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7" r:id="rId1"/>
  </p:sldMasterIdLst>
  <p:sldIdLst>
    <p:sldId id="257" r:id="rId2"/>
    <p:sldId id="258" r:id="rId3"/>
    <p:sldId id="259" r:id="rId4"/>
    <p:sldId id="260" r:id="rId5"/>
    <p:sldId id="261" r:id="rId6"/>
    <p:sldId id="262" r:id="rId7"/>
    <p:sldId id="263" r:id="rId8"/>
    <p:sldId id="268" r:id="rId9"/>
    <p:sldId id="265" r:id="rId10"/>
    <p:sldId id="382" r:id="rId11"/>
    <p:sldId id="389" r:id="rId12"/>
    <p:sldId id="387" r:id="rId13"/>
    <p:sldId id="390" r:id="rId14"/>
    <p:sldId id="270" r:id="rId15"/>
    <p:sldId id="269" r:id="rId16"/>
    <p:sldId id="277" r:id="rId17"/>
    <p:sldId id="278" r:id="rId18"/>
    <p:sldId id="281" r:id="rId19"/>
    <p:sldId id="283" r:id="rId20"/>
    <p:sldId id="391" r:id="rId21"/>
    <p:sldId id="280" r:id="rId22"/>
    <p:sldId id="284" r:id="rId23"/>
    <p:sldId id="285" r:id="rId24"/>
    <p:sldId id="286" r:id="rId25"/>
    <p:sldId id="287" r:id="rId26"/>
    <p:sldId id="288" r:id="rId27"/>
    <p:sldId id="289" r:id="rId28"/>
    <p:sldId id="291" r:id="rId29"/>
    <p:sldId id="295" r:id="rId30"/>
    <p:sldId id="394" r:id="rId31"/>
    <p:sldId id="296" r:id="rId32"/>
    <p:sldId id="393" r:id="rId33"/>
    <p:sldId id="292" r:id="rId34"/>
    <p:sldId id="297" r:id="rId35"/>
    <p:sldId id="395" r:id="rId36"/>
    <p:sldId id="298" r:id="rId37"/>
    <p:sldId id="299" r:id="rId38"/>
    <p:sldId id="300" r:id="rId39"/>
    <p:sldId id="301" r:id="rId40"/>
    <p:sldId id="302" r:id="rId41"/>
    <p:sldId id="303" r:id="rId42"/>
    <p:sldId id="304" r:id="rId43"/>
    <p:sldId id="306" r:id="rId44"/>
    <p:sldId id="307" r:id="rId45"/>
    <p:sldId id="308" r:id="rId46"/>
    <p:sldId id="309" r:id="rId47"/>
    <p:sldId id="311" r:id="rId48"/>
    <p:sldId id="312" r:id="rId49"/>
    <p:sldId id="313" r:id="rId50"/>
    <p:sldId id="314" r:id="rId51"/>
    <p:sldId id="315" r:id="rId52"/>
    <p:sldId id="316" r:id="rId53"/>
    <p:sldId id="317" r:id="rId54"/>
    <p:sldId id="318" r:id="rId55"/>
    <p:sldId id="319" r:id="rId56"/>
    <p:sldId id="320" r:id="rId57"/>
    <p:sldId id="321" r:id="rId58"/>
    <p:sldId id="322" r:id="rId59"/>
    <p:sldId id="323" r:id="rId60"/>
    <p:sldId id="324" r:id="rId61"/>
    <p:sldId id="325" r:id="rId62"/>
    <p:sldId id="326" r:id="rId63"/>
    <p:sldId id="328" r:id="rId64"/>
    <p:sldId id="329" r:id="rId65"/>
    <p:sldId id="332" r:id="rId66"/>
    <p:sldId id="333" r:id="rId67"/>
    <p:sldId id="396" r:id="rId68"/>
    <p:sldId id="334" r:id="rId69"/>
    <p:sldId id="335" r:id="rId70"/>
    <p:sldId id="336" r:id="rId71"/>
    <p:sldId id="337" r:id="rId72"/>
    <p:sldId id="339" r:id="rId73"/>
    <p:sldId id="340" r:id="rId74"/>
    <p:sldId id="341" r:id="rId75"/>
    <p:sldId id="342" r:id="rId76"/>
    <p:sldId id="346" r:id="rId77"/>
    <p:sldId id="347" r:id="rId78"/>
    <p:sldId id="348" r:id="rId79"/>
    <p:sldId id="352" r:id="rId80"/>
    <p:sldId id="353" r:id="rId81"/>
    <p:sldId id="354" r:id="rId82"/>
    <p:sldId id="355" r:id="rId83"/>
    <p:sldId id="356" r:id="rId84"/>
    <p:sldId id="358" r:id="rId85"/>
    <p:sldId id="360" r:id="rId86"/>
    <p:sldId id="362" r:id="rId87"/>
    <p:sldId id="398" r:id="rId88"/>
    <p:sldId id="399" r:id="rId89"/>
    <p:sldId id="397" r:id="rId90"/>
    <p:sldId id="400" r:id="rId91"/>
    <p:sldId id="364" r:id="rId92"/>
    <p:sldId id="365" r:id="rId93"/>
    <p:sldId id="366" r:id="rId94"/>
    <p:sldId id="369" r:id="rId95"/>
    <p:sldId id="375" r:id="rId96"/>
    <p:sldId id="401" r:id="rId97"/>
    <p:sldId id="377" r:id="rId98"/>
    <p:sldId id="402" r:id="rId99"/>
    <p:sldId id="379" r:id="rId100"/>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16FC"/>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7" autoAdjust="0"/>
    <p:restoredTop sz="94660"/>
  </p:normalViewPr>
  <p:slideViewPr>
    <p:cSldViewPr snapToGrid="0" showGuides="1">
      <p:cViewPr varScale="1">
        <p:scale>
          <a:sx n="51" d="100"/>
          <a:sy n="51" d="100"/>
        </p:scale>
        <p:origin x="102" y="19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MX"/>
          </a:p>
        </p:txBody>
      </p:sp>
      <p:sp>
        <p:nvSpPr>
          <p:cNvPr id="4" name="Marcador de fecha 3"/>
          <p:cNvSpPr>
            <a:spLocks noGrp="1"/>
          </p:cNvSpPr>
          <p:nvPr>
            <p:ph type="dt" sz="half" idx="10"/>
          </p:nvPr>
        </p:nvSpPr>
        <p:spPr/>
        <p:txBody>
          <a:bodyPr/>
          <a:lstStyle/>
          <a:p>
            <a:fld id="{EA7DD901-55D0-44B9-8DC3-632C0703FDC1}" type="datetimeFigureOut">
              <a:rPr lang="es-MX" smtClean="0"/>
              <a:t>26/01/2021</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1D824751-761B-4C42-8F5C-E793AA49A0FE}" type="slidenum">
              <a:rPr lang="es-MX" smtClean="0"/>
              <a:t>‹Nº›</a:t>
            </a:fld>
            <a:endParaRPr lang="es-MX"/>
          </a:p>
        </p:txBody>
      </p:sp>
    </p:spTree>
    <p:extLst>
      <p:ext uri="{BB962C8B-B14F-4D97-AF65-F5344CB8AC3E}">
        <p14:creationId xmlns:p14="http://schemas.microsoft.com/office/powerpoint/2010/main" val="2907765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EA7DD901-55D0-44B9-8DC3-632C0703FDC1}" type="datetimeFigureOut">
              <a:rPr lang="es-MX" smtClean="0"/>
              <a:t>26/01/2021</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1D824751-761B-4C42-8F5C-E793AA49A0FE}" type="slidenum">
              <a:rPr lang="es-MX" smtClean="0"/>
              <a:t>‹Nº›</a:t>
            </a:fld>
            <a:endParaRPr lang="es-MX"/>
          </a:p>
        </p:txBody>
      </p:sp>
    </p:spTree>
    <p:extLst>
      <p:ext uri="{BB962C8B-B14F-4D97-AF65-F5344CB8AC3E}">
        <p14:creationId xmlns:p14="http://schemas.microsoft.com/office/powerpoint/2010/main" val="3684011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EA7DD901-55D0-44B9-8DC3-632C0703FDC1}" type="datetimeFigureOut">
              <a:rPr lang="es-MX" smtClean="0"/>
              <a:t>26/01/2021</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1D824751-761B-4C42-8F5C-E793AA49A0FE}" type="slidenum">
              <a:rPr lang="es-MX" smtClean="0"/>
              <a:t>‹Nº›</a:t>
            </a:fld>
            <a:endParaRPr lang="es-MX"/>
          </a:p>
        </p:txBody>
      </p:sp>
    </p:spTree>
    <p:extLst>
      <p:ext uri="{BB962C8B-B14F-4D97-AF65-F5344CB8AC3E}">
        <p14:creationId xmlns:p14="http://schemas.microsoft.com/office/powerpoint/2010/main" val="4208318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fld id="{EA7DD901-55D0-44B9-8DC3-632C0703FDC1}" type="datetimeFigureOut">
              <a:rPr lang="es-MX" smtClean="0"/>
              <a:t>26/01/2021</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1D824751-761B-4C42-8F5C-E793AA49A0FE}" type="slidenum">
              <a:rPr lang="es-MX" smtClean="0"/>
              <a:t>‹Nº›</a:t>
            </a:fld>
            <a:endParaRPr lang="es-MX"/>
          </a:p>
        </p:txBody>
      </p:sp>
    </p:spTree>
    <p:extLst>
      <p:ext uri="{BB962C8B-B14F-4D97-AF65-F5344CB8AC3E}">
        <p14:creationId xmlns:p14="http://schemas.microsoft.com/office/powerpoint/2010/main" val="2426181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fld id="{EA7DD901-55D0-44B9-8DC3-632C0703FDC1}" type="datetimeFigureOut">
              <a:rPr lang="es-MX" smtClean="0"/>
              <a:t>26/01/2021</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1D824751-761B-4C42-8F5C-E793AA49A0FE}" type="slidenum">
              <a:rPr lang="es-MX" smtClean="0"/>
              <a:t>‹Nº›</a:t>
            </a:fld>
            <a:endParaRPr lang="es-MX"/>
          </a:p>
        </p:txBody>
      </p:sp>
    </p:spTree>
    <p:extLst>
      <p:ext uri="{BB962C8B-B14F-4D97-AF65-F5344CB8AC3E}">
        <p14:creationId xmlns:p14="http://schemas.microsoft.com/office/powerpoint/2010/main" val="2788980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fld id="{EA7DD901-55D0-44B9-8DC3-632C0703FDC1}" type="datetimeFigureOut">
              <a:rPr lang="es-MX" smtClean="0"/>
              <a:t>26/01/2021</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1D824751-761B-4C42-8F5C-E793AA49A0FE}" type="slidenum">
              <a:rPr lang="es-MX" smtClean="0"/>
              <a:t>‹Nº›</a:t>
            </a:fld>
            <a:endParaRPr lang="es-MX"/>
          </a:p>
        </p:txBody>
      </p:sp>
    </p:spTree>
    <p:extLst>
      <p:ext uri="{BB962C8B-B14F-4D97-AF65-F5344CB8AC3E}">
        <p14:creationId xmlns:p14="http://schemas.microsoft.com/office/powerpoint/2010/main" val="1207384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EA7DD901-55D0-44B9-8DC3-632C0703FDC1}" type="datetimeFigureOut">
              <a:rPr lang="es-MX" smtClean="0"/>
              <a:t>26/01/2021</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1D824751-761B-4C42-8F5C-E793AA49A0FE}" type="slidenum">
              <a:rPr lang="es-MX" smtClean="0"/>
              <a:t>‹Nº›</a:t>
            </a:fld>
            <a:endParaRPr lang="es-MX"/>
          </a:p>
        </p:txBody>
      </p:sp>
    </p:spTree>
    <p:extLst>
      <p:ext uri="{BB962C8B-B14F-4D97-AF65-F5344CB8AC3E}">
        <p14:creationId xmlns:p14="http://schemas.microsoft.com/office/powerpoint/2010/main" val="62904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EA7DD901-55D0-44B9-8DC3-632C0703FDC1}" type="datetimeFigureOut">
              <a:rPr lang="es-MX" smtClean="0"/>
              <a:t>26/01/2021</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1D824751-761B-4C42-8F5C-E793AA49A0FE}" type="slidenum">
              <a:rPr lang="es-MX" smtClean="0"/>
              <a:t>‹Nº›</a:t>
            </a:fld>
            <a:endParaRPr lang="es-MX"/>
          </a:p>
        </p:txBody>
      </p:sp>
    </p:spTree>
    <p:extLst>
      <p:ext uri="{BB962C8B-B14F-4D97-AF65-F5344CB8AC3E}">
        <p14:creationId xmlns:p14="http://schemas.microsoft.com/office/powerpoint/2010/main" val="607436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EA7DD901-55D0-44B9-8DC3-632C0703FDC1}" type="datetimeFigureOut">
              <a:rPr lang="es-MX" smtClean="0"/>
              <a:t>26/01/2021</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1D824751-761B-4C42-8F5C-E793AA49A0FE}" type="slidenum">
              <a:rPr lang="es-MX" smtClean="0"/>
              <a:t>‹Nº›</a:t>
            </a:fld>
            <a:endParaRPr lang="es-MX"/>
          </a:p>
        </p:txBody>
      </p:sp>
    </p:spTree>
    <p:extLst>
      <p:ext uri="{BB962C8B-B14F-4D97-AF65-F5344CB8AC3E}">
        <p14:creationId xmlns:p14="http://schemas.microsoft.com/office/powerpoint/2010/main" val="87187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EA7DD901-55D0-44B9-8DC3-632C0703FDC1}" type="datetimeFigureOut">
              <a:rPr lang="es-MX" smtClean="0"/>
              <a:t>26/01/2021</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1D824751-761B-4C42-8F5C-E793AA49A0FE}" type="slidenum">
              <a:rPr lang="es-MX" smtClean="0"/>
              <a:t>‹Nº›</a:t>
            </a:fld>
            <a:endParaRPr lang="es-MX"/>
          </a:p>
        </p:txBody>
      </p:sp>
    </p:spTree>
    <p:extLst>
      <p:ext uri="{BB962C8B-B14F-4D97-AF65-F5344CB8AC3E}">
        <p14:creationId xmlns:p14="http://schemas.microsoft.com/office/powerpoint/2010/main" val="228942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EA7DD901-55D0-44B9-8DC3-632C0703FDC1}" type="datetimeFigureOut">
              <a:rPr lang="es-MX" smtClean="0"/>
              <a:t>26/01/2021</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1D824751-761B-4C42-8F5C-E793AA49A0FE}" type="slidenum">
              <a:rPr lang="es-MX" smtClean="0"/>
              <a:t>‹Nº›</a:t>
            </a:fld>
            <a:endParaRPr lang="es-MX"/>
          </a:p>
        </p:txBody>
      </p:sp>
    </p:spTree>
    <p:extLst>
      <p:ext uri="{BB962C8B-B14F-4D97-AF65-F5344CB8AC3E}">
        <p14:creationId xmlns:p14="http://schemas.microsoft.com/office/powerpoint/2010/main" val="1252792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7DD901-55D0-44B9-8DC3-632C0703FDC1}" type="datetimeFigureOut">
              <a:rPr lang="es-MX" smtClean="0"/>
              <a:t>26/01/2021</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824751-761B-4C42-8F5C-E793AA49A0FE}" type="slidenum">
              <a:rPr lang="es-MX" smtClean="0"/>
              <a:t>‹Nº›</a:t>
            </a:fld>
            <a:endParaRPr lang="es-MX"/>
          </a:p>
        </p:txBody>
      </p:sp>
    </p:spTree>
    <p:extLst>
      <p:ext uri="{BB962C8B-B14F-4D97-AF65-F5344CB8AC3E}">
        <p14:creationId xmlns:p14="http://schemas.microsoft.com/office/powerpoint/2010/main" val="3938151355"/>
      </p:ext>
    </p:extLst>
  </p:cSld>
  <p:clrMap bg1="lt1" tx1="dk1" bg2="lt2" tx2="dk2" accent1="accent1" accent2="accent2" accent3="accent3" accent4="accent4" accent5="accent5" accent6="accent6" hlink="hlink" folHlink="fol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 id="2147483906" r:id="rId9"/>
    <p:sldLayoutId id="2147483907" r:id="rId10"/>
    <p:sldLayoutId id="214748390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ítulo 1"/>
          <p:cNvSpPr>
            <a:spLocks noGrp="1"/>
          </p:cNvSpPr>
          <p:nvPr>
            <p:ph type="ctrTitle"/>
          </p:nvPr>
        </p:nvSpPr>
        <p:spPr>
          <a:xfrm>
            <a:off x="0" y="214313"/>
            <a:ext cx="6246055" cy="6262687"/>
          </a:xfrm>
        </p:spPr>
        <p:txBody>
          <a:bodyPr>
            <a:normAutofit/>
          </a:bodyPr>
          <a:lstStyle/>
          <a:p>
            <a:pPr algn="ctr"/>
            <a:r>
              <a:rPr lang="es-ES" altLang="en-US" sz="2000" b="1" dirty="0"/>
              <a:t/>
            </a:r>
            <a:br>
              <a:rPr lang="es-ES" altLang="en-US" sz="2000" b="1" dirty="0"/>
            </a:br>
            <a:r>
              <a:rPr lang="es-ES" altLang="en-US" sz="7300" b="1" i="1" dirty="0">
                <a:effectLst>
                  <a:outerShdw blurRad="38100" dist="38100" dir="2700000" algn="tl">
                    <a:srgbClr val="000000">
                      <a:alpha val="43137"/>
                    </a:srgbClr>
                  </a:outerShdw>
                </a:effectLst>
              </a:rPr>
              <a:t>Régimen de</a:t>
            </a:r>
            <a:br>
              <a:rPr lang="es-ES" altLang="en-US" sz="7300" b="1" i="1" dirty="0">
                <a:effectLst>
                  <a:outerShdw blurRad="38100" dist="38100" dir="2700000" algn="tl">
                    <a:srgbClr val="000000">
                      <a:alpha val="43137"/>
                    </a:srgbClr>
                  </a:outerShdw>
                </a:effectLst>
              </a:rPr>
            </a:br>
            <a:r>
              <a:rPr lang="es-ES" altLang="en-US" sz="7300" b="1" i="1" dirty="0">
                <a:effectLst>
                  <a:outerShdw blurRad="38100" dist="38100" dir="2700000" algn="tl">
                    <a:srgbClr val="000000">
                      <a:alpha val="43137"/>
                    </a:srgbClr>
                  </a:outerShdw>
                </a:effectLst>
              </a:rPr>
              <a:t>Incorporación</a:t>
            </a:r>
            <a:br>
              <a:rPr lang="es-ES" altLang="en-US" sz="7300" b="1" i="1" dirty="0">
                <a:effectLst>
                  <a:outerShdw blurRad="38100" dist="38100" dir="2700000" algn="tl">
                    <a:srgbClr val="000000">
                      <a:alpha val="43137"/>
                    </a:srgbClr>
                  </a:outerShdw>
                </a:effectLst>
              </a:rPr>
            </a:br>
            <a:r>
              <a:rPr lang="es-ES" altLang="en-US" sz="7300" b="1" i="1" dirty="0">
                <a:effectLst>
                  <a:outerShdw blurRad="38100" dist="38100" dir="2700000" algn="tl">
                    <a:srgbClr val="000000">
                      <a:alpha val="43137"/>
                    </a:srgbClr>
                  </a:outerShdw>
                </a:effectLst>
              </a:rPr>
              <a:t>Fiscal</a:t>
            </a:r>
            <a:br>
              <a:rPr lang="es-ES" altLang="en-US" sz="7300" b="1" i="1" dirty="0">
                <a:effectLst>
                  <a:outerShdw blurRad="38100" dist="38100" dir="2700000" algn="tl">
                    <a:srgbClr val="000000">
                      <a:alpha val="43137"/>
                    </a:srgbClr>
                  </a:outerShdw>
                </a:effectLst>
              </a:rPr>
            </a:br>
            <a:r>
              <a:rPr lang="es-ES" altLang="en-US" sz="7300" b="1" i="1" dirty="0">
                <a:effectLst>
                  <a:outerShdw blurRad="38100" dist="38100" dir="2700000" algn="tl">
                    <a:srgbClr val="000000">
                      <a:alpha val="43137"/>
                    </a:srgbClr>
                  </a:outerShdw>
                </a:effectLst>
              </a:rPr>
              <a:t>RIF</a:t>
            </a:r>
            <a:br>
              <a:rPr lang="es-ES" altLang="en-US" sz="7300" b="1" i="1" dirty="0">
                <a:effectLst>
                  <a:outerShdw blurRad="38100" dist="38100" dir="2700000" algn="tl">
                    <a:srgbClr val="000000">
                      <a:alpha val="43137"/>
                    </a:srgbClr>
                  </a:outerShdw>
                </a:effectLst>
              </a:rPr>
            </a:br>
            <a:r>
              <a:rPr lang="es-ES" altLang="en-US" sz="1600" b="1" dirty="0"/>
              <a:t/>
            </a:r>
            <a:br>
              <a:rPr lang="es-ES" altLang="en-US" sz="1600" b="1" dirty="0"/>
            </a:br>
            <a:r>
              <a:rPr lang="es-ES" altLang="en-US" sz="7300" b="1" i="1" dirty="0" smtClean="0">
                <a:effectLst>
                  <a:outerShdw blurRad="38100" dist="38100" dir="2700000" algn="tl">
                    <a:srgbClr val="000000">
                      <a:alpha val="43137"/>
                    </a:srgbClr>
                  </a:outerShdw>
                </a:effectLst>
              </a:rPr>
              <a:t>2021</a:t>
            </a:r>
            <a:endParaRPr lang="es-ES" altLang="en-US" sz="7300" b="1" i="1" dirty="0">
              <a:effectLst>
                <a:outerShdw blurRad="38100" dist="38100" dir="2700000" algn="tl">
                  <a:srgbClr val="000000">
                    <a:alpha val="43137"/>
                  </a:srgbClr>
                </a:outerShdw>
              </a:effectLst>
            </a:endParaRPr>
          </a:p>
        </p:txBody>
      </p:sp>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79644" y="1058545"/>
            <a:ext cx="5309818" cy="4740909"/>
          </a:xfrm>
          <a:prstGeom prst="rect">
            <a:avLst/>
          </a:prstGeom>
        </p:spPr>
      </p:pic>
    </p:spTree>
    <p:extLst>
      <p:ext uri="{BB962C8B-B14F-4D97-AF65-F5344CB8AC3E}">
        <p14:creationId xmlns:p14="http://schemas.microsoft.com/office/powerpoint/2010/main" val="29389071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ítulo 1"/>
          <p:cNvSpPr>
            <a:spLocks noGrp="1"/>
          </p:cNvSpPr>
          <p:nvPr>
            <p:ph type="title"/>
          </p:nvPr>
        </p:nvSpPr>
        <p:spPr>
          <a:xfrm>
            <a:off x="1689894" y="200025"/>
            <a:ext cx="8126413" cy="800100"/>
          </a:xfrm>
        </p:spPr>
        <p:txBody>
          <a:bodyPr>
            <a:noAutofit/>
          </a:bodyPr>
          <a:lstStyle/>
          <a:p>
            <a:pPr algn="ctr"/>
            <a:r>
              <a:rPr lang="es-ES" altLang="en-US" sz="3600" b="1" dirty="0">
                <a:latin typeface="Arial" panose="020B0604020202020204" pitchFamily="34" charset="0"/>
                <a:cs typeface="Arial" panose="020B0604020202020204" pitchFamily="34" charset="0"/>
              </a:rPr>
              <a:t>ISR PF </a:t>
            </a:r>
            <a:br>
              <a:rPr lang="es-ES" altLang="en-US" sz="3600" b="1" dirty="0">
                <a:latin typeface="Arial" panose="020B0604020202020204" pitchFamily="34" charset="0"/>
                <a:cs typeface="Arial" panose="020B0604020202020204" pitchFamily="34" charset="0"/>
              </a:rPr>
            </a:br>
            <a:r>
              <a:rPr lang="es-MX" altLang="en-US" sz="3600" b="1" dirty="0">
                <a:latin typeface="Arial" panose="020B0604020202020204" pitchFamily="34" charset="0"/>
                <a:cs typeface="Arial" panose="020B0604020202020204" pitchFamily="34" charset="0"/>
              </a:rPr>
              <a:t>Régimen de Incorporación Fiscal</a:t>
            </a:r>
            <a:endParaRPr lang="es-ES" altLang="en-US" sz="3600" b="1" i="1" dirty="0">
              <a:latin typeface="Arial" panose="020B0604020202020204" pitchFamily="34" charset="0"/>
              <a:cs typeface="Arial" panose="020B0604020202020204" pitchFamily="34" charset="0"/>
            </a:endParaRPr>
          </a:p>
        </p:txBody>
      </p:sp>
      <p:sp>
        <p:nvSpPr>
          <p:cNvPr id="7171" name="Marcador de contenido 2"/>
          <p:cNvSpPr>
            <a:spLocks noGrp="1"/>
          </p:cNvSpPr>
          <p:nvPr>
            <p:ph idx="1"/>
          </p:nvPr>
        </p:nvSpPr>
        <p:spPr>
          <a:xfrm>
            <a:off x="957263" y="1185863"/>
            <a:ext cx="9591676" cy="5427662"/>
          </a:xfrm>
        </p:spPr>
        <p:txBody>
          <a:bodyPr>
            <a:noAutofit/>
          </a:bodyPr>
          <a:lstStyle/>
          <a:p>
            <a:pPr marL="0" lvl="1" indent="0">
              <a:buNone/>
            </a:pPr>
            <a:r>
              <a:rPr lang="es-ES" b="1" dirty="0">
                <a:latin typeface="Arial" panose="020B0604020202020204" pitchFamily="34" charset="0"/>
                <a:cs typeface="Arial" panose="020B0604020202020204" pitchFamily="34" charset="0"/>
              </a:rPr>
              <a:t>Antecedentes y Elementos esenciales del tributo</a:t>
            </a:r>
          </a:p>
          <a:p>
            <a:pPr marL="457200" lvl="1" indent="0">
              <a:buNone/>
            </a:pPr>
            <a:r>
              <a:rPr lang="es-ES" b="1" dirty="0">
                <a:latin typeface="Arial" panose="020B0604020202020204" pitchFamily="34" charset="0"/>
                <a:cs typeface="Arial" panose="020B0604020202020204" pitchFamily="34" charset="0"/>
              </a:rPr>
              <a:t>Sujetos: </a:t>
            </a:r>
            <a:r>
              <a:rPr lang="es-ES" dirty="0">
                <a:latin typeface="Arial" panose="020B0604020202020204" pitchFamily="34" charset="0"/>
                <a:cs typeface="Arial" panose="020B0604020202020204" pitchFamily="34" charset="0"/>
              </a:rPr>
              <a:t>Quienes pueden y no pueden optar por tributar </a:t>
            </a:r>
          </a:p>
          <a:p>
            <a:pPr marL="457200" lvl="1" indent="0" algn="just">
              <a:buNone/>
            </a:pPr>
            <a:r>
              <a:rPr lang="es-ES" b="1" dirty="0">
                <a:latin typeface="Arial" panose="020B0604020202020204" pitchFamily="34" charset="0"/>
                <a:cs typeface="Arial" panose="020B0604020202020204" pitchFamily="34" charset="0"/>
              </a:rPr>
              <a:t>Objeto de gravamen: </a:t>
            </a:r>
            <a:r>
              <a:rPr lang="es-ES" dirty="0">
                <a:latin typeface="Arial" panose="020B0604020202020204" pitchFamily="34" charset="0"/>
                <a:cs typeface="Arial" panose="020B0604020202020204" pitchFamily="34" charset="0"/>
              </a:rPr>
              <a:t>Ingresos por actividad empresarial: enajenación de bienes y servicios sin título profesional.</a:t>
            </a:r>
          </a:p>
          <a:p>
            <a:pPr marL="457200" lvl="1" indent="0">
              <a:buNone/>
            </a:pPr>
            <a:r>
              <a:rPr lang="es-ES" b="1" dirty="0">
                <a:latin typeface="Arial" panose="020B0604020202020204" pitchFamily="34" charset="0"/>
                <a:cs typeface="Arial" panose="020B0604020202020204" pitchFamily="34" charset="0"/>
              </a:rPr>
              <a:t>Casos Especiales: </a:t>
            </a:r>
            <a:r>
              <a:rPr lang="es-ES" dirty="0">
                <a:latin typeface="Arial" panose="020B0604020202020204" pitchFamily="34" charset="0"/>
                <a:cs typeface="Arial" panose="020B0604020202020204" pitchFamily="34" charset="0"/>
              </a:rPr>
              <a:t>Inicio de actividades y Copropiedad</a:t>
            </a:r>
          </a:p>
          <a:p>
            <a:pPr marL="457200" lvl="1" indent="0">
              <a:buNone/>
            </a:pPr>
            <a:r>
              <a:rPr lang="es-ES" b="1" dirty="0">
                <a:latin typeface="Arial" panose="020B0604020202020204" pitchFamily="34" charset="0"/>
                <a:cs typeface="Arial" panose="020B0604020202020204" pitchFamily="34" charset="0"/>
              </a:rPr>
              <a:t>Base del impuesto: </a:t>
            </a:r>
            <a:r>
              <a:rPr lang="es-ES" dirty="0">
                <a:latin typeface="Arial" panose="020B0604020202020204" pitchFamily="34" charset="0"/>
                <a:cs typeface="Arial" panose="020B0604020202020204" pitchFamily="34" charset="0"/>
              </a:rPr>
              <a:t>Ingresos y deducciones a flujo de efectivo</a:t>
            </a:r>
          </a:p>
          <a:p>
            <a:pPr marL="457200" lvl="1" indent="0">
              <a:buNone/>
            </a:pPr>
            <a:r>
              <a:rPr lang="es-ES" b="1" dirty="0">
                <a:latin typeface="Arial" panose="020B0604020202020204" pitchFamily="34" charset="0"/>
                <a:cs typeface="Arial" panose="020B0604020202020204" pitchFamily="34" charset="0"/>
              </a:rPr>
              <a:t>Pérdidas:</a:t>
            </a:r>
            <a:r>
              <a:rPr lang="es-ES" dirty="0">
                <a:latin typeface="Arial" panose="020B0604020202020204" pitchFamily="34" charset="0"/>
                <a:cs typeface="Arial" panose="020B0604020202020204" pitchFamily="34" charset="0"/>
              </a:rPr>
              <a:t> Deducciones superiores a los ingresos</a:t>
            </a:r>
          </a:p>
          <a:p>
            <a:pPr marL="457200" lvl="1" indent="0">
              <a:buNone/>
            </a:pPr>
            <a:r>
              <a:rPr lang="es-ES" b="1" dirty="0">
                <a:latin typeface="Arial" panose="020B0604020202020204" pitchFamily="34" charset="0"/>
                <a:cs typeface="Arial" panose="020B0604020202020204" pitchFamily="34" charset="0"/>
              </a:rPr>
              <a:t>Pagos Bimestrales </a:t>
            </a:r>
            <a:r>
              <a:rPr lang="es-ES" dirty="0">
                <a:latin typeface="Arial" panose="020B0604020202020204" pitchFamily="34" charset="0"/>
                <a:cs typeface="Arial" panose="020B0604020202020204" pitchFamily="34" charset="0"/>
              </a:rPr>
              <a:t>de ISR y tarifa para pagos definitivos</a:t>
            </a:r>
          </a:p>
          <a:p>
            <a:pPr marL="900000" lvl="1" indent="0">
              <a:buNone/>
            </a:pPr>
            <a:r>
              <a:rPr lang="es-ES" dirty="0">
                <a:latin typeface="Arial" panose="020B0604020202020204" pitchFamily="34" charset="0"/>
                <a:cs typeface="Arial" panose="020B0604020202020204" pitchFamily="34" charset="0"/>
              </a:rPr>
              <a:t>Disminución del ISR bimestral en 10 ejercicios fiscales</a:t>
            </a:r>
          </a:p>
          <a:p>
            <a:pPr marL="900000" lvl="1" indent="0">
              <a:buNone/>
            </a:pPr>
            <a:r>
              <a:rPr lang="es-ES" dirty="0">
                <a:latin typeface="Arial" panose="020B0604020202020204" pitchFamily="34" charset="0"/>
                <a:cs typeface="Arial" panose="020B0604020202020204" pitchFamily="34" charset="0"/>
              </a:rPr>
              <a:t>Exenciones o subsidios</a:t>
            </a:r>
          </a:p>
          <a:p>
            <a:pPr marL="900000" lvl="1" indent="0">
              <a:buNone/>
            </a:pPr>
            <a:r>
              <a:rPr lang="es-ES" dirty="0">
                <a:latin typeface="Arial" panose="020B0604020202020204" pitchFamily="34" charset="0"/>
                <a:cs typeface="Arial" panose="020B0604020202020204" pitchFamily="34" charset="0"/>
              </a:rPr>
              <a:t>Opción con coeficiente de utilidad del pago bimestral</a:t>
            </a:r>
          </a:p>
          <a:p>
            <a:pPr marL="457200" lvl="1" indent="0">
              <a:buNone/>
            </a:pPr>
            <a:r>
              <a:rPr lang="es-ES" b="1" dirty="0">
                <a:latin typeface="Arial" panose="020B0604020202020204" pitchFamily="34" charset="0"/>
                <a:cs typeface="Arial" panose="020B0604020202020204" pitchFamily="34" charset="0"/>
              </a:rPr>
              <a:t>PTU</a:t>
            </a:r>
            <a:r>
              <a:rPr lang="es-ES" dirty="0">
                <a:latin typeface="Arial" panose="020B0604020202020204" pitchFamily="34" charset="0"/>
                <a:cs typeface="Arial" panose="020B0604020202020204" pitchFamily="34" charset="0"/>
              </a:rPr>
              <a:t> Base gravable y disminución de previsión social al 100%</a:t>
            </a:r>
          </a:p>
          <a:p>
            <a:pPr lvl="1">
              <a:buFont typeface="Wingdings" panose="05000000000000000000" pitchFamily="2" charset="2"/>
              <a:buChar char="v"/>
            </a:pPr>
            <a:endParaRPr lang="es-E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27942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ítulo 1"/>
          <p:cNvSpPr>
            <a:spLocks noGrp="1"/>
          </p:cNvSpPr>
          <p:nvPr>
            <p:ph type="title"/>
          </p:nvPr>
        </p:nvSpPr>
        <p:spPr>
          <a:xfrm>
            <a:off x="2064544" y="244475"/>
            <a:ext cx="7348537" cy="627062"/>
          </a:xfrm>
        </p:spPr>
        <p:txBody>
          <a:bodyPr>
            <a:normAutofit fontScale="90000"/>
          </a:bodyPr>
          <a:lstStyle/>
          <a:p>
            <a:pPr algn="ctr"/>
            <a:r>
              <a:rPr lang="es-ES" altLang="en-US" sz="3600" b="1" dirty="0">
                <a:latin typeface="Arial" panose="020B0604020202020204" pitchFamily="34" charset="0"/>
                <a:cs typeface="Arial" panose="020B0604020202020204" pitchFamily="34" charset="0"/>
              </a:rPr>
              <a:t>ISR PF </a:t>
            </a:r>
            <a:br>
              <a:rPr lang="es-ES" altLang="en-US" sz="3600" b="1" dirty="0">
                <a:latin typeface="Arial" panose="020B0604020202020204" pitchFamily="34" charset="0"/>
                <a:cs typeface="Arial" panose="020B0604020202020204" pitchFamily="34" charset="0"/>
              </a:rPr>
            </a:br>
            <a:r>
              <a:rPr lang="es-MX" altLang="en-US" sz="3600" b="1" dirty="0">
                <a:latin typeface="Arial" panose="020B0604020202020204" pitchFamily="34" charset="0"/>
                <a:cs typeface="Arial" panose="020B0604020202020204" pitchFamily="34" charset="0"/>
              </a:rPr>
              <a:t>Régimen de Incorporación Fiscal</a:t>
            </a:r>
            <a:endParaRPr lang="es-ES" altLang="en-US" sz="3600" b="1" i="1" dirty="0">
              <a:latin typeface="Arial" panose="020B0604020202020204" pitchFamily="34" charset="0"/>
              <a:cs typeface="Arial" panose="020B0604020202020204" pitchFamily="34" charset="0"/>
            </a:endParaRPr>
          </a:p>
        </p:txBody>
      </p:sp>
      <p:sp>
        <p:nvSpPr>
          <p:cNvPr id="7171" name="Marcador de contenido 2"/>
          <p:cNvSpPr>
            <a:spLocks noGrp="1"/>
          </p:cNvSpPr>
          <p:nvPr>
            <p:ph idx="1"/>
          </p:nvPr>
        </p:nvSpPr>
        <p:spPr>
          <a:xfrm>
            <a:off x="928688" y="1143000"/>
            <a:ext cx="9620251" cy="5470525"/>
          </a:xfrm>
        </p:spPr>
        <p:txBody>
          <a:bodyPr>
            <a:noAutofit/>
          </a:bodyPr>
          <a:lstStyle/>
          <a:p>
            <a:pPr marL="0" indent="0">
              <a:buNone/>
            </a:pPr>
            <a:r>
              <a:rPr lang="es-ES" sz="2400" b="1" dirty="0">
                <a:latin typeface="Arial" panose="020B0604020202020204" pitchFamily="34" charset="0"/>
                <a:cs typeface="Arial" panose="020B0604020202020204" pitchFamily="34" charset="0"/>
              </a:rPr>
              <a:t>Obligaciones de los contribuyentes del RIF</a:t>
            </a:r>
          </a:p>
          <a:p>
            <a:pPr marL="457200" lvl="1" indent="0">
              <a:buNone/>
            </a:pPr>
            <a:r>
              <a:rPr lang="es-ES" dirty="0">
                <a:latin typeface="Arial" panose="020B0604020202020204" pitchFamily="34" charset="0"/>
                <a:cs typeface="Arial" panose="020B0604020202020204" pitchFamily="34" charset="0"/>
              </a:rPr>
              <a:t>Obligaciones generales</a:t>
            </a:r>
          </a:p>
          <a:p>
            <a:pPr marL="457200" lvl="1" indent="0">
              <a:buNone/>
            </a:pPr>
            <a:r>
              <a:rPr lang="es-ES" dirty="0">
                <a:latin typeface="Arial" panose="020B0604020202020204" pitchFamily="34" charset="0"/>
                <a:cs typeface="Arial" panose="020B0604020202020204" pitchFamily="34" charset="0"/>
              </a:rPr>
              <a:t>Cambio del RIF al Régimen General y mes correspondiente</a:t>
            </a:r>
          </a:p>
          <a:p>
            <a:pPr marL="0" lvl="1" indent="0">
              <a:buNone/>
            </a:pPr>
            <a:r>
              <a:rPr lang="es-ES" b="1" dirty="0">
                <a:latin typeface="Arial" panose="020B0604020202020204" pitchFamily="34" charset="0"/>
                <a:cs typeface="Arial" panose="020B0604020202020204" pitchFamily="34" charset="0"/>
              </a:rPr>
              <a:t>Salida del RIF </a:t>
            </a:r>
            <a:r>
              <a:rPr lang="es-ES" dirty="0">
                <a:latin typeface="Arial" panose="020B0604020202020204" pitchFamily="34" charset="0"/>
                <a:cs typeface="Arial" panose="020B0604020202020204" pitchFamily="34" charset="0"/>
              </a:rPr>
              <a:t>sin posibilidad de regresar</a:t>
            </a:r>
          </a:p>
          <a:p>
            <a:pPr marL="341100" lvl="1" indent="0">
              <a:buNone/>
            </a:pPr>
            <a:r>
              <a:rPr lang="es-ES" sz="2400" dirty="0">
                <a:latin typeface="Arial" panose="020B0604020202020204" pitchFamily="34" charset="0"/>
                <a:cs typeface="Arial" panose="020B0604020202020204" pitchFamily="34" charset="0"/>
              </a:rPr>
              <a:t>Ingresos exceden $2’000,000.00</a:t>
            </a:r>
          </a:p>
          <a:p>
            <a:pPr marL="341100" lvl="1" indent="0">
              <a:buNone/>
            </a:pPr>
            <a:r>
              <a:rPr lang="es-ES" sz="2400" dirty="0">
                <a:latin typeface="Arial" panose="020B0604020202020204" pitchFamily="34" charset="0"/>
                <a:cs typeface="Arial" panose="020B0604020202020204" pitchFamily="34" charset="0"/>
              </a:rPr>
              <a:t>No presentación de declaraciones bimestrales</a:t>
            </a:r>
          </a:p>
          <a:p>
            <a:pPr marL="341100" lvl="1" indent="0">
              <a:buNone/>
            </a:pPr>
            <a:r>
              <a:rPr lang="es-ES" sz="2400" dirty="0">
                <a:latin typeface="Arial" panose="020B0604020202020204" pitchFamily="34" charset="0"/>
                <a:cs typeface="Arial" panose="020B0604020202020204" pitchFamily="34" charset="0"/>
              </a:rPr>
              <a:t>Determinación de la utilidad base gravable</a:t>
            </a:r>
          </a:p>
          <a:p>
            <a:pPr marL="341100" lvl="1" indent="0">
              <a:buNone/>
            </a:pPr>
            <a:r>
              <a:rPr lang="es-ES" sz="2400" dirty="0">
                <a:latin typeface="Arial" panose="020B0604020202020204" pitchFamily="34" charset="0"/>
                <a:cs typeface="Arial" panose="020B0604020202020204" pitchFamily="34" charset="0"/>
              </a:rPr>
              <a:t>Declaraciones bimestrales presentadas indebidamente</a:t>
            </a:r>
          </a:p>
          <a:p>
            <a:pPr marL="0" indent="0">
              <a:buNone/>
            </a:pPr>
            <a:r>
              <a:rPr lang="es-ES" sz="2400" b="1" dirty="0">
                <a:latin typeface="Arial" panose="020B0604020202020204" pitchFamily="34" charset="0"/>
                <a:cs typeface="Arial" panose="020B0604020202020204" pitchFamily="34" charset="0"/>
              </a:rPr>
              <a:t>Enajenación de la negociación</a:t>
            </a:r>
          </a:p>
          <a:p>
            <a:pPr marL="457200" lvl="1" indent="0">
              <a:buNone/>
            </a:pPr>
            <a:r>
              <a:rPr lang="es-ES" dirty="0">
                <a:latin typeface="Arial" panose="020B0604020202020204" pitchFamily="34" charset="0"/>
                <a:cs typeface="Arial" panose="020B0604020202020204" pitchFamily="34" charset="0"/>
              </a:rPr>
              <a:t>Adquirente y enajenante de la negociación</a:t>
            </a:r>
          </a:p>
        </p:txBody>
      </p:sp>
    </p:spTree>
    <p:extLst>
      <p:ext uri="{BB962C8B-B14F-4D97-AF65-F5344CB8AC3E}">
        <p14:creationId xmlns:p14="http://schemas.microsoft.com/office/powerpoint/2010/main" val="3637966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ítulo 1"/>
          <p:cNvSpPr>
            <a:spLocks noGrp="1"/>
          </p:cNvSpPr>
          <p:nvPr>
            <p:ph type="title"/>
          </p:nvPr>
        </p:nvSpPr>
        <p:spPr>
          <a:xfrm>
            <a:off x="2483644" y="330201"/>
            <a:ext cx="7348537" cy="627062"/>
          </a:xfrm>
        </p:spPr>
        <p:txBody>
          <a:bodyPr>
            <a:normAutofit fontScale="90000"/>
          </a:bodyPr>
          <a:lstStyle/>
          <a:p>
            <a:pPr algn="ctr"/>
            <a:r>
              <a:rPr lang="es-ES" altLang="en-US" sz="3600" b="1" dirty="0">
                <a:latin typeface="Arial" panose="020B0604020202020204" pitchFamily="34" charset="0"/>
                <a:cs typeface="Arial" panose="020B0604020202020204" pitchFamily="34" charset="0"/>
              </a:rPr>
              <a:t>ISR PF</a:t>
            </a:r>
            <a:br>
              <a:rPr lang="es-ES" altLang="en-US" sz="3600" b="1" dirty="0">
                <a:latin typeface="Arial" panose="020B0604020202020204" pitchFamily="34" charset="0"/>
                <a:cs typeface="Arial" panose="020B0604020202020204" pitchFamily="34" charset="0"/>
              </a:rPr>
            </a:br>
            <a:r>
              <a:rPr lang="es-MX" altLang="en-US" sz="3600" b="1" dirty="0">
                <a:latin typeface="Arial" panose="020B0604020202020204" pitchFamily="34" charset="0"/>
                <a:cs typeface="Arial" panose="020B0604020202020204" pitchFamily="34" charset="0"/>
              </a:rPr>
              <a:t>Régimen de Incorporación Fiscal</a:t>
            </a:r>
            <a:endParaRPr lang="es-ES" altLang="en-US" sz="3600" b="1" i="1" dirty="0">
              <a:latin typeface="Arial" panose="020B0604020202020204" pitchFamily="34" charset="0"/>
              <a:cs typeface="Arial" panose="020B0604020202020204" pitchFamily="34" charset="0"/>
            </a:endParaRPr>
          </a:p>
        </p:txBody>
      </p:sp>
      <p:sp>
        <p:nvSpPr>
          <p:cNvPr id="7171" name="Marcador de contenido 2"/>
          <p:cNvSpPr>
            <a:spLocks noGrp="1"/>
          </p:cNvSpPr>
          <p:nvPr>
            <p:ph idx="1"/>
          </p:nvPr>
        </p:nvSpPr>
        <p:spPr>
          <a:xfrm>
            <a:off x="928688" y="1271588"/>
            <a:ext cx="10458450" cy="5341937"/>
          </a:xfrm>
        </p:spPr>
        <p:txBody>
          <a:bodyPr>
            <a:normAutofit/>
          </a:bodyPr>
          <a:lstStyle/>
          <a:p>
            <a:pPr marL="0" indent="0">
              <a:buNone/>
            </a:pPr>
            <a:r>
              <a:rPr lang="es-ES" sz="2400" b="1" dirty="0">
                <a:latin typeface="Arial" panose="020B0604020202020204" pitchFamily="34" charset="0"/>
                <a:cs typeface="Arial" panose="020B0604020202020204" pitchFamily="34" charset="0"/>
              </a:rPr>
              <a:t>Decretos de beneficios para el RIF en materia de IVA y de IEPS</a:t>
            </a:r>
          </a:p>
          <a:p>
            <a:pPr marL="0" indent="0">
              <a:buNone/>
            </a:pPr>
            <a:r>
              <a:rPr lang="es-ES" sz="2400" b="1" dirty="0">
                <a:latin typeface="Arial" panose="020B0604020202020204" pitchFamily="34" charset="0"/>
                <a:cs typeface="Arial" panose="020B0604020202020204" pitchFamily="34" charset="0"/>
              </a:rPr>
              <a:t>Acuerdo de beneficios para el RIF en materia de Seguridad Social</a:t>
            </a:r>
          </a:p>
          <a:p>
            <a:pPr marL="0" indent="0">
              <a:buNone/>
            </a:pPr>
            <a:r>
              <a:rPr lang="es-ES" sz="2400" b="1" dirty="0">
                <a:latin typeface="Arial" panose="020B0604020202020204" pitchFamily="34" charset="0"/>
                <a:cs typeface="Arial" panose="020B0604020202020204" pitchFamily="34" charset="0"/>
              </a:rPr>
              <a:t>Obligaciones y otros beneficios para contribuyentes del RIF</a:t>
            </a:r>
          </a:p>
          <a:p>
            <a:pPr marL="457200" lvl="1" indent="0">
              <a:buNone/>
            </a:pPr>
            <a:r>
              <a:rPr lang="es-ES" dirty="0">
                <a:latin typeface="Arial" panose="020B0604020202020204" pitchFamily="34" charset="0"/>
                <a:cs typeface="Arial" panose="020B0604020202020204" pitchFamily="34" charset="0"/>
              </a:rPr>
              <a:t>Monto del pago bimestral</a:t>
            </a:r>
          </a:p>
          <a:p>
            <a:pPr marL="457200" lvl="1" indent="0">
              <a:buNone/>
            </a:pPr>
            <a:r>
              <a:rPr lang="es-ES" dirty="0">
                <a:latin typeface="Arial" panose="020B0604020202020204" pitchFamily="34" charset="0"/>
                <a:cs typeface="Arial" panose="020B0604020202020204" pitchFamily="34" charset="0"/>
              </a:rPr>
              <a:t>Concepto de operaciones con el público en general</a:t>
            </a:r>
          </a:p>
          <a:p>
            <a:pPr marL="457200" lvl="1" indent="0">
              <a:buNone/>
            </a:pPr>
            <a:r>
              <a:rPr lang="es-ES" dirty="0">
                <a:latin typeface="Arial" panose="020B0604020202020204" pitchFamily="34" charset="0"/>
                <a:cs typeface="Arial" panose="020B0604020202020204" pitchFamily="34" charset="0"/>
              </a:rPr>
              <a:t>Expedición de </a:t>
            </a:r>
            <a:r>
              <a:rPr lang="es-ES" dirty="0" err="1">
                <a:latin typeface="Arial" panose="020B0604020202020204" pitchFamily="34" charset="0"/>
                <a:cs typeface="Arial" panose="020B0604020202020204" pitchFamily="34" charset="0"/>
              </a:rPr>
              <a:t>CFDI’s</a:t>
            </a:r>
            <a:endParaRPr lang="es-ES" dirty="0">
              <a:latin typeface="Arial" panose="020B0604020202020204" pitchFamily="34" charset="0"/>
              <a:cs typeface="Arial" panose="020B0604020202020204" pitchFamily="34" charset="0"/>
            </a:endParaRPr>
          </a:p>
          <a:p>
            <a:pPr marL="457200" lvl="1" indent="0">
              <a:buNone/>
            </a:pPr>
            <a:r>
              <a:rPr lang="es-ES" dirty="0">
                <a:latin typeface="Arial" panose="020B0604020202020204" pitchFamily="34" charset="0"/>
                <a:cs typeface="Arial" panose="020B0604020202020204" pitchFamily="34" charset="0"/>
              </a:rPr>
              <a:t>Abandono de la opción</a:t>
            </a:r>
          </a:p>
          <a:p>
            <a:pPr marL="457200" lvl="1" indent="0">
              <a:buNone/>
            </a:pPr>
            <a:r>
              <a:rPr lang="es-ES" dirty="0">
                <a:latin typeface="Arial" panose="020B0604020202020204" pitchFamily="34" charset="0"/>
                <a:cs typeface="Arial" panose="020B0604020202020204" pitchFamily="34" charset="0"/>
              </a:rPr>
              <a:t>Estímulo fiscal y su efecto de acumulación</a:t>
            </a:r>
          </a:p>
          <a:p>
            <a:pPr marL="457200" lvl="1" indent="0">
              <a:buNone/>
            </a:pPr>
            <a:r>
              <a:rPr lang="es-ES" dirty="0">
                <a:latin typeface="Arial" panose="020B0604020202020204" pitchFamily="34" charset="0"/>
                <a:cs typeface="Arial" panose="020B0604020202020204" pitchFamily="34" charset="0"/>
              </a:rPr>
              <a:t>No presentación de aviso de opción</a:t>
            </a:r>
          </a:p>
        </p:txBody>
      </p:sp>
    </p:spTree>
    <p:extLst>
      <p:ext uri="{BB962C8B-B14F-4D97-AF65-F5344CB8AC3E}">
        <p14:creationId xmlns:p14="http://schemas.microsoft.com/office/powerpoint/2010/main" val="11933871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1"/>
          <p:cNvSpPr>
            <a:spLocks noGrp="1"/>
          </p:cNvSpPr>
          <p:nvPr>
            <p:ph type="title"/>
          </p:nvPr>
        </p:nvSpPr>
        <p:spPr>
          <a:xfrm>
            <a:off x="2412207" y="373062"/>
            <a:ext cx="7348537" cy="833437"/>
          </a:xfrm>
        </p:spPr>
        <p:txBody>
          <a:bodyPr>
            <a:normAutofit/>
          </a:bodyPr>
          <a:lstStyle/>
          <a:p>
            <a:pPr algn="ctr"/>
            <a:r>
              <a:rPr lang="es-ES" altLang="en-US" sz="3600" b="1" dirty="0" smtClean="0">
                <a:latin typeface="Arial" panose="020B0604020202020204" pitchFamily="34" charset="0"/>
                <a:cs typeface="Arial" panose="020B0604020202020204" pitchFamily="34" charset="0"/>
              </a:rPr>
              <a:t>Antecedentes y Generalidades</a:t>
            </a:r>
            <a:endParaRPr lang="es-ES" altLang="en-US" sz="3600" b="1" i="1" dirty="0">
              <a:latin typeface="Arial" panose="020B0604020202020204" pitchFamily="34" charset="0"/>
              <a:cs typeface="Arial" panose="020B0604020202020204" pitchFamily="34" charset="0"/>
            </a:endParaRPr>
          </a:p>
        </p:txBody>
      </p:sp>
      <p:sp>
        <p:nvSpPr>
          <p:cNvPr id="7171" name="Marcador de contenido 2"/>
          <p:cNvSpPr>
            <a:spLocks noGrp="1"/>
          </p:cNvSpPr>
          <p:nvPr>
            <p:ph idx="1"/>
          </p:nvPr>
        </p:nvSpPr>
        <p:spPr>
          <a:xfrm>
            <a:off x="885826" y="1443038"/>
            <a:ext cx="10401300" cy="4972049"/>
          </a:xfrm>
        </p:spPr>
        <p:txBody>
          <a:bodyPr>
            <a:normAutofit/>
          </a:bodyPr>
          <a:lstStyle/>
          <a:p>
            <a:pPr marL="0" indent="0" algn="just">
              <a:buNone/>
              <a:defRPr/>
            </a:pPr>
            <a:r>
              <a:rPr lang="es-MX" altLang="en-US" sz="2400" b="1" dirty="0">
                <a:latin typeface="Arial" panose="020B0604020202020204" pitchFamily="34" charset="0"/>
                <a:cs typeface="Arial" panose="020B0604020202020204" pitchFamily="34" charset="0"/>
              </a:rPr>
              <a:t>REPECO y Régimen Intermedio. </a:t>
            </a:r>
            <a:r>
              <a:rPr lang="es-MX" altLang="en-US" sz="2400" dirty="0">
                <a:latin typeface="Arial" panose="020B0604020202020204" pitchFamily="34" charset="0"/>
                <a:cs typeface="Arial" panose="020B0604020202020204" pitchFamily="34" charset="0"/>
              </a:rPr>
              <a:t>Se eliminan estos </a:t>
            </a:r>
            <a:r>
              <a:rPr lang="es-MX" altLang="en-US" sz="2400" dirty="0" smtClean="0">
                <a:latin typeface="Arial" panose="020B0604020202020204" pitchFamily="34" charset="0"/>
                <a:cs typeface="Arial" panose="020B0604020202020204" pitchFamily="34" charset="0"/>
              </a:rPr>
              <a:t>regímenes </a:t>
            </a:r>
            <a:r>
              <a:rPr lang="es-MX" altLang="en-US" sz="2400" dirty="0">
                <a:latin typeface="Arial" panose="020B0604020202020204" pitchFamily="34" charset="0"/>
                <a:cs typeface="Arial" panose="020B0604020202020204" pitchFamily="34" charset="0"/>
              </a:rPr>
              <a:t>de actividades empresariales y se establece el </a:t>
            </a:r>
            <a:r>
              <a:rPr lang="es-MX" altLang="en-US" sz="2400" dirty="0" smtClean="0">
                <a:latin typeface="Arial" panose="020B0604020202020204" pitchFamily="34" charset="0"/>
                <a:cs typeface="Arial" panose="020B0604020202020204" pitchFamily="34" charset="0"/>
              </a:rPr>
              <a:t>RIF a </a:t>
            </a:r>
            <a:r>
              <a:rPr lang="es-MX" altLang="en-US" sz="2400" dirty="0">
                <a:latin typeface="Arial" panose="020B0604020202020204" pitchFamily="34" charset="0"/>
                <a:cs typeface="Arial" panose="020B0604020202020204" pitchFamily="34" charset="0"/>
              </a:rPr>
              <a:t>partir del 1º de enero de 2014. </a:t>
            </a:r>
            <a:r>
              <a:rPr lang="es-MX" altLang="en-US" sz="2400" dirty="0" smtClean="0">
                <a:latin typeface="Arial" panose="020B0604020202020204" pitchFamily="34" charset="0"/>
                <a:cs typeface="Arial" panose="020B0604020202020204" pitchFamily="34" charset="0"/>
              </a:rPr>
              <a:t>Anteriormente el </a:t>
            </a:r>
            <a:r>
              <a:rPr lang="es-MX" altLang="en-US" sz="2400" b="1" dirty="0" smtClean="0">
                <a:latin typeface="Arial" panose="020B0604020202020204" pitchFamily="34" charset="0"/>
                <a:cs typeface="Arial" panose="020B0604020202020204" pitchFamily="34" charset="0"/>
              </a:rPr>
              <a:t>REPECO </a:t>
            </a:r>
            <a:r>
              <a:rPr lang="es-MX" altLang="en-US" sz="2400" dirty="0" smtClean="0">
                <a:latin typeface="Arial" panose="020B0604020202020204" pitchFamily="34" charset="0"/>
                <a:cs typeface="Arial" panose="020B0604020202020204" pitchFamily="34" charset="0"/>
              </a:rPr>
              <a:t>podían </a:t>
            </a:r>
            <a:r>
              <a:rPr lang="es-MX" altLang="en-US" sz="2400" dirty="0">
                <a:latin typeface="Arial" panose="020B0604020202020204" pitchFamily="34" charset="0"/>
                <a:cs typeface="Arial" panose="020B0604020202020204" pitchFamily="34" charset="0"/>
              </a:rPr>
              <a:t>tener ingresos hasta por </a:t>
            </a:r>
            <a:r>
              <a:rPr lang="es-MX" altLang="en-US" sz="2400" b="1" dirty="0">
                <a:solidFill>
                  <a:srgbClr val="002060"/>
                </a:solidFill>
                <a:latin typeface="Arial" panose="020B0604020202020204" pitchFamily="34" charset="0"/>
                <a:cs typeface="Arial" panose="020B0604020202020204" pitchFamily="34" charset="0"/>
              </a:rPr>
              <a:t>2 MDP </a:t>
            </a:r>
            <a:r>
              <a:rPr lang="es-MX" altLang="en-US" sz="2400" dirty="0">
                <a:latin typeface="Arial" panose="020B0604020202020204" pitchFamily="34" charset="0"/>
                <a:cs typeface="Arial" panose="020B0604020202020204" pitchFamily="34" charset="0"/>
              </a:rPr>
              <a:t>pero </a:t>
            </a:r>
            <a:r>
              <a:rPr lang="es-MX" altLang="en-US" sz="2400" dirty="0" smtClean="0">
                <a:latin typeface="Arial" panose="020B0604020202020204" pitchFamily="34" charset="0"/>
                <a:cs typeface="Arial" panose="020B0604020202020204" pitchFamily="34" charset="0"/>
              </a:rPr>
              <a:t>únicamente por </a:t>
            </a:r>
            <a:r>
              <a:rPr lang="es-MX" altLang="en-US" sz="2400" dirty="0">
                <a:latin typeface="Arial" panose="020B0604020202020204" pitchFamily="34" charset="0"/>
                <a:cs typeface="Arial" panose="020B0604020202020204" pitchFamily="34" charset="0"/>
              </a:rPr>
              <a:t>ingresos </a:t>
            </a:r>
            <a:r>
              <a:rPr lang="es-MX" altLang="en-US" sz="2400" dirty="0" smtClean="0">
                <a:latin typeface="Arial" panose="020B0604020202020204" pitchFamily="34" charset="0"/>
                <a:cs typeface="Arial" panose="020B0604020202020204" pitchFamily="34" charset="0"/>
              </a:rPr>
              <a:t>de </a:t>
            </a:r>
            <a:r>
              <a:rPr lang="es-MX" altLang="en-US" sz="2400" b="1" dirty="0" smtClean="0">
                <a:solidFill>
                  <a:srgbClr val="FF0000"/>
                </a:solidFill>
                <a:latin typeface="Arial" panose="020B0604020202020204" pitchFamily="34" charset="0"/>
                <a:cs typeface="Arial" panose="020B0604020202020204" pitchFamily="34" charset="0"/>
              </a:rPr>
              <a:t>ventas </a:t>
            </a:r>
            <a:r>
              <a:rPr lang="es-MX" altLang="en-US" sz="2400" b="1" dirty="0">
                <a:solidFill>
                  <a:srgbClr val="FF0000"/>
                </a:solidFill>
                <a:latin typeface="Arial" panose="020B0604020202020204" pitchFamily="34" charset="0"/>
                <a:cs typeface="Arial" panose="020B0604020202020204" pitchFamily="34" charset="0"/>
              </a:rPr>
              <a:t>al público en general </a:t>
            </a:r>
            <a:r>
              <a:rPr lang="es-MX" altLang="en-US" sz="2400" dirty="0">
                <a:latin typeface="Arial" panose="020B0604020202020204" pitchFamily="34" charset="0"/>
                <a:cs typeface="Arial" panose="020B0604020202020204" pitchFamily="34" charset="0"/>
              </a:rPr>
              <a:t>y </a:t>
            </a:r>
            <a:r>
              <a:rPr lang="es-MX" altLang="en-US" sz="2400" dirty="0" smtClean="0">
                <a:latin typeface="Arial" panose="020B0604020202020204" pitchFamily="34" charset="0"/>
                <a:cs typeface="Arial" panose="020B0604020202020204" pitchFamily="34" charset="0"/>
              </a:rPr>
              <a:t>el </a:t>
            </a:r>
            <a:r>
              <a:rPr lang="es-MX" altLang="en-US" sz="2400" b="1" dirty="0" smtClean="0">
                <a:latin typeface="Arial" panose="020B0604020202020204" pitchFamily="34" charset="0"/>
                <a:cs typeface="Arial" panose="020B0604020202020204" pitchFamily="34" charset="0"/>
              </a:rPr>
              <a:t>Régimen </a:t>
            </a:r>
            <a:r>
              <a:rPr lang="es-MX" altLang="en-US" sz="2400" b="1" dirty="0">
                <a:latin typeface="Arial" panose="020B0604020202020204" pitchFamily="34" charset="0"/>
                <a:cs typeface="Arial" panose="020B0604020202020204" pitchFamily="34" charset="0"/>
              </a:rPr>
              <a:t>Intermedio </a:t>
            </a:r>
            <a:r>
              <a:rPr lang="es-MX" altLang="en-US" sz="2400" dirty="0">
                <a:latin typeface="Arial" panose="020B0604020202020204" pitchFamily="34" charset="0"/>
                <a:cs typeface="Arial" panose="020B0604020202020204" pitchFamily="34" charset="0"/>
              </a:rPr>
              <a:t>podía tener ingresos hasta por </a:t>
            </a:r>
            <a:r>
              <a:rPr lang="es-MX" altLang="en-US" sz="2400" b="1" dirty="0">
                <a:solidFill>
                  <a:srgbClr val="002060"/>
                </a:solidFill>
                <a:latin typeface="Arial" panose="020B0604020202020204" pitchFamily="34" charset="0"/>
                <a:cs typeface="Arial" panose="020B0604020202020204" pitchFamily="34" charset="0"/>
              </a:rPr>
              <a:t>4 MDP </a:t>
            </a:r>
            <a:r>
              <a:rPr lang="es-MX" altLang="en-US" sz="2400" dirty="0">
                <a:latin typeface="Arial" panose="020B0604020202020204" pitchFamily="34" charset="0"/>
                <a:cs typeface="Arial" panose="020B0604020202020204" pitchFamily="34" charset="0"/>
              </a:rPr>
              <a:t>con ingresos únicamente por </a:t>
            </a:r>
            <a:r>
              <a:rPr lang="es-MX" altLang="en-US" sz="2400" b="1" dirty="0">
                <a:solidFill>
                  <a:srgbClr val="FF0000"/>
                </a:solidFill>
                <a:latin typeface="Arial" panose="020B0604020202020204" pitchFamily="34" charset="0"/>
                <a:cs typeface="Arial" panose="020B0604020202020204" pitchFamily="34" charset="0"/>
              </a:rPr>
              <a:t>actividades empresariales.</a:t>
            </a:r>
          </a:p>
          <a:p>
            <a:pPr marL="0" indent="0" algn="just">
              <a:buNone/>
              <a:defRPr/>
            </a:pPr>
            <a:r>
              <a:rPr lang="es-MX" altLang="en-US" sz="2400" b="1" dirty="0" smtClean="0">
                <a:latin typeface="Arial" panose="020B0604020202020204" pitchFamily="34" charset="0"/>
                <a:cs typeface="Arial" panose="020B0604020202020204" pitchFamily="34" charset="0"/>
              </a:rPr>
              <a:t>Formalidad </a:t>
            </a:r>
            <a:r>
              <a:rPr lang="es-MX" altLang="en-US" sz="2400" b="1" dirty="0">
                <a:latin typeface="Arial" panose="020B0604020202020204" pitchFamily="34" charset="0"/>
                <a:cs typeface="Arial" panose="020B0604020202020204" pitchFamily="34" charset="0"/>
              </a:rPr>
              <a:t>de </a:t>
            </a:r>
            <a:r>
              <a:rPr lang="es-MX" altLang="en-US" sz="2400" b="1" dirty="0" smtClean="0">
                <a:latin typeface="Arial" panose="020B0604020202020204" pitchFamily="34" charset="0"/>
                <a:cs typeface="Arial" panose="020B0604020202020204" pitchFamily="34" charset="0"/>
              </a:rPr>
              <a:t>pequeños </a:t>
            </a:r>
            <a:r>
              <a:rPr lang="es-MX" altLang="en-US" sz="2400" b="1" dirty="0">
                <a:latin typeface="Arial" panose="020B0604020202020204" pitchFamily="34" charset="0"/>
                <a:cs typeface="Arial" panose="020B0604020202020204" pitchFamily="34" charset="0"/>
              </a:rPr>
              <a:t>negocios con ingresos </a:t>
            </a:r>
            <a:r>
              <a:rPr lang="es-MX" altLang="en-US" sz="2400" b="1" dirty="0" smtClean="0">
                <a:latin typeface="Arial" panose="020B0604020202020204" pitchFamily="34" charset="0"/>
                <a:cs typeface="Arial" panose="020B0604020202020204" pitchFamily="34" charset="0"/>
              </a:rPr>
              <a:t>inferiores a 2 </a:t>
            </a:r>
            <a:r>
              <a:rPr lang="es-MX" altLang="en-US" sz="2400" b="1" dirty="0">
                <a:latin typeface="Arial" panose="020B0604020202020204" pitchFamily="34" charset="0"/>
                <a:cs typeface="Arial" panose="020B0604020202020204" pitchFamily="34" charset="0"/>
              </a:rPr>
              <a:t>MDP: </a:t>
            </a:r>
            <a:r>
              <a:rPr lang="es-MX" altLang="en-US" sz="2400" dirty="0">
                <a:latin typeface="Arial" panose="020B0604020202020204" pitchFamily="34" charset="0"/>
                <a:cs typeface="Arial" panose="020B0604020202020204" pitchFamily="34" charset="0"/>
              </a:rPr>
              <a:t>Se crea para promover la formalidad económica para contribuyentes con actividades empresariales y cuyos ingresos del año inmediato anterior no superan </a:t>
            </a:r>
            <a:r>
              <a:rPr lang="es-MX" altLang="en-US" sz="2400" b="1" dirty="0">
                <a:solidFill>
                  <a:srgbClr val="003399"/>
                </a:solidFill>
                <a:latin typeface="Arial" panose="020B0604020202020204" pitchFamily="34" charset="0"/>
                <a:cs typeface="Arial" panose="020B0604020202020204" pitchFamily="34" charset="0"/>
              </a:rPr>
              <a:t>2 </a:t>
            </a:r>
            <a:r>
              <a:rPr lang="es-MX" altLang="en-US" sz="2400" b="1" dirty="0" smtClean="0">
                <a:solidFill>
                  <a:srgbClr val="003399"/>
                </a:solidFill>
                <a:latin typeface="Arial" panose="020B0604020202020204" pitchFamily="34" charset="0"/>
                <a:cs typeface="Arial" panose="020B0604020202020204" pitchFamily="34" charset="0"/>
              </a:rPr>
              <a:t>MDP</a:t>
            </a:r>
            <a:r>
              <a:rPr lang="es-MX" altLang="en-US" sz="2400" dirty="0" smtClean="0">
                <a:latin typeface="Arial" panose="020B0604020202020204" pitchFamily="34" charset="0"/>
                <a:cs typeface="Arial" panose="020B0604020202020204" pitchFamily="34" charset="0"/>
              </a:rPr>
              <a:t>, </a:t>
            </a:r>
            <a:r>
              <a:rPr lang="es-MX" altLang="en-US" sz="2400" b="1" dirty="0" smtClean="0">
                <a:solidFill>
                  <a:srgbClr val="FF0000"/>
                </a:solidFill>
                <a:latin typeface="Arial" panose="020B0604020202020204" pitchFamily="34" charset="0"/>
                <a:cs typeface="Arial" panose="020B0604020202020204" pitchFamily="34" charset="0"/>
              </a:rPr>
              <a:t>(no </a:t>
            </a:r>
            <a:r>
              <a:rPr lang="es-MX" altLang="en-US" sz="2400" b="1" dirty="0">
                <a:solidFill>
                  <a:srgbClr val="FF0000"/>
                </a:solidFill>
                <a:latin typeface="Arial" panose="020B0604020202020204" pitchFamily="34" charset="0"/>
                <a:cs typeface="Arial" panose="020B0604020202020204" pitchFamily="34" charset="0"/>
              </a:rPr>
              <a:t>es susceptible de actualización de </a:t>
            </a:r>
            <a:r>
              <a:rPr lang="es-MX" altLang="en-US" sz="2400" b="1" dirty="0" smtClean="0">
                <a:solidFill>
                  <a:srgbClr val="FF0000"/>
                </a:solidFill>
                <a:latin typeface="Arial" panose="020B0604020202020204" pitchFamily="34" charset="0"/>
                <a:cs typeface="Arial" panose="020B0604020202020204" pitchFamily="34" charset="0"/>
              </a:rPr>
              <a:t>forma anual)</a:t>
            </a:r>
            <a:r>
              <a:rPr lang="es-MX" altLang="en-US" sz="2400" dirty="0" smtClean="0">
                <a:latin typeface="Arial" panose="020B0604020202020204" pitchFamily="34" charset="0"/>
                <a:cs typeface="Arial" panose="020B0604020202020204" pitchFamily="34" charset="0"/>
              </a:rPr>
              <a:t>. </a:t>
            </a:r>
          </a:p>
          <a:p>
            <a:pPr marL="0" indent="0" algn="just">
              <a:buNone/>
              <a:defRPr/>
            </a:pPr>
            <a:r>
              <a:rPr lang="es-MX" altLang="en-US" sz="2400" b="1" dirty="0">
                <a:latin typeface="Arial" panose="020B0604020202020204" pitchFamily="34" charset="0"/>
                <a:cs typeface="Arial" panose="020B0604020202020204" pitchFamily="34" charset="0"/>
              </a:rPr>
              <a:t>RIF </a:t>
            </a:r>
            <a:r>
              <a:rPr lang="es-MX" altLang="en-US" sz="2400" b="1" dirty="0" smtClean="0">
                <a:latin typeface="Arial" panose="020B0604020202020204" pitchFamily="34" charset="0"/>
                <a:cs typeface="Arial" panose="020B0604020202020204" pitchFamily="34" charset="0"/>
              </a:rPr>
              <a:t>hasta por </a:t>
            </a:r>
            <a:r>
              <a:rPr lang="es-MX" altLang="en-US" sz="2400" b="1" dirty="0">
                <a:latin typeface="Arial" panose="020B0604020202020204" pitchFamily="34" charset="0"/>
                <a:cs typeface="Arial" panose="020B0604020202020204" pitchFamily="34" charset="0"/>
              </a:rPr>
              <a:t>10 años: </a:t>
            </a:r>
            <a:r>
              <a:rPr lang="es-MX" altLang="en-US" sz="2400" dirty="0" smtClean="0">
                <a:latin typeface="Arial" panose="020B0604020202020204" pitchFamily="34" charset="0"/>
                <a:cs typeface="Arial" panose="020B0604020202020204" pitchFamily="34" charset="0"/>
              </a:rPr>
              <a:t>Este es </a:t>
            </a:r>
            <a:r>
              <a:rPr lang="es-MX" altLang="en-US" sz="2400" dirty="0">
                <a:latin typeface="Arial" panose="020B0604020202020204" pitchFamily="34" charset="0"/>
                <a:cs typeface="Arial" panose="020B0604020202020204" pitchFamily="34" charset="0"/>
              </a:rPr>
              <a:t>un régimen de tributación </a:t>
            </a:r>
            <a:r>
              <a:rPr lang="es-MX" altLang="en-US" sz="2400" b="1" dirty="0">
                <a:solidFill>
                  <a:srgbClr val="003399"/>
                </a:solidFill>
                <a:latin typeface="Arial" panose="020B0604020202020204" pitchFamily="34" charset="0"/>
                <a:cs typeface="Arial" panose="020B0604020202020204" pitchFamily="34" charset="0"/>
              </a:rPr>
              <a:t>OPCIONAL</a:t>
            </a:r>
            <a:r>
              <a:rPr lang="es-MX" altLang="en-US" sz="2400" dirty="0">
                <a:latin typeface="Arial" panose="020B0604020202020204" pitchFamily="34" charset="0"/>
                <a:cs typeface="Arial" panose="020B0604020202020204" pitchFamily="34" charset="0"/>
              </a:rPr>
              <a:t> para las personas físicas </a:t>
            </a:r>
            <a:r>
              <a:rPr lang="es-MX" altLang="en-US" sz="2400" b="1" dirty="0" smtClean="0">
                <a:solidFill>
                  <a:srgbClr val="FF0000"/>
                </a:solidFill>
                <a:latin typeface="Arial" panose="020B0604020202020204" pitchFamily="34" charset="0"/>
                <a:cs typeface="Arial" panose="020B0604020202020204" pitchFamily="34" charset="0"/>
              </a:rPr>
              <a:t>(salvo sus excepciones) </a:t>
            </a:r>
            <a:r>
              <a:rPr lang="es-MX" altLang="en-US" sz="2400" dirty="0" smtClean="0">
                <a:latin typeface="Arial" panose="020B0604020202020204" pitchFamily="34" charset="0"/>
                <a:cs typeface="Arial" panose="020B0604020202020204" pitchFamily="34" charset="0"/>
              </a:rPr>
              <a:t>por </a:t>
            </a:r>
            <a:r>
              <a:rPr lang="es-MX" altLang="en-US" sz="2400" dirty="0">
                <a:latin typeface="Arial" panose="020B0604020202020204" pitchFamily="34" charset="0"/>
                <a:cs typeface="Arial" panose="020B0604020202020204" pitchFamily="34" charset="0"/>
              </a:rPr>
              <a:t>una duración máxima de 10 ejercicios. Aquellos que no quisieran optar por tributar en este régimen, deberán pagar impuestos conforme a otro capítulo.</a:t>
            </a:r>
          </a:p>
          <a:p>
            <a:pPr marL="0" indent="0" algn="just">
              <a:buNone/>
              <a:defRPr/>
            </a:pPr>
            <a:endParaRPr lang="es-MX" alt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2143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Título"/>
          <p:cNvSpPr>
            <a:spLocks noGrp="1"/>
          </p:cNvSpPr>
          <p:nvPr>
            <p:ph type="title"/>
          </p:nvPr>
        </p:nvSpPr>
        <p:spPr>
          <a:xfrm>
            <a:off x="2423317" y="344488"/>
            <a:ext cx="7235825" cy="685800"/>
          </a:xfrm>
        </p:spPr>
        <p:txBody>
          <a:bodyPr>
            <a:normAutofit/>
          </a:bodyPr>
          <a:lstStyle/>
          <a:p>
            <a:pPr algn="ctr"/>
            <a:r>
              <a:rPr lang="es-ES" altLang="en-US" sz="3600" b="1" dirty="0">
                <a:latin typeface="Arial" panose="020B0604020202020204" pitchFamily="34" charset="0"/>
                <a:cs typeface="Arial" panose="020B0604020202020204" pitchFamily="34" charset="0"/>
              </a:rPr>
              <a:t>Beneficios del RIF</a:t>
            </a:r>
            <a:endParaRPr lang="es-MX" altLang="en-US" sz="3600" b="1" dirty="0">
              <a:latin typeface="Arial" panose="020B0604020202020204" pitchFamily="34" charset="0"/>
              <a:cs typeface="Arial" panose="020B0604020202020204" pitchFamily="34" charset="0"/>
            </a:endParaRPr>
          </a:p>
        </p:txBody>
      </p:sp>
      <p:sp>
        <p:nvSpPr>
          <p:cNvPr id="8195" name="2 Marcador de contenido"/>
          <p:cNvSpPr>
            <a:spLocks noGrp="1"/>
          </p:cNvSpPr>
          <p:nvPr>
            <p:ph idx="1"/>
          </p:nvPr>
        </p:nvSpPr>
        <p:spPr>
          <a:xfrm>
            <a:off x="838199" y="1185863"/>
            <a:ext cx="10406063" cy="5380037"/>
          </a:xfrm>
        </p:spPr>
        <p:txBody>
          <a:bodyPr>
            <a:normAutofit/>
          </a:bodyPr>
          <a:lstStyle/>
          <a:p>
            <a:pPr marL="0" indent="0" algn="just">
              <a:buNone/>
            </a:pPr>
            <a:r>
              <a:rPr lang="es-MX" altLang="en-US" dirty="0" smtClean="0">
                <a:latin typeface="Arial" panose="020B0604020202020204" pitchFamily="34" charset="0"/>
                <a:cs typeface="Arial" panose="020B0604020202020204" pitchFamily="34" charset="0"/>
              </a:rPr>
              <a:t>Al adherirse </a:t>
            </a:r>
            <a:r>
              <a:rPr lang="es-MX" altLang="en-US" b="0" dirty="0" smtClean="0">
                <a:latin typeface="Arial" panose="020B0604020202020204" pitchFamily="34" charset="0"/>
                <a:cs typeface="Arial" panose="020B0604020202020204" pitchFamily="34" charset="0"/>
              </a:rPr>
              <a:t>al RIF se </a:t>
            </a:r>
            <a:r>
              <a:rPr lang="es-MX" altLang="en-US" b="0" dirty="0">
                <a:latin typeface="Arial" panose="020B0604020202020204" pitchFamily="34" charset="0"/>
                <a:cs typeface="Arial" panose="020B0604020202020204" pitchFamily="34" charset="0"/>
              </a:rPr>
              <a:t>otorgan los siguientes beneficios: </a:t>
            </a:r>
          </a:p>
          <a:p>
            <a:pPr marL="0" indent="0" algn="just">
              <a:buNone/>
            </a:pPr>
            <a:r>
              <a:rPr lang="es-MX" altLang="en-US" b="1" dirty="0">
                <a:latin typeface="Arial" panose="020B0604020202020204" pitchFamily="34" charset="0"/>
                <a:cs typeface="Arial" panose="020B0604020202020204" pitchFamily="34" charset="0"/>
              </a:rPr>
              <a:t>Descuentos de hasta el 100% de ISR</a:t>
            </a:r>
            <a:r>
              <a:rPr lang="es-MX" altLang="en-US" dirty="0">
                <a:latin typeface="Arial" panose="020B0604020202020204" pitchFamily="34" charset="0"/>
                <a:cs typeface="Arial" panose="020B0604020202020204" pitchFamily="34" charset="0"/>
              </a:rPr>
              <a:t>. </a:t>
            </a:r>
            <a:r>
              <a:rPr lang="es-MX" altLang="en-US" b="0" dirty="0">
                <a:latin typeface="Arial" panose="020B0604020202020204" pitchFamily="34" charset="0"/>
                <a:cs typeface="Arial" panose="020B0604020202020204" pitchFamily="34" charset="0"/>
              </a:rPr>
              <a:t>En el pago, durante el primer año.</a:t>
            </a:r>
          </a:p>
          <a:p>
            <a:pPr marL="0" indent="0" algn="just">
              <a:buNone/>
            </a:pPr>
            <a:r>
              <a:rPr lang="es-MX" altLang="en-US" b="1" dirty="0">
                <a:latin typeface="Arial" panose="020B0604020202020204" pitchFamily="34" charset="0"/>
                <a:cs typeface="Arial" panose="020B0604020202020204" pitchFamily="34" charset="0"/>
              </a:rPr>
              <a:t>Pérdida gradual del descuento</a:t>
            </a:r>
            <a:r>
              <a:rPr lang="es-MX" altLang="en-US" dirty="0">
                <a:latin typeface="Arial" panose="020B0604020202020204" pitchFamily="34" charset="0"/>
                <a:cs typeface="Arial" panose="020B0604020202020204" pitchFamily="34" charset="0"/>
              </a:rPr>
              <a:t>: D</a:t>
            </a:r>
            <a:r>
              <a:rPr lang="es-MX" altLang="en-US" b="0" dirty="0" smtClean="0">
                <a:latin typeface="Arial" panose="020B0604020202020204" pitchFamily="34" charset="0"/>
                <a:cs typeface="Arial" panose="020B0604020202020204" pitchFamily="34" charset="0"/>
              </a:rPr>
              <a:t>escuento que  disminuye a </a:t>
            </a:r>
            <a:r>
              <a:rPr lang="es-MX" altLang="en-US" b="0" dirty="0">
                <a:latin typeface="Arial" panose="020B0604020202020204" pitchFamily="34" charset="0"/>
                <a:cs typeface="Arial" panose="020B0604020202020204" pitchFamily="34" charset="0"/>
              </a:rPr>
              <a:t>lo largo de los siguientes </a:t>
            </a:r>
            <a:r>
              <a:rPr lang="es-MX" altLang="en-US" b="1" dirty="0">
                <a:solidFill>
                  <a:srgbClr val="003399"/>
                </a:solidFill>
                <a:latin typeface="Arial" panose="020B0604020202020204" pitchFamily="34" charset="0"/>
                <a:cs typeface="Arial" panose="020B0604020202020204" pitchFamily="34" charset="0"/>
              </a:rPr>
              <a:t>10 años</a:t>
            </a:r>
            <a:r>
              <a:rPr lang="es-MX" altLang="en-US" b="0" dirty="0">
                <a:latin typeface="Arial" panose="020B0604020202020204" pitchFamily="34" charset="0"/>
                <a:cs typeface="Arial" panose="020B0604020202020204" pitchFamily="34" charset="0"/>
              </a:rPr>
              <a:t>, </a:t>
            </a:r>
            <a:r>
              <a:rPr lang="es-MX" altLang="en-US" b="0" dirty="0" smtClean="0">
                <a:latin typeface="Arial" panose="020B0604020202020204" pitchFamily="34" charset="0"/>
                <a:cs typeface="Arial" panose="020B0604020202020204" pitchFamily="34" charset="0"/>
              </a:rPr>
              <a:t>llegando a pagar </a:t>
            </a:r>
            <a:r>
              <a:rPr lang="es-MX" altLang="en-US" b="0" dirty="0">
                <a:latin typeface="Arial" panose="020B0604020202020204" pitchFamily="34" charset="0"/>
                <a:cs typeface="Arial" panose="020B0604020202020204" pitchFamily="34" charset="0"/>
              </a:rPr>
              <a:t>la totalidad del ISR </a:t>
            </a:r>
            <a:r>
              <a:rPr lang="es-MX" altLang="en-US" dirty="0">
                <a:latin typeface="Arial" panose="020B0604020202020204" pitchFamily="34" charset="0"/>
                <a:cs typeface="Arial" panose="020B0604020202020204" pitchFamily="34" charset="0"/>
              </a:rPr>
              <a:t>en </a:t>
            </a:r>
            <a:r>
              <a:rPr lang="es-MX" altLang="en-US" b="1" dirty="0">
                <a:solidFill>
                  <a:srgbClr val="FF0000"/>
                </a:solidFill>
                <a:latin typeface="Arial" panose="020B0604020202020204" pitchFamily="34" charset="0"/>
                <a:cs typeface="Arial" panose="020B0604020202020204" pitchFamily="34" charset="0"/>
              </a:rPr>
              <a:t>10º año </a:t>
            </a:r>
            <a:r>
              <a:rPr lang="es-MX" altLang="en-US" b="0" dirty="0">
                <a:latin typeface="Arial" panose="020B0604020202020204" pitchFamily="34" charset="0"/>
                <a:cs typeface="Arial" panose="020B0604020202020204" pitchFamily="34" charset="0"/>
              </a:rPr>
              <a:t>y </a:t>
            </a:r>
            <a:r>
              <a:rPr lang="es-MX" altLang="en-US" b="0" dirty="0" smtClean="0">
                <a:latin typeface="Arial" panose="020B0604020202020204" pitchFamily="34" charset="0"/>
                <a:cs typeface="Arial" panose="020B0604020202020204" pitchFamily="34" charset="0"/>
              </a:rPr>
              <a:t>posteriormente comenzar </a:t>
            </a:r>
            <a:r>
              <a:rPr lang="es-MX" altLang="en-US" b="0" dirty="0">
                <a:latin typeface="Arial" panose="020B0604020202020204" pitchFamily="34" charset="0"/>
                <a:cs typeface="Arial" panose="020B0604020202020204" pitchFamily="34" charset="0"/>
              </a:rPr>
              <a:t>a tributar en el régimen general de actividades empresariales de las personas físicas a partir del </a:t>
            </a:r>
            <a:r>
              <a:rPr lang="es-MX" altLang="en-US" b="1" dirty="0">
                <a:solidFill>
                  <a:srgbClr val="FF0000"/>
                </a:solidFill>
                <a:latin typeface="Arial" panose="020B0604020202020204" pitchFamily="34" charset="0"/>
                <a:cs typeface="Arial" panose="020B0604020202020204" pitchFamily="34" charset="0"/>
              </a:rPr>
              <a:t>11º año.</a:t>
            </a:r>
          </a:p>
        </p:txBody>
      </p:sp>
      <p:sp>
        <p:nvSpPr>
          <p:cNvPr id="8196" name="3 Marcador de número de diapositiva"/>
          <p:cNvSpPr>
            <a:spLocks noGrp="1"/>
          </p:cNvSpPr>
          <p:nvPr>
            <p:ph type="sldNum" sz="quarter" idx="12"/>
          </p:nvPr>
        </p:nvSpPr>
        <p:spPr>
          <a:xfrm>
            <a:off x="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5000"/>
              </a:lnSpc>
              <a:spcBef>
                <a:spcPct val="50000"/>
              </a:spcBef>
              <a:buClr>
                <a:srgbClr val="093A80"/>
              </a:buClr>
              <a:buSzPct val="75000"/>
              <a:buFont typeface="Wingdings" panose="05000000000000000000" pitchFamily="2" charset="2"/>
              <a:buChar char="l"/>
              <a:defRPr sz="2600" b="1">
                <a:solidFill>
                  <a:schemeClr val="tx1"/>
                </a:solidFill>
                <a:latin typeface="Arial" panose="020B0604020202020204" pitchFamily="34" charset="0"/>
              </a:defRPr>
            </a:lvl1pPr>
            <a:lvl2pPr marL="742950" indent="-285750">
              <a:spcBef>
                <a:spcPct val="25000"/>
              </a:spcBef>
              <a:buClr>
                <a:schemeClr val="tx1"/>
              </a:buClr>
              <a:buSzPct val="75000"/>
              <a:buChar char="–"/>
              <a:defRPr sz="2600">
                <a:solidFill>
                  <a:schemeClr val="tx1"/>
                </a:solidFill>
                <a:latin typeface="Arial" panose="020B0604020202020204" pitchFamily="34" charset="0"/>
              </a:defRPr>
            </a:lvl2pPr>
            <a:lvl3pPr marL="1143000" indent="-228600">
              <a:spcBef>
                <a:spcPct val="20000"/>
              </a:spcBef>
              <a:buClr>
                <a:srgbClr val="093A80"/>
              </a:buClr>
              <a:buSzPct val="75000"/>
              <a:buFont typeface="Wingdings" panose="05000000000000000000" pitchFamily="2" charset="2"/>
              <a:buChar char="l"/>
              <a:defRPr sz="2600">
                <a:solidFill>
                  <a:schemeClr val="tx1"/>
                </a:solidFill>
                <a:latin typeface="Arial" panose="020B0604020202020204" pitchFamily="34" charset="0"/>
              </a:defRPr>
            </a:lvl3pPr>
            <a:lvl4pPr marL="1600200" indent="-228600">
              <a:spcBef>
                <a:spcPct val="20000"/>
              </a:spcBef>
              <a:buClr>
                <a:srgbClr val="093A80"/>
              </a:buClr>
              <a:buSzPct val="75000"/>
              <a:buChar char="–"/>
              <a:defRPr sz="2400">
                <a:solidFill>
                  <a:schemeClr val="tx1"/>
                </a:solidFill>
                <a:latin typeface="Arial" panose="020B0604020202020204" pitchFamily="34" charset="0"/>
              </a:defRPr>
            </a:lvl4pPr>
            <a:lvl5pPr marL="2057400" indent="-228600">
              <a:spcBef>
                <a:spcPct val="20000"/>
              </a:spcBef>
              <a:buClr>
                <a:srgbClr val="093A80"/>
              </a:buClr>
              <a:buSzPct val="75000"/>
              <a:buFont typeface="Wingdings" panose="05000000000000000000" pitchFamily="2" charset="2"/>
              <a:buChar char="l"/>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9pPr>
          </a:lstStyle>
          <a:p>
            <a:pPr>
              <a:lnSpc>
                <a:spcPct val="100000"/>
              </a:lnSpc>
              <a:spcBef>
                <a:spcPct val="0"/>
              </a:spcBef>
              <a:buClrTx/>
              <a:buSzTx/>
              <a:buFontTx/>
              <a:buNone/>
            </a:pPr>
            <a:fld id="{C723FCE0-D678-4F69-8AD8-7CFE8A24221A}" type="slidenum">
              <a:rPr lang="es-ES_tradnl" altLang="en-US" sz="1400" b="0">
                <a:solidFill>
                  <a:srgbClr val="000000"/>
                </a:solidFill>
                <a:latin typeface="Times New Roman" panose="02020603050405020304" pitchFamily="18" charset="0"/>
              </a:rPr>
              <a:pPr>
                <a:lnSpc>
                  <a:spcPct val="100000"/>
                </a:lnSpc>
                <a:spcBef>
                  <a:spcPct val="0"/>
                </a:spcBef>
                <a:buClrTx/>
                <a:buSzTx/>
                <a:buFontTx/>
                <a:buNone/>
              </a:pPr>
              <a:t>6</a:t>
            </a:fld>
            <a:endParaRPr lang="es-ES_tradnl" altLang="en-US" sz="1400" b="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5615636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ítulo 1"/>
          <p:cNvSpPr>
            <a:spLocks noGrp="1"/>
          </p:cNvSpPr>
          <p:nvPr>
            <p:ph type="ctrTitle"/>
          </p:nvPr>
        </p:nvSpPr>
        <p:spPr>
          <a:xfrm>
            <a:off x="1185864" y="1100138"/>
            <a:ext cx="9658350" cy="2957512"/>
          </a:xfrm>
        </p:spPr>
        <p:txBody>
          <a:bodyPr>
            <a:normAutofit/>
          </a:bodyPr>
          <a:lstStyle/>
          <a:p>
            <a:pPr algn="ctr"/>
            <a:r>
              <a:rPr lang="es-ES" altLang="en-US" sz="7300" b="1"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Sujetos del RIF</a:t>
            </a:r>
            <a:br>
              <a:rPr lang="es-ES" altLang="en-US" sz="7300" b="1"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s-ES" altLang="en-US" sz="1600" b="1" dirty="0">
                <a:latin typeface="Arial" panose="020B0604020202020204" pitchFamily="34" charset="0"/>
                <a:cs typeface="Arial" panose="020B0604020202020204" pitchFamily="34" charset="0"/>
              </a:rPr>
              <a:t/>
            </a:r>
            <a:br>
              <a:rPr lang="es-ES" altLang="en-US" sz="1600" b="1" dirty="0">
                <a:latin typeface="Arial" panose="020B0604020202020204" pitchFamily="34" charset="0"/>
                <a:cs typeface="Arial" panose="020B0604020202020204" pitchFamily="34" charset="0"/>
              </a:rPr>
            </a:br>
            <a:r>
              <a:rPr lang="es-ES" altLang="en-US" sz="7300" b="1" i="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2021</a:t>
            </a:r>
            <a:endParaRPr lang="es-ES" altLang="en-US" sz="7300" b="1"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052239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1"/>
          <p:cNvSpPr>
            <a:spLocks noGrp="1"/>
          </p:cNvSpPr>
          <p:nvPr>
            <p:ph type="title"/>
          </p:nvPr>
        </p:nvSpPr>
        <p:spPr>
          <a:xfrm>
            <a:off x="2476499" y="465138"/>
            <a:ext cx="7348537" cy="627062"/>
          </a:xfrm>
        </p:spPr>
        <p:txBody>
          <a:bodyPr>
            <a:normAutofit fontScale="90000"/>
          </a:bodyPr>
          <a:lstStyle/>
          <a:p>
            <a:pPr algn="ctr"/>
            <a:r>
              <a:rPr lang="es-ES" altLang="en-US" sz="3600" b="1" dirty="0">
                <a:latin typeface="Arial" panose="020B0604020202020204" pitchFamily="34" charset="0"/>
                <a:cs typeface="Arial" panose="020B0604020202020204" pitchFamily="34" charset="0"/>
              </a:rPr>
              <a:t>Ingresos </a:t>
            </a:r>
            <a:r>
              <a:rPr lang="es-ES" altLang="en-US" sz="3600" b="1" dirty="0" smtClean="0">
                <a:latin typeface="Arial" panose="020B0604020202020204" pitchFamily="34" charset="0"/>
                <a:cs typeface="Arial" panose="020B0604020202020204" pitchFamily="34" charset="0"/>
              </a:rPr>
              <a:t/>
            </a:r>
            <a:br>
              <a:rPr lang="es-ES" altLang="en-US" sz="3600" b="1" dirty="0" smtClean="0">
                <a:latin typeface="Arial" panose="020B0604020202020204" pitchFamily="34" charset="0"/>
                <a:cs typeface="Arial" panose="020B0604020202020204" pitchFamily="34" charset="0"/>
              </a:rPr>
            </a:br>
            <a:r>
              <a:rPr lang="da-DK" altLang="en-US" sz="2200" b="1" dirty="0" smtClean="0">
                <a:latin typeface="Arial" panose="020B0604020202020204" pitchFamily="34" charset="0"/>
                <a:cs typeface="Arial" panose="020B0604020202020204" pitchFamily="34" charset="0"/>
              </a:rPr>
              <a:t>LISR </a:t>
            </a:r>
            <a:r>
              <a:rPr lang="da-DK" altLang="en-US" sz="2200" b="1" dirty="0">
                <a:latin typeface="Arial" panose="020B0604020202020204" pitchFamily="34" charset="0"/>
                <a:cs typeface="Arial" panose="020B0604020202020204" pitchFamily="34" charset="0"/>
              </a:rPr>
              <a:t>Art. 111 </a:t>
            </a:r>
            <a:r>
              <a:rPr lang="da-DK" altLang="en-US" sz="2200" b="1" dirty="0" smtClean="0">
                <a:latin typeface="Arial" panose="020B0604020202020204" pitchFamily="34" charset="0"/>
                <a:cs typeface="Arial" panose="020B0604020202020204" pitchFamily="34" charset="0"/>
              </a:rPr>
              <a:t>Primer </a:t>
            </a:r>
            <a:r>
              <a:rPr lang="es-MX" altLang="en-US" sz="2200" b="1" dirty="0" smtClean="0">
                <a:latin typeface="Arial" panose="020B0604020202020204" pitchFamily="34" charset="0"/>
                <a:cs typeface="Arial" panose="020B0604020202020204" pitchFamily="34" charset="0"/>
              </a:rPr>
              <a:t>párrafo </a:t>
            </a:r>
            <a:endParaRPr lang="es-ES" altLang="en-US" sz="2200" b="1" i="1" dirty="0">
              <a:latin typeface="Arial" panose="020B0604020202020204" pitchFamily="34" charset="0"/>
              <a:cs typeface="Arial" panose="020B0604020202020204" pitchFamily="34" charset="0"/>
            </a:endParaRPr>
          </a:p>
        </p:txBody>
      </p:sp>
      <p:sp>
        <p:nvSpPr>
          <p:cNvPr id="7171" name="Marcador de contenido 2"/>
          <p:cNvSpPr>
            <a:spLocks noGrp="1"/>
          </p:cNvSpPr>
          <p:nvPr>
            <p:ph idx="1"/>
          </p:nvPr>
        </p:nvSpPr>
        <p:spPr>
          <a:xfrm>
            <a:off x="828675" y="1343025"/>
            <a:ext cx="10644187" cy="5270500"/>
          </a:xfrm>
        </p:spPr>
        <p:txBody>
          <a:bodyPr>
            <a:noAutofit/>
          </a:bodyPr>
          <a:lstStyle/>
          <a:p>
            <a:pPr marL="0" indent="0" algn="just">
              <a:lnSpc>
                <a:spcPct val="100000"/>
              </a:lnSpc>
              <a:spcBef>
                <a:spcPts val="0"/>
              </a:spcBef>
              <a:buNone/>
              <a:defRPr/>
            </a:pPr>
            <a:r>
              <a:rPr lang="es-MX" sz="2400" dirty="0" smtClean="0">
                <a:solidFill>
                  <a:srgbClr val="FF0000"/>
                </a:solidFill>
                <a:latin typeface="Arial" panose="020B0604020202020204" pitchFamily="34" charset="0"/>
                <a:cs typeface="Arial" panose="020B0604020202020204" pitchFamily="34" charset="0"/>
              </a:rPr>
              <a:t>Los </a:t>
            </a:r>
            <a:r>
              <a:rPr lang="es-MX" sz="2400" dirty="0">
                <a:solidFill>
                  <a:srgbClr val="FF0000"/>
                </a:solidFill>
                <a:latin typeface="Arial" panose="020B0604020202020204" pitchFamily="34" charset="0"/>
                <a:cs typeface="Arial" panose="020B0604020202020204" pitchFamily="34" charset="0"/>
              </a:rPr>
              <a:t>contribuyentes personas físicas que realicen únicamente actividades empresariales</a:t>
            </a:r>
            <a:r>
              <a:rPr lang="es-MX" sz="2400" dirty="0">
                <a:latin typeface="Arial" panose="020B0604020202020204" pitchFamily="34" charset="0"/>
                <a:cs typeface="Arial" panose="020B0604020202020204" pitchFamily="34" charset="0"/>
              </a:rPr>
              <a:t>, que </a:t>
            </a:r>
            <a:r>
              <a:rPr lang="es-MX" sz="2400" dirty="0">
                <a:solidFill>
                  <a:srgbClr val="00B050"/>
                </a:solidFill>
                <a:latin typeface="Arial" panose="020B0604020202020204" pitchFamily="34" charset="0"/>
                <a:cs typeface="Arial" panose="020B0604020202020204" pitchFamily="34" charset="0"/>
              </a:rPr>
              <a:t>enajenen bienes</a:t>
            </a:r>
            <a:r>
              <a:rPr lang="es-MX" sz="2400" dirty="0">
                <a:solidFill>
                  <a:srgbClr val="FF0000"/>
                </a:solidFill>
                <a:latin typeface="Arial" panose="020B0604020202020204" pitchFamily="34" charset="0"/>
                <a:cs typeface="Arial" panose="020B0604020202020204" pitchFamily="34" charset="0"/>
              </a:rPr>
              <a:t> </a:t>
            </a:r>
            <a:r>
              <a:rPr lang="es-MX" sz="2400" dirty="0">
                <a:latin typeface="Arial" panose="020B0604020202020204" pitchFamily="34" charset="0"/>
                <a:cs typeface="Arial" panose="020B0604020202020204" pitchFamily="34" charset="0"/>
              </a:rPr>
              <a:t>o </a:t>
            </a:r>
            <a:r>
              <a:rPr lang="es-MX" sz="2400" dirty="0">
                <a:solidFill>
                  <a:srgbClr val="2116FC"/>
                </a:solidFill>
                <a:latin typeface="Arial" panose="020B0604020202020204" pitchFamily="34" charset="0"/>
                <a:cs typeface="Arial" panose="020B0604020202020204" pitchFamily="34" charset="0"/>
              </a:rPr>
              <a:t>presten servicios por los que no se requiera para su realización título profesional</a:t>
            </a:r>
            <a:r>
              <a:rPr lang="es-MX" sz="2400" dirty="0">
                <a:latin typeface="Arial" panose="020B0604020202020204" pitchFamily="34" charset="0"/>
                <a:cs typeface="Arial" panose="020B0604020202020204" pitchFamily="34" charset="0"/>
              </a:rPr>
              <a:t>, podrán optar por pagar el impuesto sobre la renta en los términos establecidos en esta Sección, </a:t>
            </a:r>
            <a:r>
              <a:rPr lang="es-MX" sz="2400" dirty="0" smtClean="0">
                <a:solidFill>
                  <a:srgbClr val="7030A0"/>
                </a:solidFill>
                <a:latin typeface="Arial" panose="020B0604020202020204" pitchFamily="34" charset="0"/>
                <a:cs typeface="Arial" panose="020B0604020202020204" pitchFamily="34" charset="0"/>
              </a:rPr>
              <a:t>siempre que los ingresos </a:t>
            </a:r>
            <a:r>
              <a:rPr lang="es-MX" sz="2400" dirty="0">
                <a:latin typeface="Arial" panose="020B0604020202020204" pitchFamily="34" charset="0"/>
                <a:cs typeface="Arial" panose="020B0604020202020204" pitchFamily="34" charset="0"/>
              </a:rPr>
              <a:t>propios de su actividad empresarial obtenidos </a:t>
            </a:r>
            <a:r>
              <a:rPr lang="es-MX" sz="2400" dirty="0">
                <a:solidFill>
                  <a:srgbClr val="7030A0"/>
                </a:solidFill>
                <a:latin typeface="Arial" panose="020B0604020202020204" pitchFamily="34" charset="0"/>
                <a:cs typeface="Arial" panose="020B0604020202020204" pitchFamily="34" charset="0"/>
              </a:rPr>
              <a:t>en el ejercicio inmediato anterior, no hubieran excedido de la cantidad de dos millones de pesos.</a:t>
            </a:r>
            <a:endParaRPr lang="es-ES" sz="2400" dirty="0" smtClean="0">
              <a:solidFill>
                <a:srgbClr val="7030A0"/>
              </a:solidFill>
              <a:latin typeface="Arial" panose="020B0604020202020204" pitchFamily="34" charset="0"/>
              <a:cs typeface="Arial" panose="020B0604020202020204" pitchFamily="34" charset="0"/>
            </a:endParaRPr>
          </a:p>
          <a:p>
            <a:pPr marL="0" indent="0" algn="just">
              <a:lnSpc>
                <a:spcPct val="100000"/>
              </a:lnSpc>
              <a:spcBef>
                <a:spcPts val="0"/>
              </a:spcBef>
              <a:buNone/>
              <a:defRPr/>
            </a:pPr>
            <a:endParaRPr lang="es-ES" sz="2400" dirty="0" smtClean="0">
              <a:solidFill>
                <a:srgbClr val="FF0000"/>
              </a:solidFill>
              <a:latin typeface="Arial" panose="020B0604020202020204" pitchFamily="34" charset="0"/>
              <a:cs typeface="Arial" panose="020B0604020202020204" pitchFamily="34" charset="0"/>
            </a:endParaRPr>
          </a:p>
          <a:p>
            <a:pPr marL="0" indent="0" algn="just">
              <a:lnSpc>
                <a:spcPct val="100000"/>
              </a:lnSpc>
              <a:spcBef>
                <a:spcPts val="0"/>
              </a:spcBef>
              <a:buNone/>
              <a:defRPr/>
            </a:pPr>
            <a:r>
              <a:rPr lang="es-ES" sz="2400" dirty="0" smtClean="0">
                <a:solidFill>
                  <a:srgbClr val="FF0000"/>
                </a:solidFill>
                <a:latin typeface="Arial" panose="020B0604020202020204" pitchFamily="34" charset="0"/>
                <a:cs typeface="Arial" panose="020B0604020202020204" pitchFamily="34" charset="0"/>
              </a:rPr>
              <a:t>Artículo </a:t>
            </a:r>
            <a:r>
              <a:rPr lang="es-ES" sz="2400" dirty="0">
                <a:solidFill>
                  <a:srgbClr val="FF0000"/>
                </a:solidFill>
                <a:latin typeface="Arial" panose="020B0604020202020204" pitchFamily="34" charset="0"/>
                <a:cs typeface="Arial" panose="020B0604020202020204" pitchFamily="34" charset="0"/>
              </a:rPr>
              <a:t>100</a:t>
            </a:r>
            <a:r>
              <a:rPr lang="es-ES" sz="2400" dirty="0" smtClean="0">
                <a:solidFill>
                  <a:srgbClr val="FF0000"/>
                </a:solidFill>
                <a:latin typeface="Arial" panose="020B0604020202020204" pitchFamily="34" charset="0"/>
                <a:cs typeface="Arial" panose="020B0604020202020204" pitchFamily="34" charset="0"/>
              </a:rPr>
              <a:t>. </a:t>
            </a:r>
            <a:r>
              <a:rPr lang="es-ES" sz="2400" dirty="0" err="1" smtClean="0">
                <a:solidFill>
                  <a:srgbClr val="FF0000"/>
                </a:solidFill>
                <a:latin typeface="Arial" panose="020B0604020202020204" pitchFamily="34" charset="0"/>
                <a:cs typeface="Arial" panose="020B0604020202020204" pitchFamily="34" charset="0"/>
              </a:rPr>
              <a:t>fracc</a:t>
            </a:r>
            <a:r>
              <a:rPr lang="es-ES" sz="2400" dirty="0" smtClean="0">
                <a:solidFill>
                  <a:srgbClr val="FF0000"/>
                </a:solidFill>
                <a:latin typeface="Arial" panose="020B0604020202020204" pitchFamily="34" charset="0"/>
                <a:cs typeface="Arial" panose="020B0604020202020204" pitchFamily="34" charset="0"/>
              </a:rPr>
              <a:t>. I. </a:t>
            </a:r>
            <a:r>
              <a:rPr lang="es-MX" sz="2400" dirty="0">
                <a:solidFill>
                  <a:srgbClr val="FF0000"/>
                </a:solidFill>
                <a:latin typeface="Arial" panose="020B0604020202020204" pitchFamily="34" charset="0"/>
                <a:cs typeface="Arial" panose="020B0604020202020204" pitchFamily="34" charset="0"/>
              </a:rPr>
              <a:t>actividades empresariales, los provenientes de la realización de actividades comerciales, industriales, agrícolas, ganaderas, de pesca o silvícolas.</a:t>
            </a:r>
            <a:endParaRPr lang="es-ES" sz="2400" dirty="0">
              <a:solidFill>
                <a:schemeClr val="accent1">
                  <a:lumMod val="75000"/>
                </a:schemeClr>
              </a:solidFill>
              <a:latin typeface="Arial" panose="020B0604020202020204" pitchFamily="34" charset="0"/>
              <a:cs typeface="Arial" panose="020B0604020202020204" pitchFamily="34" charset="0"/>
            </a:endParaRPr>
          </a:p>
          <a:p>
            <a:pPr marL="0" indent="0" algn="just">
              <a:lnSpc>
                <a:spcPct val="100000"/>
              </a:lnSpc>
              <a:spcBef>
                <a:spcPts val="0"/>
              </a:spcBef>
              <a:buNone/>
              <a:defRPr/>
            </a:pPr>
            <a:endParaRPr lang="es-ES" sz="1400" dirty="0" smtClean="0">
              <a:solidFill>
                <a:srgbClr val="2116FC"/>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060807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1"/>
          <p:cNvSpPr>
            <a:spLocks noGrp="1"/>
          </p:cNvSpPr>
          <p:nvPr>
            <p:ph type="title"/>
          </p:nvPr>
        </p:nvSpPr>
        <p:spPr>
          <a:xfrm>
            <a:off x="2421731" y="354013"/>
            <a:ext cx="7348537" cy="671512"/>
          </a:xfrm>
        </p:spPr>
        <p:txBody>
          <a:bodyPr>
            <a:normAutofit fontScale="90000"/>
          </a:bodyPr>
          <a:lstStyle/>
          <a:p>
            <a:pPr algn="ctr"/>
            <a:r>
              <a:rPr lang="es-ES" altLang="en-US" sz="3600" b="1" dirty="0" smtClean="0">
                <a:latin typeface="Arial" panose="020B0604020202020204" pitchFamily="34" charset="0"/>
                <a:cs typeface="Arial" panose="020B0604020202020204" pitchFamily="34" charset="0"/>
              </a:rPr>
              <a:t>Ingresos</a:t>
            </a:r>
            <a:br>
              <a:rPr lang="es-ES" altLang="en-US" sz="3600" b="1" dirty="0" smtClean="0">
                <a:latin typeface="Arial" panose="020B0604020202020204" pitchFamily="34" charset="0"/>
                <a:cs typeface="Arial" panose="020B0604020202020204" pitchFamily="34" charset="0"/>
              </a:rPr>
            </a:br>
            <a:r>
              <a:rPr lang="es-ES" altLang="en-US" sz="2200" b="1" dirty="0" smtClean="0">
                <a:latin typeface="Arial" panose="020B0604020202020204" pitchFamily="34" charset="0"/>
                <a:cs typeface="Arial" panose="020B0604020202020204" pitchFamily="34" charset="0"/>
              </a:rPr>
              <a:t>LISR Art. 111 Primer Párrafo</a:t>
            </a:r>
            <a:endParaRPr lang="es-ES" altLang="en-US" sz="3600" b="1" i="1" dirty="0">
              <a:latin typeface="Arial" panose="020B0604020202020204" pitchFamily="34" charset="0"/>
              <a:cs typeface="Arial" panose="020B0604020202020204" pitchFamily="34" charset="0"/>
            </a:endParaRPr>
          </a:p>
        </p:txBody>
      </p:sp>
      <p:sp>
        <p:nvSpPr>
          <p:cNvPr id="7171" name="Marcador de contenido 2"/>
          <p:cNvSpPr>
            <a:spLocks noGrp="1"/>
          </p:cNvSpPr>
          <p:nvPr>
            <p:ph idx="1"/>
          </p:nvPr>
        </p:nvSpPr>
        <p:spPr>
          <a:xfrm>
            <a:off x="1185863" y="1414463"/>
            <a:ext cx="9363076" cy="4743450"/>
          </a:xfrm>
        </p:spPr>
        <p:txBody>
          <a:bodyPr>
            <a:normAutofit fontScale="85000" lnSpcReduction="20000"/>
          </a:bodyPr>
          <a:lstStyle/>
          <a:p>
            <a:pPr marL="0" indent="0" algn="just">
              <a:lnSpc>
                <a:spcPct val="100000"/>
              </a:lnSpc>
              <a:spcBef>
                <a:spcPts val="0"/>
              </a:spcBef>
              <a:buNone/>
              <a:defRPr/>
            </a:pPr>
            <a:r>
              <a:rPr lang="es-ES" sz="2400" b="1" dirty="0">
                <a:solidFill>
                  <a:srgbClr val="2116FC"/>
                </a:solidFill>
                <a:latin typeface="Arial" panose="020B0604020202020204" pitchFamily="34" charset="0"/>
                <a:cs typeface="Arial" panose="020B0604020202020204" pitchFamily="34" charset="0"/>
              </a:rPr>
              <a:t>Profesiones: </a:t>
            </a:r>
            <a:r>
              <a:rPr lang="es-ES" sz="2400" dirty="0">
                <a:latin typeface="Arial" panose="020B0604020202020204" pitchFamily="34" charset="0"/>
                <a:cs typeface="Arial" panose="020B0604020202020204" pitchFamily="34" charset="0"/>
              </a:rPr>
              <a:t>El</a:t>
            </a:r>
            <a:r>
              <a:rPr lang="es-ES" sz="2400" b="1" dirty="0">
                <a:solidFill>
                  <a:srgbClr val="2116FC"/>
                </a:solidFill>
                <a:latin typeface="Arial" panose="020B0604020202020204" pitchFamily="34" charset="0"/>
                <a:cs typeface="Arial" panose="020B0604020202020204" pitchFamily="34" charset="0"/>
              </a:rPr>
              <a:t> </a:t>
            </a:r>
            <a:r>
              <a:rPr lang="es-ES" sz="2400" b="1" dirty="0">
                <a:latin typeface="Arial" panose="020B0604020202020204" pitchFamily="34" charset="0"/>
                <a:cs typeface="Arial" panose="020B0604020202020204" pitchFamily="34" charset="0"/>
              </a:rPr>
              <a:t>Art. SEGUNDO TRANSITORIO </a:t>
            </a:r>
            <a:r>
              <a:rPr lang="es-ES" sz="2400" dirty="0">
                <a:latin typeface="Arial" panose="020B0604020202020204" pitchFamily="34" charset="0"/>
                <a:cs typeface="Arial" panose="020B0604020202020204" pitchFamily="34" charset="0"/>
              </a:rPr>
              <a:t>de la </a:t>
            </a:r>
            <a:r>
              <a:rPr lang="es-ES" sz="2400" b="1" dirty="0">
                <a:latin typeface="Arial" panose="020B0604020202020204" pitchFamily="34" charset="0"/>
                <a:cs typeface="Arial" panose="020B0604020202020204" pitchFamily="34" charset="0"/>
              </a:rPr>
              <a:t>Ley Reglamentaria del Art. 5 Constitucional</a:t>
            </a:r>
            <a:r>
              <a:rPr lang="es-ES" sz="2400" dirty="0">
                <a:latin typeface="Arial" panose="020B0604020202020204" pitchFamily="34" charset="0"/>
                <a:cs typeface="Arial" panose="020B0604020202020204" pitchFamily="34" charset="0"/>
              </a:rPr>
              <a:t>, relativo al ejercicio de las profesiones en el Distrito Federal, misma la </a:t>
            </a:r>
            <a:r>
              <a:rPr lang="es-MX" sz="2400" dirty="0">
                <a:latin typeface="Arial" panose="020B0604020202020204" pitchFamily="34" charset="0"/>
                <a:cs typeface="Arial" panose="020B0604020202020204" pitchFamily="34" charset="0"/>
              </a:rPr>
              <a:t>cuál</a:t>
            </a:r>
            <a:r>
              <a:rPr lang="es-ES" sz="2400" dirty="0">
                <a:latin typeface="Arial" panose="020B0604020202020204" pitchFamily="34" charset="0"/>
                <a:cs typeface="Arial" panose="020B0604020202020204" pitchFamily="34" charset="0"/>
              </a:rPr>
              <a:t> establece lo siguiente: </a:t>
            </a:r>
          </a:p>
          <a:p>
            <a:pPr marL="0" indent="0" algn="just">
              <a:lnSpc>
                <a:spcPct val="100000"/>
              </a:lnSpc>
              <a:spcBef>
                <a:spcPts val="0"/>
              </a:spcBef>
              <a:buNone/>
              <a:defRPr/>
            </a:pPr>
            <a:endParaRPr lang="es-ES" sz="2400" i="1" dirty="0" smtClean="0">
              <a:latin typeface="Arial" panose="020B0604020202020204" pitchFamily="34" charset="0"/>
              <a:cs typeface="Arial" panose="020B0604020202020204" pitchFamily="34" charset="0"/>
            </a:endParaRPr>
          </a:p>
          <a:p>
            <a:pPr marL="0" indent="0" algn="just">
              <a:lnSpc>
                <a:spcPct val="100000"/>
              </a:lnSpc>
              <a:spcBef>
                <a:spcPts val="0"/>
              </a:spcBef>
              <a:buNone/>
              <a:defRPr/>
            </a:pPr>
            <a:r>
              <a:rPr lang="es-ES" sz="2400" i="1" dirty="0" smtClean="0">
                <a:latin typeface="Arial" panose="020B0604020202020204" pitchFamily="34" charset="0"/>
                <a:cs typeface="Arial" panose="020B0604020202020204" pitchFamily="34" charset="0"/>
              </a:rPr>
              <a:t>“</a:t>
            </a:r>
            <a:r>
              <a:rPr lang="es-ES" sz="2400" i="1" dirty="0">
                <a:latin typeface="Arial" panose="020B0604020202020204" pitchFamily="34" charset="0"/>
                <a:cs typeface="Arial" panose="020B0604020202020204" pitchFamily="34" charset="0"/>
              </a:rPr>
              <a:t>Segundo. En tanto se expidan las leyes a que se refiere el Art. 2 reformado, las profesiones que en sus diversas ramas necesitan título para su ejercicio son las siguientes: </a:t>
            </a:r>
          </a:p>
          <a:p>
            <a:pPr marL="0" indent="0" algn="just">
              <a:lnSpc>
                <a:spcPct val="100000"/>
              </a:lnSpc>
              <a:spcBef>
                <a:spcPts val="0"/>
              </a:spcBef>
              <a:buNone/>
              <a:defRPr/>
            </a:pPr>
            <a:r>
              <a:rPr lang="es-ES" sz="2400" i="1" dirty="0">
                <a:latin typeface="Arial" panose="020B0604020202020204" pitchFamily="34" charset="0"/>
                <a:cs typeface="Arial" panose="020B0604020202020204" pitchFamily="34" charset="0"/>
              </a:rPr>
              <a:t>Actuario, Arquitecto, Bacteriólogo, Biólogo, Cirujano dentista, Contador, Corredor, Enfermera, Partera, Ingeniero, </a:t>
            </a:r>
            <a:r>
              <a:rPr lang="es-ES" sz="2400" i="1" dirty="0" err="1">
                <a:latin typeface="Arial" panose="020B0604020202020204" pitchFamily="34" charset="0"/>
                <a:cs typeface="Arial" panose="020B0604020202020204" pitchFamily="34" charset="0"/>
              </a:rPr>
              <a:t>Lic</a:t>
            </a:r>
            <a:r>
              <a:rPr lang="es-ES" sz="2400" i="1" dirty="0">
                <a:latin typeface="Arial" panose="020B0604020202020204" pitchFamily="34" charset="0"/>
                <a:cs typeface="Arial" panose="020B0604020202020204" pitchFamily="34" charset="0"/>
              </a:rPr>
              <a:t> en Derecho, </a:t>
            </a:r>
            <a:r>
              <a:rPr lang="es-ES" sz="2400" i="1" dirty="0" err="1">
                <a:latin typeface="Arial" panose="020B0604020202020204" pitchFamily="34" charset="0"/>
                <a:cs typeface="Arial" panose="020B0604020202020204" pitchFamily="34" charset="0"/>
              </a:rPr>
              <a:t>Lic</a:t>
            </a:r>
            <a:r>
              <a:rPr lang="es-ES" sz="2400" i="1" dirty="0">
                <a:latin typeface="Arial" panose="020B0604020202020204" pitchFamily="34" charset="0"/>
                <a:cs typeface="Arial" panose="020B0604020202020204" pitchFamily="34" charset="0"/>
              </a:rPr>
              <a:t> en Economía, Marino, Médico, Médico Veterinario, </a:t>
            </a:r>
            <a:r>
              <a:rPr lang="es-MX" sz="2400" i="1" dirty="0">
                <a:latin typeface="Arial" panose="020B0604020202020204" pitchFamily="34" charset="0"/>
                <a:cs typeface="Arial" panose="020B0604020202020204" pitchFamily="34" charset="0"/>
              </a:rPr>
              <a:t>Metalúrgico, Notario, Piloto aviador, </a:t>
            </a:r>
            <a:r>
              <a:rPr lang="es-MX" sz="2400" i="1" dirty="0" err="1">
                <a:latin typeface="Arial" panose="020B0604020202020204" pitchFamily="34" charset="0"/>
                <a:cs typeface="Arial" panose="020B0604020202020204" pitchFamily="34" charset="0"/>
              </a:rPr>
              <a:t>Prof</a:t>
            </a:r>
            <a:r>
              <a:rPr lang="es-MX" sz="2400" i="1" dirty="0">
                <a:latin typeface="Arial" panose="020B0604020202020204" pitchFamily="34" charset="0"/>
                <a:cs typeface="Arial" panose="020B0604020202020204" pitchFamily="34" charset="0"/>
              </a:rPr>
              <a:t> de educación preescolar, </a:t>
            </a:r>
            <a:r>
              <a:rPr lang="es-MX" sz="2400" i="1" dirty="0" err="1">
                <a:latin typeface="Arial" panose="020B0604020202020204" pitchFamily="34" charset="0"/>
                <a:cs typeface="Arial" panose="020B0604020202020204" pitchFamily="34" charset="0"/>
              </a:rPr>
              <a:t>Prof</a:t>
            </a:r>
            <a:r>
              <a:rPr lang="es-MX" sz="2400" i="1" dirty="0">
                <a:latin typeface="Arial" panose="020B0604020202020204" pitchFamily="34" charset="0"/>
                <a:cs typeface="Arial" panose="020B0604020202020204" pitchFamily="34" charset="0"/>
              </a:rPr>
              <a:t> de educación primaria, </a:t>
            </a:r>
            <a:r>
              <a:rPr lang="es-MX" sz="2400" i="1" dirty="0" err="1">
                <a:latin typeface="Arial" panose="020B0604020202020204" pitchFamily="34" charset="0"/>
                <a:cs typeface="Arial" panose="020B0604020202020204" pitchFamily="34" charset="0"/>
              </a:rPr>
              <a:t>Prof</a:t>
            </a:r>
            <a:r>
              <a:rPr lang="es-MX" sz="2400" i="1" dirty="0">
                <a:latin typeface="Arial" panose="020B0604020202020204" pitchFamily="34" charset="0"/>
                <a:cs typeface="Arial" panose="020B0604020202020204" pitchFamily="34" charset="0"/>
              </a:rPr>
              <a:t> de Educación secundaria, Químico, Trabajador social. </a:t>
            </a:r>
            <a:r>
              <a:rPr lang="es-ES" sz="2400" i="1" dirty="0">
                <a:latin typeface="Arial" panose="020B0604020202020204" pitchFamily="34" charset="0"/>
                <a:cs typeface="Arial" panose="020B0604020202020204" pitchFamily="34" charset="0"/>
              </a:rPr>
              <a:t>”</a:t>
            </a:r>
            <a:endParaRPr lang="es-MX" altLang="en-US" sz="2400" i="1" dirty="0">
              <a:latin typeface="Arial" panose="020B0604020202020204" pitchFamily="34" charset="0"/>
              <a:cs typeface="Arial" panose="020B0604020202020204" pitchFamily="34" charset="0"/>
            </a:endParaRPr>
          </a:p>
          <a:p>
            <a:pPr marL="0" indent="0" algn="just">
              <a:lnSpc>
                <a:spcPct val="100000"/>
              </a:lnSpc>
              <a:spcBef>
                <a:spcPts val="0"/>
              </a:spcBef>
              <a:buNone/>
              <a:defRPr/>
            </a:pPr>
            <a:endParaRPr lang="es-MX" altLang="en-US" sz="2400" b="1" dirty="0" smtClean="0">
              <a:solidFill>
                <a:srgbClr val="7030A0"/>
              </a:solidFill>
              <a:latin typeface="Arial" panose="020B0604020202020204" pitchFamily="34" charset="0"/>
              <a:cs typeface="Arial" panose="020B0604020202020204" pitchFamily="34" charset="0"/>
            </a:endParaRPr>
          </a:p>
          <a:p>
            <a:pPr marL="0" indent="0" algn="just">
              <a:lnSpc>
                <a:spcPct val="100000"/>
              </a:lnSpc>
              <a:spcBef>
                <a:spcPts val="0"/>
              </a:spcBef>
              <a:buNone/>
              <a:defRPr/>
            </a:pPr>
            <a:r>
              <a:rPr lang="es-MX" altLang="en-US" sz="2400" dirty="0" smtClean="0">
                <a:solidFill>
                  <a:srgbClr val="7030A0"/>
                </a:solidFill>
                <a:latin typeface="Arial" panose="020B0604020202020204" pitchFamily="34" charset="0"/>
                <a:cs typeface="Arial" panose="020B0604020202020204" pitchFamily="34" charset="0"/>
              </a:rPr>
              <a:t>TRANSITORIO DE LA LISR Artículo Noveno </a:t>
            </a:r>
            <a:r>
              <a:rPr lang="es-MX" altLang="en-US" sz="2400" dirty="0" err="1" smtClean="0">
                <a:solidFill>
                  <a:srgbClr val="7030A0"/>
                </a:solidFill>
                <a:latin typeface="Arial" panose="020B0604020202020204" pitchFamily="34" charset="0"/>
                <a:cs typeface="Arial" panose="020B0604020202020204" pitchFamily="34" charset="0"/>
              </a:rPr>
              <a:t>fracc</a:t>
            </a:r>
            <a:r>
              <a:rPr lang="es-MX" altLang="en-US" sz="2400" dirty="0">
                <a:solidFill>
                  <a:srgbClr val="7030A0"/>
                </a:solidFill>
                <a:latin typeface="Arial" panose="020B0604020202020204" pitchFamily="34" charset="0"/>
                <a:cs typeface="Arial" panose="020B0604020202020204" pitchFamily="34" charset="0"/>
              </a:rPr>
              <a:t>. XXVI</a:t>
            </a:r>
            <a:r>
              <a:rPr lang="es-MX" altLang="en-US" sz="2400" dirty="0">
                <a:latin typeface="Arial" panose="020B0604020202020204" pitchFamily="34" charset="0"/>
                <a:cs typeface="Arial" panose="020B0604020202020204" pitchFamily="34" charset="0"/>
              </a:rPr>
              <a:t>. Los contribuyentes que al 31 de diciembre de 2013, tributaron conforme a la Sección III del Capítulo II del Título IV de la Ley del Impuesto sobre la Renta que se abroga y, que a partir del 1 de enero de 2014, no reúnan los requisitos para tributar en los términos de la Sección II del Capítulo II, del Título IV de la Ley del Impuesto sobre la Renta, pagarán el impuesto conforme a la Sección I del último Capítulo mencionado.</a:t>
            </a:r>
          </a:p>
        </p:txBody>
      </p:sp>
    </p:spTree>
    <p:extLst>
      <p:ext uri="{BB962C8B-B14F-4D97-AF65-F5344CB8AC3E}">
        <p14:creationId xmlns:p14="http://schemas.microsoft.com/office/powerpoint/2010/main" val="38438775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1"/>
          <p:cNvSpPr>
            <a:spLocks noGrp="1"/>
          </p:cNvSpPr>
          <p:nvPr>
            <p:ph type="title"/>
          </p:nvPr>
        </p:nvSpPr>
        <p:spPr>
          <a:xfrm>
            <a:off x="2476499" y="465138"/>
            <a:ext cx="7348537" cy="627062"/>
          </a:xfrm>
        </p:spPr>
        <p:txBody>
          <a:bodyPr>
            <a:normAutofit fontScale="90000"/>
          </a:bodyPr>
          <a:lstStyle/>
          <a:p>
            <a:pPr algn="ctr"/>
            <a:r>
              <a:rPr lang="es-ES" altLang="en-US" sz="3600" b="1" dirty="0">
                <a:latin typeface="Arial" panose="020B0604020202020204" pitchFamily="34" charset="0"/>
                <a:cs typeface="Arial" panose="020B0604020202020204" pitchFamily="34" charset="0"/>
              </a:rPr>
              <a:t>Ingresos </a:t>
            </a:r>
            <a:r>
              <a:rPr lang="es-ES" altLang="en-US" sz="3600" b="1" dirty="0" smtClean="0">
                <a:latin typeface="Arial" panose="020B0604020202020204" pitchFamily="34" charset="0"/>
                <a:cs typeface="Arial" panose="020B0604020202020204" pitchFamily="34" charset="0"/>
              </a:rPr>
              <a:t/>
            </a:r>
            <a:br>
              <a:rPr lang="es-ES" altLang="en-US" sz="3600" b="1" dirty="0" smtClean="0">
                <a:latin typeface="Arial" panose="020B0604020202020204" pitchFamily="34" charset="0"/>
                <a:cs typeface="Arial" panose="020B0604020202020204" pitchFamily="34" charset="0"/>
              </a:rPr>
            </a:br>
            <a:r>
              <a:rPr lang="da-DK" altLang="en-US" sz="2200" b="1" dirty="0" smtClean="0">
                <a:latin typeface="Arial" panose="020B0604020202020204" pitchFamily="34" charset="0"/>
                <a:cs typeface="Arial" panose="020B0604020202020204" pitchFamily="34" charset="0"/>
              </a:rPr>
              <a:t>LISR </a:t>
            </a:r>
            <a:r>
              <a:rPr lang="da-DK" altLang="en-US" sz="2200" b="1" dirty="0">
                <a:latin typeface="Arial" panose="020B0604020202020204" pitchFamily="34" charset="0"/>
                <a:cs typeface="Arial" panose="020B0604020202020204" pitchFamily="34" charset="0"/>
              </a:rPr>
              <a:t>Art. 111 </a:t>
            </a:r>
            <a:r>
              <a:rPr lang="da-DK" altLang="en-US" sz="2200" b="1" dirty="0" smtClean="0">
                <a:latin typeface="Arial" panose="020B0604020202020204" pitchFamily="34" charset="0"/>
                <a:cs typeface="Arial" panose="020B0604020202020204" pitchFamily="34" charset="0"/>
              </a:rPr>
              <a:t>Segundo </a:t>
            </a:r>
            <a:r>
              <a:rPr lang="es-MX" altLang="en-US" sz="2200" b="1" dirty="0" smtClean="0">
                <a:latin typeface="Arial" panose="020B0604020202020204" pitchFamily="34" charset="0"/>
                <a:cs typeface="Arial" panose="020B0604020202020204" pitchFamily="34" charset="0"/>
              </a:rPr>
              <a:t>párrafo </a:t>
            </a:r>
            <a:endParaRPr lang="es-ES" altLang="en-US" sz="2200" b="1" i="1" dirty="0">
              <a:latin typeface="Arial" panose="020B0604020202020204" pitchFamily="34" charset="0"/>
              <a:cs typeface="Arial" panose="020B0604020202020204" pitchFamily="34" charset="0"/>
            </a:endParaRPr>
          </a:p>
        </p:txBody>
      </p:sp>
      <p:sp>
        <p:nvSpPr>
          <p:cNvPr id="7171" name="Marcador de contenido 2"/>
          <p:cNvSpPr>
            <a:spLocks noGrp="1"/>
          </p:cNvSpPr>
          <p:nvPr>
            <p:ph idx="1"/>
          </p:nvPr>
        </p:nvSpPr>
        <p:spPr>
          <a:xfrm>
            <a:off x="828675" y="1343025"/>
            <a:ext cx="10644187" cy="5270500"/>
          </a:xfrm>
        </p:spPr>
        <p:txBody>
          <a:bodyPr>
            <a:noAutofit/>
          </a:bodyPr>
          <a:lstStyle/>
          <a:p>
            <a:pPr marL="0" indent="0" algn="just">
              <a:lnSpc>
                <a:spcPct val="100000"/>
              </a:lnSpc>
              <a:spcBef>
                <a:spcPts val="0"/>
              </a:spcBef>
              <a:buNone/>
              <a:defRPr/>
            </a:pPr>
            <a:r>
              <a:rPr lang="es-MX" sz="2400" dirty="0">
                <a:solidFill>
                  <a:srgbClr val="FF0000"/>
                </a:solidFill>
                <a:latin typeface="Arial" panose="020B0604020202020204" pitchFamily="34" charset="0"/>
                <a:cs typeface="Arial" panose="020B0604020202020204" pitchFamily="34" charset="0"/>
              </a:rPr>
              <a:t>Los contribuyentes </a:t>
            </a:r>
            <a:r>
              <a:rPr lang="es-MX" sz="2400" dirty="0">
                <a:latin typeface="Arial" panose="020B0604020202020204" pitchFamily="34" charset="0"/>
                <a:cs typeface="Arial" panose="020B0604020202020204" pitchFamily="34" charset="0"/>
              </a:rPr>
              <a:t>a que se refiere el párrafo anterior que inicien actividades, </a:t>
            </a:r>
            <a:r>
              <a:rPr lang="es-MX" sz="2400" dirty="0">
                <a:solidFill>
                  <a:srgbClr val="FF0000"/>
                </a:solidFill>
                <a:latin typeface="Arial" panose="020B0604020202020204" pitchFamily="34" charset="0"/>
                <a:cs typeface="Arial" panose="020B0604020202020204" pitchFamily="34" charset="0"/>
              </a:rPr>
              <a:t>podrán optar por pagar el impuesto </a:t>
            </a:r>
            <a:r>
              <a:rPr lang="es-MX" sz="2400" dirty="0">
                <a:latin typeface="Arial" panose="020B0604020202020204" pitchFamily="34" charset="0"/>
                <a:cs typeface="Arial" panose="020B0604020202020204" pitchFamily="34" charset="0"/>
              </a:rPr>
              <a:t>conforme a lo establecido en este artículo, </a:t>
            </a:r>
            <a:r>
              <a:rPr lang="es-MX" sz="2400" dirty="0" smtClean="0">
                <a:solidFill>
                  <a:srgbClr val="FF0000"/>
                </a:solidFill>
                <a:latin typeface="Arial" panose="020B0604020202020204" pitchFamily="34" charset="0"/>
                <a:cs typeface="Arial" panose="020B0604020202020204" pitchFamily="34" charset="0"/>
              </a:rPr>
              <a:t>cuando estimen que sus ingresos del </a:t>
            </a:r>
            <a:r>
              <a:rPr lang="es-MX" sz="2400" dirty="0">
                <a:solidFill>
                  <a:srgbClr val="FF0000"/>
                </a:solidFill>
                <a:latin typeface="Arial" panose="020B0604020202020204" pitchFamily="34" charset="0"/>
                <a:cs typeface="Arial" panose="020B0604020202020204" pitchFamily="34" charset="0"/>
              </a:rPr>
              <a:t>ejercicio no excederán del límite a que se refiere el mismo</a:t>
            </a:r>
            <a:r>
              <a:rPr lang="es-MX" sz="2400" dirty="0">
                <a:latin typeface="Arial" panose="020B0604020202020204" pitchFamily="34" charset="0"/>
                <a:cs typeface="Arial" panose="020B0604020202020204" pitchFamily="34" charset="0"/>
              </a:rPr>
              <a:t>. </a:t>
            </a:r>
            <a:r>
              <a:rPr lang="es-MX" sz="2400" dirty="0" smtClean="0">
                <a:solidFill>
                  <a:srgbClr val="00B050"/>
                </a:solidFill>
                <a:latin typeface="Arial" panose="020B0604020202020204" pitchFamily="34" charset="0"/>
                <a:cs typeface="Arial" panose="020B0604020202020204" pitchFamily="34" charset="0"/>
              </a:rPr>
              <a:t>Cuando</a:t>
            </a:r>
            <a:r>
              <a:rPr lang="es-MX" sz="2400" dirty="0" smtClean="0">
                <a:latin typeface="Arial" panose="020B0604020202020204" pitchFamily="34" charset="0"/>
                <a:cs typeface="Arial" panose="020B0604020202020204" pitchFamily="34" charset="0"/>
              </a:rPr>
              <a:t> </a:t>
            </a:r>
            <a:r>
              <a:rPr lang="es-MX" sz="2400" dirty="0">
                <a:latin typeface="Arial" panose="020B0604020202020204" pitchFamily="34" charset="0"/>
                <a:cs typeface="Arial" panose="020B0604020202020204" pitchFamily="34" charset="0"/>
              </a:rPr>
              <a:t>en el ejercicio citado </a:t>
            </a:r>
            <a:r>
              <a:rPr lang="es-MX" sz="2400" dirty="0">
                <a:solidFill>
                  <a:srgbClr val="00B050"/>
                </a:solidFill>
                <a:latin typeface="Arial" panose="020B0604020202020204" pitchFamily="34" charset="0"/>
                <a:cs typeface="Arial" panose="020B0604020202020204" pitchFamily="34" charset="0"/>
              </a:rPr>
              <a:t>realicen operaciones por un periodo menor de doce meses</a:t>
            </a:r>
            <a:r>
              <a:rPr lang="es-MX" sz="2400" dirty="0">
                <a:latin typeface="Arial" panose="020B0604020202020204" pitchFamily="34" charset="0"/>
                <a:cs typeface="Arial" panose="020B0604020202020204" pitchFamily="34" charset="0"/>
              </a:rPr>
              <a:t>, para determinar el monto a que se refiere el párrafo anterior, </a:t>
            </a:r>
            <a:r>
              <a:rPr lang="es-MX" sz="2400" dirty="0">
                <a:solidFill>
                  <a:srgbClr val="00B050"/>
                </a:solidFill>
                <a:latin typeface="Arial" panose="020B0604020202020204" pitchFamily="34" charset="0"/>
                <a:cs typeface="Arial" panose="020B0604020202020204" pitchFamily="34" charset="0"/>
              </a:rPr>
              <a:t>dividirán los ingresos manifestados entre el número de días que comprende el periodo y el resultado se multiplicará por 365 días</a:t>
            </a:r>
            <a:r>
              <a:rPr lang="es-MX" sz="2400" dirty="0">
                <a:latin typeface="Arial" panose="020B0604020202020204" pitchFamily="34" charset="0"/>
                <a:cs typeface="Arial" panose="020B0604020202020204" pitchFamily="34" charset="0"/>
              </a:rPr>
              <a:t>; </a:t>
            </a:r>
            <a:r>
              <a:rPr lang="es-MX" sz="2400" dirty="0">
                <a:solidFill>
                  <a:srgbClr val="2116FC"/>
                </a:solidFill>
                <a:latin typeface="Arial" panose="020B0604020202020204" pitchFamily="34" charset="0"/>
                <a:cs typeface="Arial" panose="020B0604020202020204" pitchFamily="34" charset="0"/>
              </a:rPr>
              <a:t>si </a:t>
            </a:r>
            <a:r>
              <a:rPr lang="es-MX" sz="2400" dirty="0">
                <a:latin typeface="Arial" panose="020B0604020202020204" pitchFamily="34" charset="0"/>
                <a:cs typeface="Arial" panose="020B0604020202020204" pitchFamily="34" charset="0"/>
              </a:rPr>
              <a:t>la cantidad obtenida </a:t>
            </a:r>
            <a:r>
              <a:rPr lang="es-MX" sz="2400" dirty="0">
                <a:solidFill>
                  <a:srgbClr val="2116FC"/>
                </a:solidFill>
                <a:latin typeface="Arial" panose="020B0604020202020204" pitchFamily="34" charset="0"/>
                <a:cs typeface="Arial" panose="020B0604020202020204" pitchFamily="34" charset="0"/>
              </a:rPr>
              <a:t>excede del importe del monto citado</a:t>
            </a:r>
            <a:r>
              <a:rPr lang="es-MX" sz="2400" dirty="0">
                <a:latin typeface="Arial" panose="020B0604020202020204" pitchFamily="34" charset="0"/>
                <a:cs typeface="Arial" panose="020B0604020202020204" pitchFamily="34" charset="0"/>
              </a:rPr>
              <a:t>, en </a:t>
            </a:r>
            <a:r>
              <a:rPr lang="es-MX" sz="2400" dirty="0">
                <a:solidFill>
                  <a:srgbClr val="2116FC"/>
                </a:solidFill>
                <a:latin typeface="Arial" panose="020B0604020202020204" pitchFamily="34" charset="0"/>
                <a:cs typeface="Arial" panose="020B0604020202020204" pitchFamily="34" charset="0"/>
              </a:rPr>
              <a:t>el ejercicio siguiente no se podrá tributar conforme a esta Sección.</a:t>
            </a:r>
            <a:endParaRPr lang="es-ES" sz="1400" dirty="0" smtClean="0">
              <a:solidFill>
                <a:srgbClr val="2116FC"/>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40343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ES" altLang="en-US" sz="3200" b="1" dirty="0">
                <a:latin typeface="Arial" panose="020B0604020202020204" pitchFamily="34" charset="0"/>
                <a:cs typeface="Arial" panose="020B0604020202020204" pitchFamily="34" charset="0"/>
              </a:rPr>
              <a:t>Ingresos </a:t>
            </a:r>
            <a:r>
              <a:rPr lang="es-ES" altLang="en-US" sz="6000" b="1" dirty="0">
                <a:latin typeface="Arial" panose="020B0604020202020204" pitchFamily="34" charset="0"/>
                <a:cs typeface="Arial" panose="020B0604020202020204" pitchFamily="34" charset="0"/>
              </a:rPr>
              <a:t/>
            </a:r>
            <a:br>
              <a:rPr lang="es-ES" altLang="en-US" sz="6000" b="1" dirty="0">
                <a:latin typeface="Arial" panose="020B0604020202020204" pitchFamily="34" charset="0"/>
                <a:cs typeface="Arial" panose="020B0604020202020204" pitchFamily="34" charset="0"/>
              </a:rPr>
            </a:br>
            <a:r>
              <a:rPr lang="da-DK" altLang="en-US" sz="2200" b="1" dirty="0">
                <a:latin typeface="Arial" panose="020B0604020202020204" pitchFamily="34" charset="0"/>
                <a:cs typeface="Arial" panose="020B0604020202020204" pitchFamily="34" charset="0"/>
              </a:rPr>
              <a:t>LISR Art. 111 Segundo </a:t>
            </a:r>
            <a:r>
              <a:rPr lang="es-MX" altLang="en-US" sz="2200" b="1" dirty="0">
                <a:latin typeface="Arial" panose="020B0604020202020204" pitchFamily="34" charset="0"/>
                <a:cs typeface="Arial" panose="020B0604020202020204" pitchFamily="34" charset="0"/>
              </a:rPr>
              <a:t>párrafo </a:t>
            </a:r>
            <a:endParaRPr lang="es-MX" sz="2200" dirty="0"/>
          </a:p>
        </p:txBody>
      </p:sp>
      <p:sp>
        <p:nvSpPr>
          <p:cNvPr id="3" name="Marcador de contenido 2"/>
          <p:cNvSpPr>
            <a:spLocks noGrp="1"/>
          </p:cNvSpPr>
          <p:nvPr>
            <p:ph idx="1"/>
          </p:nvPr>
        </p:nvSpPr>
        <p:spPr/>
        <p:txBody>
          <a:bodyPr/>
          <a:lstStyle/>
          <a:p>
            <a:pPr marL="0" indent="0" algn="just">
              <a:buNone/>
            </a:pPr>
            <a:r>
              <a:rPr lang="es-MX" sz="2400" dirty="0" smtClean="0">
                <a:latin typeface="Arial" panose="020B0604020202020204" pitchFamily="34" charset="0"/>
                <a:cs typeface="Arial" panose="020B0604020202020204" pitchFamily="34" charset="0"/>
              </a:rPr>
              <a:t>Quienes inicien las citadas actividades empresariales y </a:t>
            </a:r>
            <a:r>
              <a:rPr lang="es-MX" sz="2400" dirty="0" smtClean="0">
                <a:solidFill>
                  <a:srgbClr val="FF0000"/>
                </a:solidFill>
                <a:latin typeface="Arial" panose="020B0604020202020204" pitchFamily="34" charset="0"/>
                <a:cs typeface="Arial" panose="020B0604020202020204" pitchFamily="34" charset="0"/>
              </a:rPr>
              <a:t>estimen</a:t>
            </a:r>
            <a:r>
              <a:rPr lang="es-MX" sz="2400" dirty="0" smtClean="0">
                <a:latin typeface="Arial" panose="020B0604020202020204" pitchFamily="34" charset="0"/>
                <a:cs typeface="Arial" panose="020B0604020202020204" pitchFamily="34" charset="0"/>
              </a:rPr>
              <a:t> que en el ejercicio </a:t>
            </a:r>
            <a:r>
              <a:rPr lang="es-MX" sz="2400" dirty="0" smtClean="0">
                <a:solidFill>
                  <a:srgbClr val="FF0000"/>
                </a:solidFill>
                <a:latin typeface="Arial" panose="020B0604020202020204" pitchFamily="34" charset="0"/>
                <a:cs typeface="Arial" panose="020B0604020202020204" pitchFamily="34" charset="0"/>
              </a:rPr>
              <a:t>no excederán del limite de 2MDP</a:t>
            </a:r>
            <a:r>
              <a:rPr lang="es-MX" sz="2400" dirty="0" smtClean="0">
                <a:latin typeface="Arial" panose="020B0604020202020204" pitchFamily="34" charset="0"/>
                <a:cs typeface="Arial" panose="020B0604020202020204" pitchFamily="34" charset="0"/>
              </a:rPr>
              <a:t>; si no realizan operaciones todo el año, </a:t>
            </a:r>
            <a:r>
              <a:rPr lang="es-MX" sz="2400" dirty="0" smtClean="0">
                <a:solidFill>
                  <a:srgbClr val="FF0000"/>
                </a:solidFill>
                <a:latin typeface="Arial" panose="020B0604020202020204" pitchFamily="34" charset="0"/>
                <a:cs typeface="Arial" panose="020B0604020202020204" pitchFamily="34" charset="0"/>
              </a:rPr>
              <a:t>el limite será en proporción a los dias que realizaron operaciones respecto de 365 dias.</a:t>
            </a:r>
          </a:p>
          <a:p>
            <a:endParaRPr lang="es-MX" dirty="0" smtClean="0">
              <a:latin typeface="Arial" panose="020B0604020202020204" pitchFamily="34" charset="0"/>
              <a:cs typeface="Arial" panose="020B0604020202020204" pitchFamily="34" charset="0"/>
            </a:endParaRPr>
          </a:p>
          <a:p>
            <a:endParaRPr lang="es-MX" dirty="0"/>
          </a:p>
        </p:txBody>
      </p:sp>
      <p:graphicFrame>
        <p:nvGraphicFramePr>
          <p:cNvPr id="4" name="4 Tabla"/>
          <p:cNvGraphicFramePr>
            <a:graphicFrameLocks noGrp="1"/>
          </p:cNvGraphicFramePr>
          <p:nvPr>
            <p:extLst>
              <p:ext uri="{D42A27DB-BD31-4B8C-83A1-F6EECF244321}">
                <p14:modId xmlns:p14="http://schemas.microsoft.com/office/powerpoint/2010/main" val="1905319838"/>
              </p:ext>
            </p:extLst>
          </p:nvPr>
        </p:nvGraphicFramePr>
        <p:xfrm>
          <a:off x="1136649" y="3429000"/>
          <a:ext cx="9918702" cy="3131501"/>
        </p:xfrm>
        <a:graphic>
          <a:graphicData uri="http://schemas.openxmlformats.org/drawingml/2006/table">
            <a:tbl>
              <a:tblPr firstRow="1" bandRow="1">
                <a:tableStyleId>{5C22544A-7EE6-4342-B048-85BDC9FD1C3A}</a:tableStyleId>
              </a:tblPr>
              <a:tblGrid>
                <a:gridCol w="2137653">
                  <a:extLst>
                    <a:ext uri="{9D8B030D-6E8A-4147-A177-3AD203B41FA5}">
                      <a16:colId xmlns:a16="http://schemas.microsoft.com/office/drawing/2014/main" val="20000"/>
                    </a:ext>
                  </a:extLst>
                </a:gridCol>
                <a:gridCol w="1453603">
                  <a:extLst>
                    <a:ext uri="{9D8B030D-6E8A-4147-A177-3AD203B41FA5}">
                      <a16:colId xmlns:a16="http://schemas.microsoft.com/office/drawing/2014/main" val="20001"/>
                    </a:ext>
                  </a:extLst>
                </a:gridCol>
                <a:gridCol w="1453603">
                  <a:extLst>
                    <a:ext uri="{9D8B030D-6E8A-4147-A177-3AD203B41FA5}">
                      <a16:colId xmlns:a16="http://schemas.microsoft.com/office/drawing/2014/main" val="20002"/>
                    </a:ext>
                  </a:extLst>
                </a:gridCol>
                <a:gridCol w="1453603">
                  <a:extLst>
                    <a:ext uri="{9D8B030D-6E8A-4147-A177-3AD203B41FA5}">
                      <a16:colId xmlns:a16="http://schemas.microsoft.com/office/drawing/2014/main" val="20003"/>
                    </a:ext>
                  </a:extLst>
                </a:gridCol>
                <a:gridCol w="1539108">
                  <a:extLst>
                    <a:ext uri="{9D8B030D-6E8A-4147-A177-3AD203B41FA5}">
                      <a16:colId xmlns:a16="http://schemas.microsoft.com/office/drawing/2014/main" val="20004"/>
                    </a:ext>
                  </a:extLst>
                </a:gridCol>
                <a:gridCol w="1881132">
                  <a:extLst>
                    <a:ext uri="{9D8B030D-6E8A-4147-A177-3AD203B41FA5}">
                      <a16:colId xmlns:a16="http://schemas.microsoft.com/office/drawing/2014/main" val="20005"/>
                    </a:ext>
                  </a:extLst>
                </a:gridCol>
              </a:tblGrid>
              <a:tr h="400794">
                <a:tc>
                  <a:txBody>
                    <a:bodyPr/>
                    <a:lstStyle/>
                    <a:p>
                      <a:endParaRPr lang="es-ES" sz="2000" dirty="0">
                        <a:solidFill>
                          <a:schemeClr val="bg1"/>
                        </a:solidFill>
                        <a:latin typeface="Arial" panose="020B0604020202020204" pitchFamily="34" charset="0"/>
                        <a:cs typeface="Arial" panose="020B0604020202020204" pitchFamily="34" charset="0"/>
                      </a:endParaRPr>
                    </a:p>
                  </a:txBody>
                  <a:tcPr>
                    <a:solidFill>
                      <a:srgbClr val="2116FC"/>
                    </a:solidFill>
                  </a:tcPr>
                </a:tc>
                <a:tc>
                  <a:txBody>
                    <a:bodyPr/>
                    <a:lstStyle/>
                    <a:p>
                      <a:pPr algn="ctr"/>
                      <a:r>
                        <a:rPr lang="es-MX" sz="2000" dirty="0" smtClean="0">
                          <a:solidFill>
                            <a:schemeClr val="bg1"/>
                          </a:solidFill>
                          <a:latin typeface="Arial" panose="020B0604020202020204" pitchFamily="34" charset="0"/>
                          <a:cs typeface="Arial" panose="020B0604020202020204" pitchFamily="34" charset="0"/>
                        </a:rPr>
                        <a:t>SEP</a:t>
                      </a:r>
                      <a:endParaRPr lang="es-ES" sz="2000" dirty="0">
                        <a:solidFill>
                          <a:schemeClr val="bg1"/>
                        </a:solidFill>
                        <a:latin typeface="Arial" panose="020B0604020202020204" pitchFamily="34" charset="0"/>
                        <a:cs typeface="Arial" panose="020B0604020202020204" pitchFamily="34" charset="0"/>
                      </a:endParaRPr>
                    </a:p>
                  </a:txBody>
                  <a:tcPr>
                    <a:solidFill>
                      <a:srgbClr val="2116FC"/>
                    </a:solidFill>
                  </a:tcPr>
                </a:tc>
                <a:tc>
                  <a:txBody>
                    <a:bodyPr/>
                    <a:lstStyle/>
                    <a:p>
                      <a:pPr algn="ctr"/>
                      <a:r>
                        <a:rPr lang="es-MX" sz="2000" dirty="0" smtClean="0">
                          <a:solidFill>
                            <a:schemeClr val="bg1"/>
                          </a:solidFill>
                          <a:latin typeface="Arial" panose="020B0604020202020204" pitchFamily="34" charset="0"/>
                          <a:cs typeface="Arial" panose="020B0604020202020204" pitchFamily="34" charset="0"/>
                        </a:rPr>
                        <a:t>OCT</a:t>
                      </a:r>
                      <a:endParaRPr lang="es-ES" sz="2000" dirty="0">
                        <a:solidFill>
                          <a:schemeClr val="bg1"/>
                        </a:solidFill>
                        <a:latin typeface="Arial" panose="020B0604020202020204" pitchFamily="34" charset="0"/>
                        <a:cs typeface="Arial" panose="020B0604020202020204" pitchFamily="34" charset="0"/>
                      </a:endParaRPr>
                    </a:p>
                  </a:txBody>
                  <a:tcPr>
                    <a:solidFill>
                      <a:srgbClr val="2116FC"/>
                    </a:solidFill>
                  </a:tcPr>
                </a:tc>
                <a:tc>
                  <a:txBody>
                    <a:bodyPr/>
                    <a:lstStyle/>
                    <a:p>
                      <a:pPr algn="ctr"/>
                      <a:r>
                        <a:rPr lang="es-MX" sz="2000" dirty="0" smtClean="0">
                          <a:solidFill>
                            <a:schemeClr val="bg1"/>
                          </a:solidFill>
                          <a:latin typeface="Arial" panose="020B0604020202020204" pitchFamily="34" charset="0"/>
                          <a:cs typeface="Arial" panose="020B0604020202020204" pitchFamily="34" charset="0"/>
                        </a:rPr>
                        <a:t>NOV</a:t>
                      </a:r>
                      <a:endParaRPr lang="es-ES" sz="2000" dirty="0">
                        <a:solidFill>
                          <a:schemeClr val="bg1"/>
                        </a:solidFill>
                        <a:latin typeface="Arial" panose="020B0604020202020204" pitchFamily="34" charset="0"/>
                        <a:cs typeface="Arial" panose="020B0604020202020204" pitchFamily="34" charset="0"/>
                      </a:endParaRPr>
                    </a:p>
                  </a:txBody>
                  <a:tcPr>
                    <a:solidFill>
                      <a:srgbClr val="2116FC"/>
                    </a:solidFill>
                  </a:tcPr>
                </a:tc>
                <a:tc>
                  <a:txBody>
                    <a:bodyPr/>
                    <a:lstStyle/>
                    <a:p>
                      <a:pPr algn="ctr"/>
                      <a:r>
                        <a:rPr lang="es-MX" sz="2000" dirty="0" smtClean="0">
                          <a:solidFill>
                            <a:schemeClr val="bg1"/>
                          </a:solidFill>
                          <a:latin typeface="Arial" panose="020B0604020202020204" pitchFamily="34" charset="0"/>
                          <a:cs typeface="Arial" panose="020B0604020202020204" pitchFamily="34" charset="0"/>
                        </a:rPr>
                        <a:t>DIC</a:t>
                      </a:r>
                      <a:endParaRPr lang="es-ES" sz="2000" dirty="0">
                        <a:solidFill>
                          <a:schemeClr val="bg1"/>
                        </a:solidFill>
                        <a:latin typeface="Arial" panose="020B0604020202020204" pitchFamily="34" charset="0"/>
                        <a:cs typeface="Arial" panose="020B0604020202020204" pitchFamily="34" charset="0"/>
                      </a:endParaRPr>
                    </a:p>
                  </a:txBody>
                  <a:tcPr>
                    <a:solidFill>
                      <a:srgbClr val="2116FC"/>
                    </a:solidFill>
                  </a:tcPr>
                </a:tc>
                <a:tc>
                  <a:txBody>
                    <a:bodyPr/>
                    <a:lstStyle/>
                    <a:p>
                      <a:pPr algn="ctr"/>
                      <a:r>
                        <a:rPr lang="es-MX" sz="2000" dirty="0" smtClean="0">
                          <a:solidFill>
                            <a:schemeClr val="bg1"/>
                          </a:solidFill>
                          <a:latin typeface="Arial" panose="020B0604020202020204" pitchFamily="34" charset="0"/>
                          <a:cs typeface="Arial" panose="020B0604020202020204" pitchFamily="34" charset="0"/>
                        </a:rPr>
                        <a:t>TOTAL</a:t>
                      </a:r>
                      <a:endParaRPr lang="es-ES" sz="2000" dirty="0">
                        <a:solidFill>
                          <a:schemeClr val="bg1"/>
                        </a:solidFill>
                        <a:latin typeface="Arial" panose="020B0604020202020204" pitchFamily="34" charset="0"/>
                        <a:cs typeface="Arial" panose="020B0604020202020204" pitchFamily="34" charset="0"/>
                      </a:endParaRPr>
                    </a:p>
                  </a:txBody>
                  <a:tcPr>
                    <a:solidFill>
                      <a:srgbClr val="2116FC"/>
                    </a:solidFill>
                  </a:tcPr>
                </a:tc>
                <a:extLst>
                  <a:ext uri="{0D108BD9-81ED-4DB2-BD59-A6C34878D82A}">
                    <a16:rowId xmlns:a16="http://schemas.microsoft.com/office/drawing/2014/main" val="10000"/>
                  </a:ext>
                </a:extLst>
              </a:tr>
              <a:tr h="510791">
                <a:tc>
                  <a:txBody>
                    <a:bodyPr/>
                    <a:lstStyle/>
                    <a:p>
                      <a:r>
                        <a:rPr lang="es-MX" sz="2000" dirty="0" smtClean="0">
                          <a:solidFill>
                            <a:schemeClr val="bg1"/>
                          </a:solidFill>
                          <a:latin typeface="Arial" panose="020B0604020202020204" pitchFamily="34" charset="0"/>
                          <a:cs typeface="Arial" panose="020B0604020202020204" pitchFamily="34" charset="0"/>
                        </a:rPr>
                        <a:t>INGRESOS</a:t>
                      </a:r>
                      <a:endParaRPr lang="es-ES" sz="2000" dirty="0">
                        <a:solidFill>
                          <a:schemeClr val="bg1"/>
                        </a:solidFill>
                        <a:latin typeface="Arial" panose="020B0604020202020204" pitchFamily="34" charset="0"/>
                        <a:cs typeface="Arial" panose="020B0604020202020204" pitchFamily="34" charset="0"/>
                      </a:endParaRPr>
                    </a:p>
                  </a:txBody>
                  <a:tcPr>
                    <a:solidFill>
                      <a:srgbClr val="2116FC"/>
                    </a:solidFill>
                  </a:tcPr>
                </a:tc>
                <a:tc>
                  <a:txBody>
                    <a:bodyPr/>
                    <a:lstStyle/>
                    <a:p>
                      <a:pPr algn="ctr" fontAlgn="b"/>
                      <a:r>
                        <a:rPr lang="es-ES" sz="2000" kern="1200" dirty="0" smtClean="0">
                          <a:solidFill>
                            <a:schemeClr val="bg1"/>
                          </a:solidFill>
                          <a:latin typeface="Arial" panose="020B0604020202020204" pitchFamily="34" charset="0"/>
                          <a:ea typeface="+mn-ea"/>
                          <a:cs typeface="Arial" panose="020B0604020202020204" pitchFamily="34" charset="0"/>
                        </a:rPr>
                        <a:t>   100,000.00</a:t>
                      </a:r>
                    </a:p>
                  </a:txBody>
                  <a:tcPr marL="9525" marR="9525" marT="9525" marB="0" anchor="b">
                    <a:solidFill>
                      <a:srgbClr val="2116FC"/>
                    </a:solidFill>
                  </a:tcPr>
                </a:tc>
                <a:tc>
                  <a:txBody>
                    <a:bodyPr/>
                    <a:lstStyle/>
                    <a:p>
                      <a:pPr algn="ctr" fontAlgn="b"/>
                      <a:r>
                        <a:rPr lang="es-ES" sz="2000" kern="1200" dirty="0" smtClean="0">
                          <a:solidFill>
                            <a:schemeClr val="bg1"/>
                          </a:solidFill>
                          <a:latin typeface="Arial" panose="020B0604020202020204" pitchFamily="34" charset="0"/>
                          <a:ea typeface="+mn-ea"/>
                          <a:cs typeface="Arial" panose="020B0604020202020204" pitchFamily="34" charset="0"/>
                        </a:rPr>
                        <a:t>   151,500.00 </a:t>
                      </a:r>
                    </a:p>
                  </a:txBody>
                  <a:tcPr marL="9525" marR="9525" marT="9525" marB="0" anchor="b">
                    <a:solidFill>
                      <a:srgbClr val="2116FC"/>
                    </a:solidFill>
                  </a:tcPr>
                </a:tc>
                <a:tc>
                  <a:txBody>
                    <a:bodyPr/>
                    <a:lstStyle/>
                    <a:p>
                      <a:pPr algn="ctr" fontAlgn="b"/>
                      <a:r>
                        <a:rPr lang="es-ES" sz="2000" kern="1200" dirty="0" smtClean="0">
                          <a:solidFill>
                            <a:schemeClr val="bg1"/>
                          </a:solidFill>
                          <a:latin typeface="Arial" panose="020B0604020202020204" pitchFamily="34" charset="0"/>
                          <a:ea typeface="+mn-ea"/>
                          <a:cs typeface="Arial" panose="020B0604020202020204" pitchFamily="34" charset="0"/>
                        </a:rPr>
                        <a:t>   200,000.00 </a:t>
                      </a:r>
                    </a:p>
                  </a:txBody>
                  <a:tcPr marL="9525" marR="9525" marT="9525" marB="0" anchor="b">
                    <a:solidFill>
                      <a:srgbClr val="2116FC"/>
                    </a:solidFill>
                  </a:tcPr>
                </a:tc>
                <a:tc>
                  <a:txBody>
                    <a:bodyPr/>
                    <a:lstStyle/>
                    <a:p>
                      <a:pPr algn="ctr" fontAlgn="b"/>
                      <a:r>
                        <a:rPr lang="es-ES" sz="2000" kern="1200" dirty="0" smtClean="0">
                          <a:solidFill>
                            <a:schemeClr val="bg1"/>
                          </a:solidFill>
                          <a:latin typeface="Arial" panose="020B0604020202020204" pitchFamily="34" charset="0"/>
                          <a:ea typeface="+mn-ea"/>
                          <a:cs typeface="Arial" panose="020B0604020202020204" pitchFamily="34" charset="0"/>
                        </a:rPr>
                        <a:t>   250,000.00 </a:t>
                      </a:r>
                    </a:p>
                  </a:txBody>
                  <a:tcPr marL="9525" marR="9525" marT="9525" marB="0" anchor="b">
                    <a:solidFill>
                      <a:srgbClr val="2116FC"/>
                    </a:solidFill>
                  </a:tcPr>
                </a:tc>
                <a:tc>
                  <a:txBody>
                    <a:bodyPr/>
                    <a:lstStyle/>
                    <a:p>
                      <a:r>
                        <a:rPr lang="es-MX" sz="2000" b="1" dirty="0" smtClean="0">
                          <a:solidFill>
                            <a:schemeClr val="bg1"/>
                          </a:solidFill>
                          <a:latin typeface="Arial" panose="020B0604020202020204" pitchFamily="34" charset="0"/>
                          <a:cs typeface="Arial" panose="020B0604020202020204" pitchFamily="34" charset="0"/>
                        </a:rPr>
                        <a:t>701,500.00</a:t>
                      </a:r>
                      <a:endParaRPr lang="es-ES" sz="2000" b="1" dirty="0">
                        <a:solidFill>
                          <a:schemeClr val="bg1"/>
                        </a:solidFill>
                        <a:latin typeface="Arial" panose="020B0604020202020204" pitchFamily="34" charset="0"/>
                        <a:cs typeface="Arial" panose="020B0604020202020204" pitchFamily="34" charset="0"/>
                      </a:endParaRPr>
                    </a:p>
                  </a:txBody>
                  <a:tcPr>
                    <a:solidFill>
                      <a:srgbClr val="2116FC"/>
                    </a:solidFill>
                  </a:tcPr>
                </a:tc>
                <a:extLst>
                  <a:ext uri="{0D108BD9-81ED-4DB2-BD59-A6C34878D82A}">
                    <a16:rowId xmlns:a16="http://schemas.microsoft.com/office/drawing/2014/main" val="10001"/>
                  </a:ext>
                </a:extLst>
              </a:tr>
              <a:tr h="430628">
                <a:tc>
                  <a:txBody>
                    <a:bodyPr/>
                    <a:lstStyle/>
                    <a:p>
                      <a:r>
                        <a:rPr lang="es-MX" sz="2000" dirty="0" smtClean="0">
                          <a:solidFill>
                            <a:schemeClr val="bg1"/>
                          </a:solidFill>
                          <a:latin typeface="Arial" panose="020B0604020202020204" pitchFamily="34" charset="0"/>
                          <a:cs typeface="Arial" panose="020B0604020202020204" pitchFamily="34" charset="0"/>
                        </a:rPr>
                        <a:t>DIAS DEL MES</a:t>
                      </a:r>
                      <a:endParaRPr lang="es-ES" sz="2000" dirty="0">
                        <a:solidFill>
                          <a:schemeClr val="bg1"/>
                        </a:solidFill>
                        <a:latin typeface="Arial" panose="020B0604020202020204" pitchFamily="34" charset="0"/>
                        <a:cs typeface="Arial" panose="020B0604020202020204" pitchFamily="34" charset="0"/>
                      </a:endParaRPr>
                    </a:p>
                  </a:txBody>
                  <a:tcPr>
                    <a:solidFill>
                      <a:srgbClr val="2116FC"/>
                    </a:solidFill>
                  </a:tcPr>
                </a:tc>
                <a:tc>
                  <a:txBody>
                    <a:bodyPr/>
                    <a:lstStyle/>
                    <a:p>
                      <a:pPr algn="ctr"/>
                      <a:r>
                        <a:rPr lang="es-MX" sz="2000" dirty="0" smtClean="0">
                          <a:solidFill>
                            <a:schemeClr val="bg1"/>
                          </a:solidFill>
                          <a:latin typeface="Arial" panose="020B0604020202020204" pitchFamily="34" charset="0"/>
                          <a:cs typeface="Arial" panose="020B0604020202020204" pitchFamily="34" charset="0"/>
                        </a:rPr>
                        <a:t>30</a:t>
                      </a:r>
                      <a:endParaRPr lang="es-ES" sz="2000" dirty="0">
                        <a:solidFill>
                          <a:schemeClr val="bg1"/>
                        </a:solidFill>
                        <a:latin typeface="Arial" panose="020B0604020202020204" pitchFamily="34" charset="0"/>
                        <a:cs typeface="Arial" panose="020B0604020202020204" pitchFamily="34" charset="0"/>
                      </a:endParaRPr>
                    </a:p>
                  </a:txBody>
                  <a:tcPr>
                    <a:solidFill>
                      <a:srgbClr val="2116FC"/>
                    </a:solidFill>
                  </a:tcPr>
                </a:tc>
                <a:tc>
                  <a:txBody>
                    <a:bodyPr/>
                    <a:lstStyle/>
                    <a:p>
                      <a:pPr algn="ctr"/>
                      <a:r>
                        <a:rPr lang="es-MX" sz="2000" dirty="0" smtClean="0">
                          <a:solidFill>
                            <a:schemeClr val="bg1"/>
                          </a:solidFill>
                          <a:latin typeface="Arial" panose="020B0604020202020204" pitchFamily="34" charset="0"/>
                          <a:cs typeface="Arial" panose="020B0604020202020204" pitchFamily="34" charset="0"/>
                        </a:rPr>
                        <a:t>31</a:t>
                      </a:r>
                      <a:endParaRPr lang="es-ES" sz="2000" dirty="0">
                        <a:solidFill>
                          <a:schemeClr val="bg1"/>
                        </a:solidFill>
                        <a:latin typeface="Arial" panose="020B0604020202020204" pitchFamily="34" charset="0"/>
                        <a:cs typeface="Arial" panose="020B0604020202020204" pitchFamily="34" charset="0"/>
                      </a:endParaRPr>
                    </a:p>
                  </a:txBody>
                  <a:tcPr>
                    <a:solidFill>
                      <a:srgbClr val="2116FC"/>
                    </a:solidFill>
                  </a:tcPr>
                </a:tc>
                <a:tc>
                  <a:txBody>
                    <a:bodyPr/>
                    <a:lstStyle/>
                    <a:p>
                      <a:pPr algn="ctr"/>
                      <a:r>
                        <a:rPr lang="es-MX" sz="2000" dirty="0" smtClean="0">
                          <a:solidFill>
                            <a:schemeClr val="bg1"/>
                          </a:solidFill>
                          <a:latin typeface="Arial" panose="020B0604020202020204" pitchFamily="34" charset="0"/>
                          <a:cs typeface="Arial" panose="020B0604020202020204" pitchFamily="34" charset="0"/>
                        </a:rPr>
                        <a:t>30</a:t>
                      </a:r>
                      <a:endParaRPr lang="es-ES" sz="2000" dirty="0">
                        <a:solidFill>
                          <a:schemeClr val="bg1"/>
                        </a:solidFill>
                        <a:latin typeface="Arial" panose="020B0604020202020204" pitchFamily="34" charset="0"/>
                        <a:cs typeface="Arial" panose="020B0604020202020204" pitchFamily="34" charset="0"/>
                      </a:endParaRPr>
                    </a:p>
                  </a:txBody>
                  <a:tcPr>
                    <a:solidFill>
                      <a:srgbClr val="2116FC"/>
                    </a:solidFill>
                  </a:tcPr>
                </a:tc>
                <a:tc>
                  <a:txBody>
                    <a:bodyPr/>
                    <a:lstStyle/>
                    <a:p>
                      <a:pPr algn="ctr"/>
                      <a:r>
                        <a:rPr lang="es-MX" sz="2000" dirty="0" smtClean="0">
                          <a:solidFill>
                            <a:schemeClr val="bg1"/>
                          </a:solidFill>
                          <a:latin typeface="Arial" panose="020B0604020202020204" pitchFamily="34" charset="0"/>
                          <a:cs typeface="Arial" panose="020B0604020202020204" pitchFamily="34" charset="0"/>
                        </a:rPr>
                        <a:t>31</a:t>
                      </a:r>
                      <a:endParaRPr lang="es-ES" sz="2000" dirty="0">
                        <a:solidFill>
                          <a:schemeClr val="bg1"/>
                        </a:solidFill>
                        <a:latin typeface="Arial" panose="020B0604020202020204" pitchFamily="34" charset="0"/>
                        <a:cs typeface="Arial" panose="020B0604020202020204" pitchFamily="34" charset="0"/>
                      </a:endParaRPr>
                    </a:p>
                  </a:txBody>
                  <a:tcPr>
                    <a:solidFill>
                      <a:srgbClr val="2116FC"/>
                    </a:solidFill>
                  </a:tcPr>
                </a:tc>
                <a:tc>
                  <a:txBody>
                    <a:bodyPr/>
                    <a:lstStyle/>
                    <a:p>
                      <a:pPr algn="ctr"/>
                      <a:r>
                        <a:rPr lang="es-MX" sz="2000" dirty="0" smtClean="0">
                          <a:solidFill>
                            <a:schemeClr val="bg1"/>
                          </a:solidFill>
                          <a:latin typeface="Arial" panose="020B0604020202020204" pitchFamily="34" charset="0"/>
                          <a:cs typeface="Arial" panose="020B0604020202020204" pitchFamily="34" charset="0"/>
                        </a:rPr>
                        <a:t>122</a:t>
                      </a:r>
                      <a:endParaRPr lang="es-ES" sz="2000" dirty="0">
                        <a:solidFill>
                          <a:schemeClr val="bg1"/>
                        </a:solidFill>
                        <a:latin typeface="Arial" panose="020B0604020202020204" pitchFamily="34" charset="0"/>
                        <a:cs typeface="Arial" panose="020B0604020202020204" pitchFamily="34" charset="0"/>
                      </a:endParaRPr>
                    </a:p>
                  </a:txBody>
                  <a:tcPr>
                    <a:solidFill>
                      <a:srgbClr val="2116FC"/>
                    </a:solidFill>
                  </a:tcPr>
                </a:tc>
                <a:extLst>
                  <a:ext uri="{0D108BD9-81ED-4DB2-BD59-A6C34878D82A}">
                    <a16:rowId xmlns:a16="http://schemas.microsoft.com/office/drawing/2014/main" val="10002"/>
                  </a:ext>
                </a:extLst>
              </a:tr>
              <a:tr h="400794">
                <a:tc>
                  <a:txBody>
                    <a:bodyPr/>
                    <a:lstStyle/>
                    <a:p>
                      <a:endParaRPr lang="es-ES" sz="2000" dirty="0">
                        <a:solidFill>
                          <a:schemeClr val="bg1"/>
                        </a:solidFill>
                        <a:latin typeface="Arial" panose="020B0604020202020204" pitchFamily="34" charset="0"/>
                        <a:cs typeface="Arial" panose="020B0604020202020204" pitchFamily="34" charset="0"/>
                      </a:endParaRPr>
                    </a:p>
                  </a:txBody>
                  <a:tcPr>
                    <a:solidFill>
                      <a:srgbClr val="2116FC"/>
                    </a:solidFill>
                  </a:tcPr>
                </a:tc>
                <a:tc>
                  <a:txBody>
                    <a:bodyPr/>
                    <a:lstStyle/>
                    <a:p>
                      <a:endParaRPr lang="es-ES" sz="2000" dirty="0">
                        <a:solidFill>
                          <a:schemeClr val="bg1"/>
                        </a:solidFill>
                        <a:latin typeface="Arial" panose="020B0604020202020204" pitchFamily="34" charset="0"/>
                        <a:cs typeface="Arial" panose="020B0604020202020204" pitchFamily="34" charset="0"/>
                      </a:endParaRPr>
                    </a:p>
                  </a:txBody>
                  <a:tcPr>
                    <a:solidFill>
                      <a:srgbClr val="2116FC"/>
                    </a:solidFill>
                  </a:tcPr>
                </a:tc>
                <a:tc>
                  <a:txBody>
                    <a:bodyPr/>
                    <a:lstStyle/>
                    <a:p>
                      <a:endParaRPr lang="es-ES" sz="2000" dirty="0">
                        <a:solidFill>
                          <a:schemeClr val="bg1"/>
                        </a:solidFill>
                        <a:latin typeface="Arial" panose="020B0604020202020204" pitchFamily="34" charset="0"/>
                        <a:cs typeface="Arial" panose="020B0604020202020204" pitchFamily="34" charset="0"/>
                      </a:endParaRPr>
                    </a:p>
                  </a:txBody>
                  <a:tcPr>
                    <a:solidFill>
                      <a:srgbClr val="2116FC"/>
                    </a:solidFill>
                  </a:tcPr>
                </a:tc>
                <a:tc gridSpan="2">
                  <a:txBody>
                    <a:bodyPr/>
                    <a:lstStyle/>
                    <a:p>
                      <a:pPr algn="ctr"/>
                      <a:r>
                        <a:rPr lang="es-MX" sz="2000" b="1" dirty="0" smtClean="0">
                          <a:solidFill>
                            <a:schemeClr val="bg1"/>
                          </a:solidFill>
                          <a:latin typeface="Arial" panose="020B0604020202020204" pitchFamily="34" charset="0"/>
                          <a:cs typeface="Arial" panose="020B0604020202020204" pitchFamily="34" charset="0"/>
                        </a:rPr>
                        <a:t>PROMEDIO</a:t>
                      </a:r>
                      <a:endParaRPr lang="es-ES" sz="2000" b="1" dirty="0">
                        <a:solidFill>
                          <a:schemeClr val="bg1"/>
                        </a:solidFill>
                        <a:latin typeface="Arial" panose="020B0604020202020204" pitchFamily="34" charset="0"/>
                        <a:cs typeface="Arial" panose="020B0604020202020204" pitchFamily="34" charset="0"/>
                      </a:endParaRPr>
                    </a:p>
                  </a:txBody>
                  <a:tcPr>
                    <a:solidFill>
                      <a:srgbClr val="2116FC"/>
                    </a:solidFill>
                  </a:tcPr>
                </a:tc>
                <a:tc hMerge="1">
                  <a:txBody>
                    <a:bodyPr/>
                    <a:lstStyle/>
                    <a:p>
                      <a:endParaRPr lang="es-ES" dirty="0"/>
                    </a:p>
                  </a:txBody>
                  <a:tcPr/>
                </a:tc>
                <a:tc>
                  <a:txBody>
                    <a:bodyPr/>
                    <a:lstStyle/>
                    <a:p>
                      <a:pPr algn="ctr"/>
                      <a:r>
                        <a:rPr lang="es-MX" sz="2000" b="1" dirty="0" smtClean="0">
                          <a:solidFill>
                            <a:schemeClr val="bg1"/>
                          </a:solidFill>
                          <a:latin typeface="Arial" panose="020B0604020202020204" pitchFamily="34" charset="0"/>
                          <a:cs typeface="Arial" panose="020B0604020202020204" pitchFamily="34" charset="0"/>
                        </a:rPr>
                        <a:t>5,750.00</a:t>
                      </a:r>
                      <a:endParaRPr lang="es-ES" sz="2000" b="1" dirty="0">
                        <a:solidFill>
                          <a:schemeClr val="bg1"/>
                        </a:solidFill>
                        <a:latin typeface="Arial" panose="020B0604020202020204" pitchFamily="34" charset="0"/>
                        <a:cs typeface="Arial" panose="020B0604020202020204" pitchFamily="34" charset="0"/>
                      </a:endParaRPr>
                    </a:p>
                  </a:txBody>
                  <a:tcPr>
                    <a:solidFill>
                      <a:srgbClr val="2116FC"/>
                    </a:solidFill>
                  </a:tcPr>
                </a:tc>
                <a:extLst>
                  <a:ext uri="{0D108BD9-81ED-4DB2-BD59-A6C34878D82A}">
                    <a16:rowId xmlns:a16="http://schemas.microsoft.com/office/drawing/2014/main" val="10003"/>
                  </a:ext>
                </a:extLst>
              </a:tr>
              <a:tr h="434194">
                <a:tc>
                  <a:txBody>
                    <a:bodyPr/>
                    <a:lstStyle/>
                    <a:p>
                      <a:endParaRPr lang="es-ES" sz="2000" dirty="0">
                        <a:solidFill>
                          <a:schemeClr val="bg1"/>
                        </a:solidFill>
                        <a:latin typeface="Arial" panose="020B0604020202020204" pitchFamily="34" charset="0"/>
                        <a:cs typeface="Arial" panose="020B0604020202020204" pitchFamily="34" charset="0"/>
                      </a:endParaRPr>
                    </a:p>
                  </a:txBody>
                  <a:tcPr>
                    <a:solidFill>
                      <a:srgbClr val="2116FC"/>
                    </a:solidFill>
                  </a:tcPr>
                </a:tc>
                <a:tc>
                  <a:txBody>
                    <a:bodyPr/>
                    <a:lstStyle/>
                    <a:p>
                      <a:endParaRPr lang="es-ES" sz="2000" dirty="0">
                        <a:solidFill>
                          <a:schemeClr val="bg1"/>
                        </a:solidFill>
                        <a:latin typeface="Arial" panose="020B0604020202020204" pitchFamily="34" charset="0"/>
                        <a:cs typeface="Arial" panose="020B0604020202020204" pitchFamily="34" charset="0"/>
                      </a:endParaRPr>
                    </a:p>
                  </a:txBody>
                  <a:tcPr>
                    <a:solidFill>
                      <a:srgbClr val="2116FC"/>
                    </a:solidFill>
                  </a:tcPr>
                </a:tc>
                <a:tc gridSpan="3">
                  <a:txBody>
                    <a:bodyPr/>
                    <a:lstStyle/>
                    <a:p>
                      <a:pPr algn="ctr"/>
                      <a:r>
                        <a:rPr lang="es-MX" sz="2400" dirty="0" smtClean="0">
                          <a:solidFill>
                            <a:schemeClr val="bg1"/>
                          </a:solidFill>
                          <a:latin typeface="Arial" panose="020B0604020202020204" pitchFamily="34" charset="0"/>
                          <a:cs typeface="Arial" panose="020B0604020202020204" pitchFamily="34" charset="0"/>
                        </a:rPr>
                        <a:t>Total de</a:t>
                      </a:r>
                      <a:r>
                        <a:rPr lang="es-MX" sz="2400" baseline="0" dirty="0" smtClean="0">
                          <a:solidFill>
                            <a:schemeClr val="bg1"/>
                          </a:solidFill>
                          <a:latin typeface="Arial" panose="020B0604020202020204" pitchFamily="34" charset="0"/>
                          <a:cs typeface="Arial" panose="020B0604020202020204" pitchFamily="34" charset="0"/>
                        </a:rPr>
                        <a:t> días en el </a:t>
                      </a:r>
                      <a:r>
                        <a:rPr lang="es-MX" sz="2400" dirty="0" smtClean="0">
                          <a:solidFill>
                            <a:schemeClr val="bg1"/>
                          </a:solidFill>
                          <a:latin typeface="Arial" panose="020B0604020202020204" pitchFamily="34" charset="0"/>
                          <a:cs typeface="Arial" panose="020B0604020202020204" pitchFamily="34" charset="0"/>
                        </a:rPr>
                        <a:t>año</a:t>
                      </a:r>
                      <a:endParaRPr lang="es-ES" sz="2400" dirty="0">
                        <a:solidFill>
                          <a:schemeClr val="bg1"/>
                        </a:solidFill>
                        <a:latin typeface="Arial" panose="020B0604020202020204" pitchFamily="34" charset="0"/>
                        <a:cs typeface="Arial" panose="020B0604020202020204" pitchFamily="34" charset="0"/>
                      </a:endParaRPr>
                    </a:p>
                  </a:txBody>
                  <a:tcPr>
                    <a:solidFill>
                      <a:srgbClr val="2116FC"/>
                    </a:solidFill>
                  </a:tcPr>
                </a:tc>
                <a:tc hMerge="1">
                  <a:txBody>
                    <a:bodyPr/>
                    <a:lstStyle/>
                    <a:p>
                      <a:endParaRPr lang="es-ES" dirty="0"/>
                    </a:p>
                  </a:txBody>
                  <a:tcPr/>
                </a:tc>
                <a:tc hMerge="1">
                  <a:txBody>
                    <a:bodyPr/>
                    <a:lstStyle/>
                    <a:p>
                      <a:endParaRPr lang="es-ES" dirty="0"/>
                    </a:p>
                  </a:txBody>
                  <a:tcPr/>
                </a:tc>
                <a:tc>
                  <a:txBody>
                    <a:bodyPr/>
                    <a:lstStyle/>
                    <a:p>
                      <a:pPr marL="0" algn="ctr" defTabSz="914400" rtl="0" eaLnBrk="1" latinLnBrk="0" hangingPunct="1"/>
                      <a:r>
                        <a:rPr lang="es-MX" sz="2000" kern="1200" dirty="0" smtClean="0">
                          <a:solidFill>
                            <a:schemeClr val="bg1"/>
                          </a:solidFill>
                          <a:latin typeface="Arial" panose="020B0604020202020204" pitchFamily="34" charset="0"/>
                          <a:ea typeface="+mn-ea"/>
                          <a:cs typeface="Arial" panose="020B0604020202020204" pitchFamily="34" charset="0"/>
                        </a:rPr>
                        <a:t>365</a:t>
                      </a:r>
                      <a:endParaRPr lang="es-ES" sz="2000" kern="1200" dirty="0" smtClean="0">
                        <a:solidFill>
                          <a:schemeClr val="bg1"/>
                        </a:solidFill>
                        <a:latin typeface="Arial" panose="020B0604020202020204" pitchFamily="34" charset="0"/>
                        <a:ea typeface="+mn-ea"/>
                        <a:cs typeface="Arial" panose="020B0604020202020204" pitchFamily="34" charset="0"/>
                      </a:endParaRPr>
                    </a:p>
                  </a:txBody>
                  <a:tcPr>
                    <a:solidFill>
                      <a:srgbClr val="2116FC"/>
                    </a:solidFill>
                  </a:tcPr>
                </a:tc>
                <a:extLst>
                  <a:ext uri="{0D108BD9-81ED-4DB2-BD59-A6C34878D82A}">
                    <a16:rowId xmlns:a16="http://schemas.microsoft.com/office/drawing/2014/main" val="10004"/>
                  </a:ext>
                </a:extLst>
              </a:tr>
              <a:tr h="678959">
                <a:tc>
                  <a:txBody>
                    <a:bodyPr/>
                    <a:lstStyle/>
                    <a:p>
                      <a:endParaRPr lang="es-ES" sz="2000" dirty="0">
                        <a:solidFill>
                          <a:schemeClr val="bg1"/>
                        </a:solidFill>
                        <a:latin typeface="Arial" panose="020B0604020202020204" pitchFamily="34" charset="0"/>
                        <a:cs typeface="Arial" panose="020B0604020202020204" pitchFamily="34" charset="0"/>
                      </a:endParaRPr>
                    </a:p>
                  </a:txBody>
                  <a:tcPr>
                    <a:solidFill>
                      <a:srgbClr val="2116FC"/>
                    </a:solidFill>
                  </a:tcPr>
                </a:tc>
                <a:tc gridSpan="4">
                  <a:txBody>
                    <a:bodyPr/>
                    <a:lstStyle/>
                    <a:p>
                      <a:pPr algn="ctr"/>
                      <a:r>
                        <a:rPr lang="es-MX" sz="2400" b="1" dirty="0" smtClean="0">
                          <a:solidFill>
                            <a:schemeClr val="bg1"/>
                          </a:solidFill>
                          <a:latin typeface="Arial" panose="020B0604020202020204" pitchFamily="34" charset="0"/>
                          <a:cs typeface="Arial" panose="020B0604020202020204" pitchFamily="34" charset="0"/>
                        </a:rPr>
                        <a:t>INGRESOS QUE SE TOMAN</a:t>
                      </a:r>
                      <a:r>
                        <a:rPr lang="es-MX" sz="2400" b="1" baseline="0" dirty="0" smtClean="0">
                          <a:solidFill>
                            <a:schemeClr val="bg1"/>
                          </a:solidFill>
                          <a:latin typeface="Arial" panose="020B0604020202020204" pitchFamily="34" charset="0"/>
                          <a:cs typeface="Arial" panose="020B0604020202020204" pitchFamily="34" charset="0"/>
                        </a:rPr>
                        <a:t> COMO </a:t>
                      </a:r>
                      <a:r>
                        <a:rPr lang="es-MX" sz="2400" b="1" dirty="0" smtClean="0">
                          <a:solidFill>
                            <a:schemeClr val="bg1"/>
                          </a:solidFill>
                          <a:latin typeface="Arial" panose="020B0604020202020204" pitchFamily="34" charset="0"/>
                          <a:cs typeface="Arial" panose="020B0604020202020204" pitchFamily="34" charset="0"/>
                        </a:rPr>
                        <a:t>BASE</a:t>
                      </a:r>
                      <a:endParaRPr lang="es-ES" sz="2400" b="1" dirty="0">
                        <a:solidFill>
                          <a:schemeClr val="bg1"/>
                        </a:solidFill>
                        <a:latin typeface="Arial" panose="020B0604020202020204" pitchFamily="34" charset="0"/>
                        <a:cs typeface="Arial" panose="020B0604020202020204" pitchFamily="34" charset="0"/>
                      </a:endParaRPr>
                    </a:p>
                  </a:txBody>
                  <a:tcPr>
                    <a:solidFill>
                      <a:srgbClr val="2116FC"/>
                    </a:solidFill>
                  </a:tcPr>
                </a:tc>
                <a:tc hMerge="1">
                  <a:txBody>
                    <a:bodyPr/>
                    <a:lstStyle/>
                    <a:p>
                      <a:endParaRPr lang="es-ES" dirty="0"/>
                    </a:p>
                  </a:txBody>
                  <a:tcPr/>
                </a:tc>
                <a:tc hMerge="1">
                  <a:txBody>
                    <a:bodyPr/>
                    <a:lstStyle/>
                    <a:p>
                      <a:endParaRPr lang="es-ES" dirty="0"/>
                    </a:p>
                  </a:txBody>
                  <a:tcPr/>
                </a:tc>
                <a:tc hMerge="1">
                  <a:txBody>
                    <a:bodyPr/>
                    <a:lstStyle/>
                    <a:p>
                      <a:endParaRPr lang="es-ES"/>
                    </a:p>
                  </a:txBody>
                  <a:tcPr/>
                </a:tc>
                <a:tc>
                  <a:txBody>
                    <a:bodyPr/>
                    <a:lstStyle/>
                    <a:p>
                      <a:pPr algn="l" fontAlgn="b"/>
                      <a:r>
                        <a:rPr lang="es-ES" sz="1200" b="0" i="0" u="none" strike="noStrike" dirty="0">
                          <a:solidFill>
                            <a:schemeClr val="bg1"/>
                          </a:solidFill>
                          <a:latin typeface="Arial" panose="020B0604020202020204" pitchFamily="34" charset="0"/>
                          <a:cs typeface="Arial" panose="020B0604020202020204" pitchFamily="34" charset="0"/>
                        </a:rPr>
                        <a:t>  </a:t>
                      </a:r>
                      <a:r>
                        <a:rPr lang="es-ES" sz="2000" b="1" kern="1200" dirty="0" smtClean="0">
                          <a:solidFill>
                            <a:schemeClr val="bg1"/>
                          </a:solidFill>
                          <a:latin typeface="Arial" panose="020B0604020202020204" pitchFamily="34" charset="0"/>
                          <a:ea typeface="+mn-ea"/>
                          <a:cs typeface="Arial" panose="020B0604020202020204" pitchFamily="34" charset="0"/>
                        </a:rPr>
                        <a:t> </a:t>
                      </a:r>
                      <a:r>
                        <a:rPr lang="es-ES" sz="2400" b="1" kern="1200" dirty="0" smtClean="0">
                          <a:solidFill>
                            <a:schemeClr val="bg1"/>
                          </a:solidFill>
                          <a:latin typeface="Arial" panose="020B0604020202020204" pitchFamily="34" charset="0"/>
                          <a:ea typeface="+mn-ea"/>
                          <a:cs typeface="Arial" panose="020B0604020202020204" pitchFamily="34" charset="0"/>
                        </a:rPr>
                        <a:t>2,098,750.00</a:t>
                      </a:r>
                      <a:endParaRPr lang="es-ES" sz="2000" b="1" kern="1200" dirty="0" smtClean="0">
                        <a:solidFill>
                          <a:schemeClr val="bg1"/>
                        </a:solidFill>
                        <a:latin typeface="Arial" panose="020B0604020202020204" pitchFamily="34" charset="0"/>
                        <a:ea typeface="+mn-ea"/>
                        <a:cs typeface="Arial" panose="020B0604020202020204" pitchFamily="34" charset="0"/>
                      </a:endParaRPr>
                    </a:p>
                  </a:txBody>
                  <a:tcPr marL="9525" marR="9525" marT="9525" marB="0" anchor="b">
                    <a:solidFill>
                      <a:srgbClr val="2116FC"/>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781381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ES" altLang="en-US" sz="3600" b="1" dirty="0">
                <a:latin typeface="Arial" panose="020B0604020202020204" pitchFamily="34" charset="0"/>
                <a:cs typeface="Arial" panose="020B0604020202020204" pitchFamily="34" charset="0"/>
              </a:rPr>
              <a:t>Ingresos </a:t>
            </a:r>
            <a:r>
              <a:rPr lang="es-ES" altLang="en-US" b="1" dirty="0">
                <a:latin typeface="Arial" panose="020B0604020202020204" pitchFamily="34" charset="0"/>
                <a:cs typeface="Arial" panose="020B0604020202020204" pitchFamily="34" charset="0"/>
              </a:rPr>
              <a:t/>
            </a:r>
            <a:br>
              <a:rPr lang="es-ES" altLang="en-US" b="1" dirty="0">
                <a:latin typeface="Arial" panose="020B0604020202020204" pitchFamily="34" charset="0"/>
                <a:cs typeface="Arial" panose="020B0604020202020204" pitchFamily="34" charset="0"/>
              </a:rPr>
            </a:br>
            <a:r>
              <a:rPr lang="da-DK" altLang="en-US" sz="2200" b="1" dirty="0">
                <a:latin typeface="Arial" panose="020B0604020202020204" pitchFamily="34" charset="0"/>
                <a:cs typeface="Arial" panose="020B0604020202020204" pitchFamily="34" charset="0"/>
              </a:rPr>
              <a:t>LISR Art. 111 Tercer </a:t>
            </a:r>
            <a:r>
              <a:rPr lang="es-MX" altLang="en-US" sz="2200" b="1" dirty="0">
                <a:latin typeface="Arial" panose="020B0604020202020204" pitchFamily="34" charset="0"/>
                <a:cs typeface="Arial" panose="020B0604020202020204" pitchFamily="34" charset="0"/>
              </a:rPr>
              <a:t>párrafo </a:t>
            </a:r>
            <a:endParaRPr lang="es-MX" sz="2200" dirty="0"/>
          </a:p>
        </p:txBody>
      </p:sp>
      <p:sp>
        <p:nvSpPr>
          <p:cNvPr id="3" name="Marcador de contenido 2"/>
          <p:cNvSpPr>
            <a:spLocks noGrp="1"/>
          </p:cNvSpPr>
          <p:nvPr>
            <p:ph idx="1"/>
          </p:nvPr>
        </p:nvSpPr>
        <p:spPr>
          <a:xfrm>
            <a:off x="838200" y="1838325"/>
            <a:ext cx="10515600" cy="4351338"/>
          </a:xfrm>
        </p:spPr>
        <p:txBody>
          <a:bodyPr>
            <a:normAutofit fontScale="85000" lnSpcReduction="20000"/>
          </a:bodyPr>
          <a:lstStyle/>
          <a:p>
            <a:pPr marL="0" indent="0" algn="just">
              <a:buNone/>
            </a:pPr>
            <a:r>
              <a:rPr lang="es-MX" dirty="0">
                <a:solidFill>
                  <a:srgbClr val="2116FC"/>
                </a:solidFill>
                <a:latin typeface="Arial" panose="020B0604020202020204" pitchFamily="34" charset="0"/>
                <a:cs typeface="Arial" panose="020B0604020202020204" pitchFamily="34" charset="0"/>
              </a:rPr>
              <a:t>También podrán </a:t>
            </a:r>
            <a:r>
              <a:rPr lang="es-MX" dirty="0" smtClean="0">
                <a:solidFill>
                  <a:srgbClr val="2116FC"/>
                </a:solidFill>
                <a:latin typeface="Arial" panose="020B0604020202020204" pitchFamily="34" charset="0"/>
                <a:cs typeface="Arial" panose="020B0604020202020204" pitchFamily="34" charset="0"/>
              </a:rPr>
              <a:t>optar por tributar en RIF las PF con ingresos por copropiedad</a:t>
            </a:r>
          </a:p>
          <a:p>
            <a:pPr marL="0" indent="0" algn="just">
              <a:buNone/>
              <a:defRPr/>
            </a:pPr>
            <a:r>
              <a:rPr lang="es-ES" b="1" dirty="0">
                <a:latin typeface="Arial" panose="020B0604020202020204" pitchFamily="34" charset="0"/>
                <a:cs typeface="Arial" panose="020B0604020202020204" pitchFamily="34" charset="0"/>
              </a:rPr>
              <a:t>Limite de Ingresos totales:</a:t>
            </a:r>
            <a:r>
              <a:rPr lang="es-ES" dirty="0">
                <a:latin typeface="Arial" panose="020B0604020202020204" pitchFamily="34" charset="0"/>
                <a:cs typeface="Arial" panose="020B0604020202020204" pitchFamily="34" charset="0"/>
              </a:rPr>
              <a:t> La suma de los ingresos en el ejercicio inmediato anterior, de todos los copropietarios por sus actividades empresariales </a:t>
            </a:r>
            <a:r>
              <a:rPr lang="es-ES" dirty="0" smtClean="0">
                <a:latin typeface="Arial" panose="020B0604020202020204" pitchFamily="34" charset="0"/>
                <a:cs typeface="Arial" panose="020B0604020202020204" pitchFamily="34" charset="0"/>
              </a:rPr>
              <a:t>en </a:t>
            </a:r>
            <a:r>
              <a:rPr lang="es-ES" dirty="0">
                <a:latin typeface="Arial" panose="020B0604020202020204" pitchFamily="34" charset="0"/>
                <a:cs typeface="Arial" panose="020B0604020202020204" pitchFamily="34" charset="0"/>
              </a:rPr>
              <a:t>copropiedad, </a:t>
            </a:r>
            <a:r>
              <a:rPr lang="es-ES" dirty="0">
                <a:solidFill>
                  <a:srgbClr val="FF0000"/>
                </a:solidFill>
                <a:latin typeface="Arial" panose="020B0604020202020204" pitchFamily="34" charset="0"/>
                <a:cs typeface="Arial" panose="020B0604020202020204" pitchFamily="34" charset="0"/>
              </a:rPr>
              <a:t>(sin deducción alguna)</a:t>
            </a:r>
            <a:r>
              <a:rPr lang="es-ES" dirty="0">
                <a:latin typeface="Arial" panose="020B0604020202020204" pitchFamily="34" charset="0"/>
                <a:cs typeface="Arial" panose="020B0604020202020204" pitchFamily="34" charset="0"/>
              </a:rPr>
              <a:t>, </a:t>
            </a:r>
            <a:r>
              <a:rPr lang="es-ES" dirty="0" smtClean="0">
                <a:latin typeface="Arial" panose="020B0604020202020204" pitchFamily="34" charset="0"/>
                <a:cs typeface="Arial" panose="020B0604020202020204" pitchFamily="34" charset="0"/>
              </a:rPr>
              <a:t>que no </a:t>
            </a:r>
            <a:r>
              <a:rPr lang="es-ES" dirty="0">
                <a:latin typeface="Arial" panose="020B0604020202020204" pitchFamily="34" charset="0"/>
                <a:cs typeface="Arial" panose="020B0604020202020204" pitchFamily="34" charset="0"/>
              </a:rPr>
              <a:t>excedan de la cantidad de </a:t>
            </a:r>
            <a:r>
              <a:rPr lang="es-ES" b="1" dirty="0" smtClean="0">
                <a:solidFill>
                  <a:srgbClr val="2116FC"/>
                </a:solidFill>
                <a:latin typeface="Arial" panose="020B0604020202020204" pitchFamily="34" charset="0"/>
                <a:cs typeface="Arial" panose="020B0604020202020204" pitchFamily="34" charset="0"/>
              </a:rPr>
              <a:t>2MDP</a:t>
            </a:r>
            <a:endParaRPr lang="es-ES" dirty="0">
              <a:solidFill>
                <a:srgbClr val="2116FC"/>
              </a:solidFill>
              <a:latin typeface="Arial" panose="020B0604020202020204" pitchFamily="34" charset="0"/>
              <a:cs typeface="Arial" panose="020B0604020202020204" pitchFamily="34" charset="0"/>
            </a:endParaRPr>
          </a:p>
          <a:p>
            <a:pPr marL="0" indent="0" algn="just">
              <a:buNone/>
              <a:defRPr/>
            </a:pPr>
            <a:r>
              <a:rPr lang="es-ES" b="1" dirty="0">
                <a:latin typeface="Arial" panose="020B0604020202020204" pitchFamily="34" charset="0"/>
                <a:cs typeface="Arial" panose="020B0604020202020204" pitchFamily="34" charset="0"/>
              </a:rPr>
              <a:t>Limite de Ingresos individuales: </a:t>
            </a:r>
            <a:r>
              <a:rPr lang="es-ES" dirty="0">
                <a:latin typeface="Arial" panose="020B0604020202020204" pitchFamily="34" charset="0"/>
                <a:cs typeface="Arial" panose="020B0604020202020204" pitchFamily="34" charset="0"/>
              </a:rPr>
              <a:t>El ingreso que en lo individual le corresponda a cada copropietario por dicha copropiedad </a:t>
            </a:r>
            <a:r>
              <a:rPr lang="es-ES" dirty="0">
                <a:solidFill>
                  <a:srgbClr val="FF0000"/>
                </a:solidFill>
                <a:latin typeface="Arial" panose="020B0604020202020204" pitchFamily="34" charset="0"/>
                <a:cs typeface="Arial" panose="020B0604020202020204" pitchFamily="34" charset="0"/>
              </a:rPr>
              <a:t>(sin deducción alguna)</a:t>
            </a:r>
            <a:r>
              <a:rPr lang="es-ES" dirty="0">
                <a:latin typeface="Arial" panose="020B0604020202020204" pitchFamily="34" charset="0"/>
                <a:cs typeface="Arial" panose="020B0604020202020204" pitchFamily="34" charset="0"/>
              </a:rPr>
              <a:t>, adicionado de los ingresos derivados de ventas de activos fijos propios de su actividad empresarial del mismo copropietario, en el ejercicio inmediato anterior tampoco excedan los </a:t>
            </a:r>
            <a:r>
              <a:rPr lang="es-ES" b="1" dirty="0">
                <a:solidFill>
                  <a:srgbClr val="2116FC"/>
                </a:solidFill>
                <a:latin typeface="Arial" panose="020B0604020202020204" pitchFamily="34" charset="0"/>
                <a:cs typeface="Arial" panose="020B0604020202020204" pitchFamily="34" charset="0"/>
              </a:rPr>
              <a:t>2MDP</a:t>
            </a:r>
            <a:endParaRPr lang="es-ES" dirty="0">
              <a:solidFill>
                <a:srgbClr val="2116FC"/>
              </a:solidFill>
              <a:latin typeface="Arial" panose="020B0604020202020204" pitchFamily="34" charset="0"/>
              <a:cs typeface="Arial" panose="020B0604020202020204" pitchFamily="34" charset="0"/>
            </a:endParaRPr>
          </a:p>
          <a:p>
            <a:pPr marL="0" indent="0" algn="just">
              <a:buNone/>
              <a:defRPr/>
            </a:pPr>
            <a:endParaRPr lang="es-ES" altLang="en-US" sz="900" b="1" dirty="0">
              <a:solidFill>
                <a:srgbClr val="002060"/>
              </a:solidFill>
              <a:latin typeface="Arial" panose="020B0604020202020204" pitchFamily="34" charset="0"/>
              <a:cs typeface="Arial" panose="020B0604020202020204" pitchFamily="34" charset="0"/>
            </a:endParaRPr>
          </a:p>
          <a:p>
            <a:pPr marL="0" indent="0" algn="just">
              <a:buNone/>
              <a:defRPr/>
            </a:pPr>
            <a:r>
              <a:rPr lang="es-ES" altLang="en-US" i="1" dirty="0">
                <a:solidFill>
                  <a:srgbClr val="2116FC"/>
                </a:solidFill>
                <a:latin typeface="Arial" panose="020B0604020202020204" pitchFamily="34" charset="0"/>
                <a:cs typeface="Arial" panose="020B0604020202020204" pitchFamily="34" charset="0"/>
              </a:rPr>
              <a:t>Al tratarse de una opción, cada contribuyente podría entonces no ejercer la opción, y la limitante sería para cada persona física.</a:t>
            </a:r>
            <a:endParaRPr lang="es-MX" altLang="en-US" i="1" dirty="0">
              <a:solidFill>
                <a:srgbClr val="2116FC"/>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102783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b="1" dirty="0" smtClean="0">
                <a:latin typeface="Arial" panose="020B0604020202020204" pitchFamily="34" charset="0"/>
                <a:cs typeface="Arial" panose="020B0604020202020204" pitchFamily="34" charset="0"/>
              </a:rPr>
              <a:t>RMF Regla </a:t>
            </a:r>
            <a:r>
              <a:rPr lang="es-MX" b="1" dirty="0">
                <a:latin typeface="Arial" panose="020B0604020202020204" pitchFamily="34" charset="0"/>
                <a:cs typeface="Arial" panose="020B0604020202020204" pitchFamily="34" charset="0"/>
              </a:rPr>
              <a:t>3.13.12</a:t>
            </a:r>
          </a:p>
        </p:txBody>
      </p:sp>
      <p:sp>
        <p:nvSpPr>
          <p:cNvPr id="3" name="Marcador de contenido 2"/>
          <p:cNvSpPr>
            <a:spLocks noGrp="1"/>
          </p:cNvSpPr>
          <p:nvPr>
            <p:ph idx="1"/>
          </p:nvPr>
        </p:nvSpPr>
        <p:spPr/>
        <p:txBody>
          <a:bodyPr>
            <a:normAutofit/>
          </a:bodyPr>
          <a:lstStyle/>
          <a:p>
            <a:pPr marL="0" indent="0" algn="just">
              <a:buNone/>
            </a:pPr>
            <a:r>
              <a:rPr lang="es-MX" dirty="0">
                <a:latin typeface="Arial" panose="020B0604020202020204" pitchFamily="34" charset="0"/>
                <a:cs typeface="Arial" panose="020B0604020202020204" pitchFamily="34" charset="0"/>
              </a:rPr>
              <a:t>Opción de nombrar </a:t>
            </a:r>
            <a:r>
              <a:rPr lang="es-MX" dirty="0">
                <a:solidFill>
                  <a:srgbClr val="2116FC"/>
                </a:solidFill>
                <a:latin typeface="Arial" panose="020B0604020202020204" pitchFamily="34" charset="0"/>
                <a:cs typeface="Arial" panose="020B0604020202020204" pitchFamily="34" charset="0"/>
              </a:rPr>
              <a:t>representante común en </a:t>
            </a:r>
            <a:r>
              <a:rPr lang="es-MX" dirty="0" smtClean="0">
                <a:solidFill>
                  <a:srgbClr val="2116FC"/>
                </a:solidFill>
                <a:latin typeface="Arial" panose="020B0604020202020204" pitchFamily="34" charset="0"/>
                <a:cs typeface="Arial" panose="020B0604020202020204" pitchFamily="34" charset="0"/>
              </a:rPr>
              <a:t>copropiedad</a:t>
            </a:r>
          </a:p>
          <a:p>
            <a:pPr marL="0" indent="0" algn="just">
              <a:buNone/>
            </a:pPr>
            <a:r>
              <a:rPr lang="es-MX" dirty="0">
                <a:solidFill>
                  <a:srgbClr val="2116FC"/>
                </a:solidFill>
                <a:latin typeface="Arial" panose="020B0604020202020204" pitchFamily="34" charset="0"/>
                <a:cs typeface="Arial" panose="020B0604020202020204" pitchFamily="34" charset="0"/>
              </a:rPr>
              <a:t>D</a:t>
            </a:r>
            <a:r>
              <a:rPr lang="es-MX" dirty="0" smtClean="0">
                <a:solidFill>
                  <a:srgbClr val="2116FC"/>
                </a:solidFill>
                <a:latin typeface="Arial" panose="020B0604020202020204" pitchFamily="34" charset="0"/>
                <a:cs typeface="Arial" panose="020B0604020202020204" pitchFamily="34" charset="0"/>
              </a:rPr>
              <a:t>eberán </a:t>
            </a:r>
            <a:r>
              <a:rPr lang="es-MX" dirty="0">
                <a:solidFill>
                  <a:srgbClr val="2116FC"/>
                </a:solidFill>
                <a:latin typeface="Arial" panose="020B0604020202020204" pitchFamily="34" charset="0"/>
                <a:cs typeface="Arial" panose="020B0604020202020204" pitchFamily="34" charset="0"/>
              </a:rPr>
              <a:t>manifestar esta opción al momento de su inscripción </a:t>
            </a:r>
            <a:r>
              <a:rPr lang="es-MX" dirty="0">
                <a:latin typeface="Arial" panose="020B0604020202020204" pitchFamily="34" charset="0"/>
                <a:cs typeface="Arial" panose="020B0604020202020204" pitchFamily="34" charset="0"/>
              </a:rPr>
              <a:t>en el RFC, </a:t>
            </a:r>
            <a:r>
              <a:rPr lang="es-MX" dirty="0">
                <a:solidFill>
                  <a:srgbClr val="2116FC"/>
                </a:solidFill>
                <a:latin typeface="Arial" panose="020B0604020202020204" pitchFamily="34" charset="0"/>
                <a:cs typeface="Arial" panose="020B0604020202020204" pitchFamily="34" charset="0"/>
              </a:rPr>
              <a:t>o </a:t>
            </a:r>
            <a:r>
              <a:rPr lang="es-MX" dirty="0">
                <a:latin typeface="Arial" panose="020B0604020202020204" pitchFamily="34" charset="0"/>
                <a:cs typeface="Arial" panose="020B0604020202020204" pitchFamily="34" charset="0"/>
              </a:rPr>
              <a:t>bien, mediante la presentación del </a:t>
            </a:r>
            <a:r>
              <a:rPr lang="es-MX" dirty="0">
                <a:solidFill>
                  <a:srgbClr val="2116FC"/>
                </a:solidFill>
                <a:latin typeface="Arial" panose="020B0604020202020204" pitchFamily="34" charset="0"/>
                <a:cs typeface="Arial" panose="020B0604020202020204" pitchFamily="34" charset="0"/>
              </a:rPr>
              <a:t>aviso de actualización de actividades </a:t>
            </a:r>
            <a:r>
              <a:rPr lang="es-MX" dirty="0">
                <a:latin typeface="Arial" panose="020B0604020202020204" pitchFamily="34" charset="0"/>
                <a:cs typeface="Arial" panose="020B0604020202020204" pitchFamily="34" charset="0"/>
              </a:rPr>
              <a:t>debiendo indicar la clave en el RFC de los integrantes de la copropiedad.</a:t>
            </a:r>
          </a:p>
          <a:p>
            <a:pPr marL="0" indent="0" algn="just">
              <a:buNone/>
            </a:pPr>
            <a:r>
              <a:rPr lang="es-MX" dirty="0">
                <a:latin typeface="Arial" panose="020B0604020202020204" pitchFamily="34" charset="0"/>
                <a:cs typeface="Arial" panose="020B0604020202020204" pitchFamily="34" charset="0"/>
              </a:rPr>
              <a:t>En caso de </a:t>
            </a:r>
            <a:r>
              <a:rPr lang="es-MX" dirty="0">
                <a:solidFill>
                  <a:srgbClr val="FF0000"/>
                </a:solidFill>
                <a:latin typeface="Arial" panose="020B0604020202020204" pitchFamily="34" charset="0"/>
                <a:cs typeface="Arial" panose="020B0604020202020204" pitchFamily="34" charset="0"/>
              </a:rPr>
              <a:t>sustitución del representante común o que se incorporen nuevos integrantes </a:t>
            </a:r>
            <a:r>
              <a:rPr lang="es-MX" dirty="0">
                <a:latin typeface="Arial" panose="020B0604020202020204" pitchFamily="34" charset="0"/>
                <a:cs typeface="Arial" panose="020B0604020202020204" pitchFamily="34" charset="0"/>
              </a:rPr>
              <a:t>a la copropiedad, </a:t>
            </a:r>
            <a:r>
              <a:rPr lang="es-MX" dirty="0">
                <a:solidFill>
                  <a:srgbClr val="FF0000"/>
                </a:solidFill>
                <a:latin typeface="Arial" panose="020B0604020202020204" pitchFamily="34" charset="0"/>
                <a:cs typeface="Arial" panose="020B0604020202020204" pitchFamily="34" charset="0"/>
              </a:rPr>
              <a:t>se deberá continuar aplicando el porcentaje de reducción </a:t>
            </a:r>
            <a:r>
              <a:rPr lang="es-MX" dirty="0">
                <a:latin typeface="Arial" panose="020B0604020202020204" pitchFamily="34" charset="0"/>
                <a:cs typeface="Arial" panose="020B0604020202020204" pitchFamily="34" charset="0"/>
              </a:rPr>
              <a:t>de contribuciones de acuerdo con el año de tributación </a:t>
            </a:r>
            <a:r>
              <a:rPr lang="es-MX" dirty="0">
                <a:solidFill>
                  <a:srgbClr val="FF0000"/>
                </a:solidFill>
                <a:latin typeface="Arial" panose="020B0604020202020204" pitchFamily="34" charset="0"/>
                <a:cs typeface="Arial" panose="020B0604020202020204" pitchFamily="34" charset="0"/>
              </a:rPr>
              <a:t>que le corresponda a la copropiedad en el RIF</a:t>
            </a:r>
            <a:r>
              <a:rPr lang="es-MX"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3291013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1"/>
          <p:cNvSpPr>
            <a:spLocks noGrp="1"/>
          </p:cNvSpPr>
          <p:nvPr>
            <p:ph type="title"/>
          </p:nvPr>
        </p:nvSpPr>
        <p:spPr>
          <a:xfrm>
            <a:off x="2849564" y="401638"/>
            <a:ext cx="7348537" cy="627062"/>
          </a:xfrm>
        </p:spPr>
        <p:txBody>
          <a:bodyPr>
            <a:normAutofit fontScale="90000"/>
          </a:bodyPr>
          <a:lstStyle/>
          <a:p>
            <a:pPr algn="ctr"/>
            <a:r>
              <a:rPr lang="es-ES" altLang="en-US" sz="3600" b="1" dirty="0">
                <a:latin typeface="Arial" panose="020B0604020202020204" pitchFamily="34" charset="0"/>
                <a:cs typeface="Arial" panose="020B0604020202020204" pitchFamily="34" charset="0"/>
              </a:rPr>
              <a:t>Ingresos que “únicamente”</a:t>
            </a:r>
            <a:br>
              <a:rPr lang="es-ES" altLang="en-US" sz="3600" b="1" dirty="0">
                <a:latin typeface="Arial" panose="020B0604020202020204" pitchFamily="34" charset="0"/>
                <a:cs typeface="Arial" panose="020B0604020202020204" pitchFamily="34" charset="0"/>
              </a:rPr>
            </a:br>
            <a:r>
              <a:rPr lang="da-DK" altLang="en-US" sz="2200" b="1" dirty="0">
                <a:latin typeface="Arial" panose="020B0604020202020204" pitchFamily="34" charset="0"/>
                <a:cs typeface="Arial" panose="020B0604020202020204" pitchFamily="34" charset="0"/>
              </a:rPr>
              <a:t>LISR Art. 111 Primer y Cuarto Párrafos</a:t>
            </a:r>
            <a:endParaRPr lang="es-ES" altLang="en-US" sz="2200" b="1" i="1" dirty="0">
              <a:latin typeface="Arial" panose="020B0604020202020204" pitchFamily="34" charset="0"/>
              <a:cs typeface="Arial" panose="020B0604020202020204" pitchFamily="34" charset="0"/>
            </a:endParaRPr>
          </a:p>
        </p:txBody>
      </p:sp>
      <p:sp>
        <p:nvSpPr>
          <p:cNvPr id="7171" name="Marcador de contenido 2"/>
          <p:cNvSpPr>
            <a:spLocks noGrp="1"/>
          </p:cNvSpPr>
          <p:nvPr>
            <p:ph idx="1"/>
          </p:nvPr>
        </p:nvSpPr>
        <p:spPr>
          <a:xfrm>
            <a:off x="828675" y="1171575"/>
            <a:ext cx="10644187" cy="5441950"/>
          </a:xfrm>
        </p:spPr>
        <p:txBody>
          <a:bodyPr>
            <a:normAutofit lnSpcReduction="10000"/>
          </a:bodyPr>
          <a:lstStyle/>
          <a:p>
            <a:pPr marL="0" indent="0" algn="just">
              <a:buNone/>
              <a:defRPr/>
            </a:pPr>
            <a:r>
              <a:rPr lang="es-MX" altLang="en-US" sz="2400" dirty="0">
                <a:latin typeface="Arial" panose="020B0604020202020204" pitchFamily="34" charset="0"/>
                <a:cs typeface="Arial" panose="020B0604020202020204" pitchFamily="34" charset="0"/>
              </a:rPr>
              <a:t>P</a:t>
            </a:r>
            <a:r>
              <a:rPr lang="es-MX" altLang="en-US" sz="2400" dirty="0" smtClean="0">
                <a:latin typeface="Arial" panose="020B0604020202020204" pitchFamily="34" charset="0"/>
                <a:cs typeface="Arial" panose="020B0604020202020204" pitchFamily="34" charset="0"/>
              </a:rPr>
              <a:t>artiendo de la </a:t>
            </a:r>
            <a:r>
              <a:rPr lang="es-MX" altLang="en-US" sz="2400" dirty="0">
                <a:latin typeface="Arial" panose="020B0604020202020204" pitchFamily="34" charset="0"/>
                <a:cs typeface="Arial" panose="020B0604020202020204" pitchFamily="34" charset="0"/>
              </a:rPr>
              <a:t>literalidad de la Ley, al </a:t>
            </a:r>
            <a:r>
              <a:rPr lang="es-MX" altLang="en-US" sz="2400" dirty="0" smtClean="0">
                <a:latin typeface="Arial" panose="020B0604020202020204" pitchFamily="34" charset="0"/>
                <a:cs typeface="Arial" panose="020B0604020202020204" pitchFamily="34" charset="0"/>
              </a:rPr>
              <a:t>mencionar ingresos </a:t>
            </a:r>
            <a:r>
              <a:rPr lang="es-MX" altLang="en-US" sz="2400" dirty="0">
                <a:latin typeface="Arial" panose="020B0604020202020204" pitchFamily="34" charset="0"/>
                <a:cs typeface="Arial" panose="020B0604020202020204" pitchFamily="34" charset="0"/>
              </a:rPr>
              <a:t>que  </a:t>
            </a:r>
            <a:r>
              <a:rPr lang="es-MX" altLang="en-US" sz="2400" b="1" i="1" dirty="0">
                <a:solidFill>
                  <a:srgbClr val="FF0000"/>
                </a:solidFill>
                <a:latin typeface="Arial" panose="020B0604020202020204" pitchFamily="34" charset="0"/>
                <a:cs typeface="Arial" panose="020B0604020202020204" pitchFamily="34" charset="0"/>
              </a:rPr>
              <a:t>“únicamente”.., </a:t>
            </a:r>
            <a:r>
              <a:rPr lang="es-MX" altLang="en-US" sz="2400" dirty="0">
                <a:latin typeface="Arial" panose="020B0604020202020204" pitchFamily="34" charset="0"/>
                <a:cs typeface="Arial" panose="020B0604020202020204" pitchFamily="34" charset="0"/>
              </a:rPr>
              <a:t>se observa </a:t>
            </a:r>
            <a:r>
              <a:rPr lang="es-MX" altLang="en-US" sz="2400" dirty="0" smtClean="0">
                <a:latin typeface="Arial" panose="020B0604020202020204" pitchFamily="34" charset="0"/>
                <a:cs typeface="Arial" panose="020B0604020202020204" pitchFamily="34" charset="0"/>
              </a:rPr>
              <a:t>claramente que </a:t>
            </a:r>
            <a:r>
              <a:rPr lang="es-MX" altLang="en-US" sz="2400" dirty="0">
                <a:latin typeface="Arial" panose="020B0604020202020204" pitchFamily="34" charset="0"/>
                <a:cs typeface="Arial" panose="020B0604020202020204" pitchFamily="34" charset="0"/>
              </a:rPr>
              <a:t>los contribuyentes del RIF no pueden tener otro tipo de ingresos de los </a:t>
            </a:r>
            <a:r>
              <a:rPr lang="es-MX" altLang="en-US" sz="2400" dirty="0" smtClean="0">
                <a:latin typeface="Arial" panose="020B0604020202020204" pitchFamily="34" charset="0"/>
                <a:cs typeface="Arial" panose="020B0604020202020204" pitchFamily="34" charset="0"/>
              </a:rPr>
              <a:t>ya antes señalados. </a:t>
            </a:r>
            <a:endParaRPr lang="es-MX" altLang="en-US" sz="2400" dirty="0">
              <a:latin typeface="Arial" panose="020B0604020202020204" pitchFamily="34" charset="0"/>
              <a:cs typeface="Arial" panose="020B0604020202020204" pitchFamily="34" charset="0"/>
            </a:endParaRPr>
          </a:p>
          <a:p>
            <a:pPr marL="0" indent="0" algn="just">
              <a:buNone/>
              <a:defRPr/>
            </a:pPr>
            <a:r>
              <a:rPr lang="es-MX" altLang="en-US" sz="2400" dirty="0">
                <a:latin typeface="Arial" panose="020B0604020202020204" pitchFamily="34" charset="0"/>
                <a:cs typeface="Arial" panose="020B0604020202020204" pitchFamily="34" charset="0"/>
              </a:rPr>
              <a:t>No obstante, en 2014 se observó una regla miscelánea que si permitía otros ingresos y en 2016 se incorporó en cuerpo de Ley el cuarto párrafo:</a:t>
            </a:r>
          </a:p>
          <a:p>
            <a:pPr marL="0" indent="0" algn="just">
              <a:buNone/>
              <a:defRPr/>
            </a:pPr>
            <a:r>
              <a:rPr lang="es-MX" sz="2400" dirty="0">
                <a:latin typeface="Arial" panose="020B0604020202020204" pitchFamily="34" charset="0"/>
                <a:cs typeface="Arial" panose="020B0604020202020204" pitchFamily="34" charset="0"/>
              </a:rPr>
              <a:t>Los contribuyentes a que se refiere el primer párrafo de este artículo podrán aplicar lo dispuesto en esta Sección cuando además obtengan ingresos de los señalados en los Capítulos </a:t>
            </a:r>
            <a:r>
              <a:rPr lang="es-MX" sz="2400" dirty="0" smtClean="0">
                <a:latin typeface="Arial" panose="020B0604020202020204" pitchFamily="34" charset="0"/>
                <a:cs typeface="Arial" panose="020B0604020202020204" pitchFamily="34" charset="0"/>
              </a:rPr>
              <a:t>I </a:t>
            </a:r>
            <a:r>
              <a:rPr lang="es-MX" sz="2400" dirty="0" smtClean="0">
                <a:solidFill>
                  <a:srgbClr val="2116FC"/>
                </a:solidFill>
                <a:latin typeface="Arial" panose="020B0604020202020204" pitchFamily="34" charset="0"/>
                <a:cs typeface="Arial" panose="020B0604020202020204" pitchFamily="34" charset="0"/>
              </a:rPr>
              <a:t>(</a:t>
            </a:r>
            <a:r>
              <a:rPr lang="es-ES" sz="2400" dirty="0" smtClean="0">
                <a:solidFill>
                  <a:srgbClr val="2116FC"/>
                </a:solidFill>
                <a:latin typeface="Arial" panose="020B0604020202020204" pitchFamily="34" charset="0"/>
                <a:cs typeface="Arial" panose="020B0604020202020204" pitchFamily="34" charset="0"/>
              </a:rPr>
              <a:t>Sueldos </a:t>
            </a:r>
            <a:r>
              <a:rPr lang="es-ES" sz="2400" dirty="0">
                <a:solidFill>
                  <a:srgbClr val="2116FC"/>
                </a:solidFill>
                <a:latin typeface="Arial" panose="020B0604020202020204" pitchFamily="34" charset="0"/>
                <a:cs typeface="Arial" panose="020B0604020202020204" pitchFamily="34" charset="0"/>
              </a:rPr>
              <a:t>y asimilables</a:t>
            </a:r>
            <a:r>
              <a:rPr lang="es-MX" sz="2400" dirty="0" smtClean="0">
                <a:solidFill>
                  <a:srgbClr val="2116FC"/>
                </a:solidFill>
                <a:latin typeface="Arial" panose="020B0604020202020204" pitchFamily="34" charset="0"/>
                <a:cs typeface="Arial" panose="020B0604020202020204" pitchFamily="34" charset="0"/>
              </a:rPr>
              <a:t>)</a:t>
            </a:r>
            <a:r>
              <a:rPr lang="es-MX" sz="2400" dirty="0" smtClean="0">
                <a:latin typeface="Arial" panose="020B0604020202020204" pitchFamily="34" charset="0"/>
                <a:cs typeface="Arial" panose="020B0604020202020204" pitchFamily="34" charset="0"/>
              </a:rPr>
              <a:t>, </a:t>
            </a:r>
            <a:r>
              <a:rPr lang="es-MX" sz="2400" dirty="0">
                <a:latin typeface="Arial" panose="020B0604020202020204" pitchFamily="34" charset="0"/>
                <a:cs typeface="Arial" panose="020B0604020202020204" pitchFamily="34" charset="0"/>
              </a:rPr>
              <a:t>III </a:t>
            </a:r>
            <a:r>
              <a:rPr lang="es-ES" sz="2400" dirty="0" smtClean="0">
                <a:solidFill>
                  <a:srgbClr val="2116FC"/>
                </a:solidFill>
                <a:latin typeface="Arial" panose="020B0604020202020204" pitchFamily="34" charset="0"/>
                <a:cs typeface="Arial" panose="020B0604020202020204" pitchFamily="34" charset="0"/>
              </a:rPr>
              <a:t>(Arrendamiento) </a:t>
            </a:r>
            <a:r>
              <a:rPr lang="es-MX" sz="2400" dirty="0" smtClean="0">
                <a:latin typeface="Arial" panose="020B0604020202020204" pitchFamily="34" charset="0"/>
                <a:cs typeface="Arial" panose="020B0604020202020204" pitchFamily="34" charset="0"/>
              </a:rPr>
              <a:t>y </a:t>
            </a:r>
            <a:r>
              <a:rPr lang="es-MX" sz="2400" dirty="0">
                <a:latin typeface="Arial" panose="020B0604020202020204" pitchFamily="34" charset="0"/>
                <a:cs typeface="Arial" panose="020B0604020202020204" pitchFamily="34" charset="0"/>
              </a:rPr>
              <a:t>VI </a:t>
            </a:r>
            <a:r>
              <a:rPr lang="es-ES" sz="2400" dirty="0">
                <a:solidFill>
                  <a:srgbClr val="2116FC"/>
                </a:solidFill>
                <a:latin typeface="Arial" panose="020B0604020202020204" pitchFamily="34" charset="0"/>
                <a:cs typeface="Arial" panose="020B0604020202020204" pitchFamily="34" charset="0"/>
              </a:rPr>
              <a:t>(</a:t>
            </a:r>
            <a:r>
              <a:rPr lang="es-ES" sz="2400" dirty="0" smtClean="0">
                <a:solidFill>
                  <a:srgbClr val="2116FC"/>
                </a:solidFill>
                <a:latin typeface="Arial" panose="020B0604020202020204" pitchFamily="34" charset="0"/>
                <a:cs typeface="Arial" panose="020B0604020202020204" pitchFamily="34" charset="0"/>
              </a:rPr>
              <a:t>Intereses) </a:t>
            </a:r>
            <a:r>
              <a:rPr lang="es-MX" sz="2400" dirty="0" smtClean="0">
                <a:latin typeface="Arial" panose="020B0604020202020204" pitchFamily="34" charset="0"/>
                <a:cs typeface="Arial" panose="020B0604020202020204" pitchFamily="34" charset="0"/>
              </a:rPr>
              <a:t>de </a:t>
            </a:r>
            <a:r>
              <a:rPr lang="es-MX" sz="2400" dirty="0">
                <a:latin typeface="Arial" panose="020B0604020202020204" pitchFamily="34" charset="0"/>
                <a:cs typeface="Arial" panose="020B0604020202020204" pitchFamily="34" charset="0"/>
              </a:rPr>
              <a:t>este Título, </a:t>
            </a:r>
            <a:r>
              <a:rPr lang="es-MX" sz="2400" dirty="0">
                <a:solidFill>
                  <a:srgbClr val="FF0000"/>
                </a:solidFill>
                <a:latin typeface="Arial" panose="020B0604020202020204" pitchFamily="34" charset="0"/>
                <a:cs typeface="Arial" panose="020B0604020202020204" pitchFamily="34" charset="0"/>
              </a:rPr>
              <a:t>siempre que el total de los ingresos </a:t>
            </a:r>
            <a:r>
              <a:rPr lang="es-MX" sz="2400" dirty="0">
                <a:latin typeface="Arial" panose="020B0604020202020204" pitchFamily="34" charset="0"/>
                <a:cs typeface="Arial" panose="020B0604020202020204" pitchFamily="34" charset="0"/>
              </a:rPr>
              <a:t>obtenidos en el ejercicio inmediato anterior por las actividades mencionadas, en su conjunto, </a:t>
            </a:r>
            <a:r>
              <a:rPr lang="es-MX" sz="2400" dirty="0">
                <a:solidFill>
                  <a:srgbClr val="FF0000"/>
                </a:solidFill>
                <a:latin typeface="Arial" panose="020B0604020202020204" pitchFamily="34" charset="0"/>
                <a:cs typeface="Arial" panose="020B0604020202020204" pitchFamily="34" charset="0"/>
              </a:rPr>
              <a:t>no excedan </a:t>
            </a:r>
            <a:r>
              <a:rPr lang="es-MX" sz="2400" dirty="0">
                <a:latin typeface="Arial" panose="020B0604020202020204" pitchFamily="34" charset="0"/>
                <a:cs typeface="Arial" panose="020B0604020202020204" pitchFamily="34" charset="0"/>
              </a:rPr>
              <a:t>de la cantidad a que se refiere el primer párrafo de este </a:t>
            </a:r>
            <a:r>
              <a:rPr lang="es-MX" sz="2400" dirty="0" smtClean="0">
                <a:latin typeface="Arial" panose="020B0604020202020204" pitchFamily="34" charset="0"/>
                <a:cs typeface="Arial" panose="020B0604020202020204" pitchFamily="34" charset="0"/>
              </a:rPr>
              <a:t>artículo </a:t>
            </a:r>
            <a:r>
              <a:rPr lang="es-MX" sz="2400" dirty="0" smtClean="0">
                <a:solidFill>
                  <a:srgbClr val="FF0000"/>
                </a:solidFill>
                <a:latin typeface="Arial" panose="020B0604020202020204" pitchFamily="34" charset="0"/>
                <a:cs typeface="Arial" panose="020B0604020202020204" pitchFamily="34" charset="0"/>
              </a:rPr>
              <a:t>(2MDP)</a:t>
            </a:r>
            <a:r>
              <a:rPr lang="es-MX" sz="2400" dirty="0" smtClean="0">
                <a:latin typeface="Arial" panose="020B0604020202020204" pitchFamily="34" charset="0"/>
                <a:cs typeface="Arial" panose="020B0604020202020204" pitchFamily="34" charset="0"/>
              </a:rPr>
              <a:t>.</a:t>
            </a:r>
            <a:r>
              <a:rPr lang="es-ES" sz="2400" dirty="0" smtClean="0">
                <a:latin typeface="Arial" panose="020B0604020202020204" pitchFamily="34" charset="0"/>
                <a:cs typeface="Arial" panose="020B0604020202020204" pitchFamily="34" charset="0"/>
              </a:rPr>
              <a:t>Podrán </a:t>
            </a:r>
            <a:r>
              <a:rPr lang="es-ES" sz="2400" dirty="0">
                <a:latin typeface="Arial" panose="020B0604020202020204" pitchFamily="34" charset="0"/>
                <a:cs typeface="Arial" panose="020B0604020202020204" pitchFamily="34" charset="0"/>
              </a:rPr>
              <a:t>tributar en el RIF, las personas físicas que además obtengan ingresos de los señalados en los </a:t>
            </a:r>
            <a:r>
              <a:rPr lang="es-ES" sz="2400" dirty="0" smtClean="0">
                <a:latin typeface="Arial" panose="020B0604020202020204" pitchFamily="34" charset="0"/>
                <a:cs typeface="Arial" panose="020B0604020202020204" pitchFamily="34" charset="0"/>
              </a:rPr>
              <a:t>Capítulos </a:t>
            </a:r>
          </a:p>
          <a:p>
            <a:pPr marL="0" indent="0" algn="just">
              <a:buNone/>
              <a:defRPr/>
            </a:pPr>
            <a:r>
              <a:rPr lang="es-ES" sz="2400" b="1" dirty="0">
                <a:latin typeface="Arial" panose="020B0604020202020204" pitchFamily="34" charset="0"/>
                <a:cs typeface="Arial" panose="020B0604020202020204" pitchFamily="34" charset="0"/>
              </a:rPr>
              <a:t>RMF Regla 3.13.11 </a:t>
            </a:r>
            <a:r>
              <a:rPr lang="es-MX" sz="2400" dirty="0">
                <a:solidFill>
                  <a:srgbClr val="FF0000"/>
                </a:solidFill>
                <a:latin typeface="Arial" panose="020B0604020202020204" pitchFamily="34" charset="0"/>
                <a:cs typeface="Arial" panose="020B0604020202020204" pitchFamily="34" charset="0"/>
              </a:rPr>
              <a:t>Deberán cumplir de forma independiente </a:t>
            </a:r>
            <a:r>
              <a:rPr lang="es-MX" sz="2400" dirty="0">
                <a:latin typeface="Arial" panose="020B0604020202020204" pitchFamily="34" charset="0"/>
                <a:cs typeface="Arial" panose="020B0604020202020204" pitchFamily="34" charset="0"/>
              </a:rPr>
              <a:t>con </a:t>
            </a:r>
            <a:r>
              <a:rPr lang="es-MX" sz="2400" dirty="0">
                <a:solidFill>
                  <a:srgbClr val="FF0000"/>
                </a:solidFill>
                <a:latin typeface="Arial" panose="020B0604020202020204" pitchFamily="34" charset="0"/>
                <a:cs typeface="Arial" panose="020B0604020202020204" pitchFamily="34" charset="0"/>
              </a:rPr>
              <a:t>las obligaciones fiscales </a:t>
            </a:r>
            <a:r>
              <a:rPr lang="es-MX" sz="2400" dirty="0">
                <a:latin typeface="Arial" panose="020B0604020202020204" pitchFamily="34" charset="0"/>
                <a:cs typeface="Arial" panose="020B0604020202020204" pitchFamily="34" charset="0"/>
              </a:rPr>
              <a:t>inherentes a los citados </a:t>
            </a:r>
            <a:r>
              <a:rPr lang="es-MX" sz="2400" dirty="0">
                <a:solidFill>
                  <a:srgbClr val="FF0000"/>
                </a:solidFill>
                <a:latin typeface="Arial" panose="020B0604020202020204" pitchFamily="34" charset="0"/>
                <a:cs typeface="Arial" panose="020B0604020202020204" pitchFamily="34" charset="0"/>
              </a:rPr>
              <a:t>capítulos y con las que</a:t>
            </a:r>
            <a:r>
              <a:rPr lang="es-MX" sz="2400" dirty="0">
                <a:latin typeface="Arial" panose="020B0604020202020204" pitchFamily="34" charset="0"/>
                <a:cs typeface="Arial" panose="020B0604020202020204" pitchFamily="34" charset="0"/>
              </a:rPr>
              <a:t>, en su caso, </a:t>
            </a:r>
            <a:r>
              <a:rPr lang="es-MX" sz="2400" dirty="0">
                <a:solidFill>
                  <a:srgbClr val="FF0000"/>
                </a:solidFill>
                <a:latin typeface="Arial" panose="020B0604020202020204" pitchFamily="34" charset="0"/>
                <a:cs typeface="Arial" panose="020B0604020202020204" pitchFamily="34" charset="0"/>
              </a:rPr>
              <a:t>estén afectos de </a:t>
            </a:r>
            <a:r>
              <a:rPr lang="es-MX" sz="2400" dirty="0">
                <a:latin typeface="Arial" panose="020B0604020202020204" pitchFamily="34" charset="0"/>
                <a:cs typeface="Arial" panose="020B0604020202020204" pitchFamily="34" charset="0"/>
              </a:rPr>
              <a:t>conformidad con </a:t>
            </a:r>
            <a:r>
              <a:rPr lang="es-MX" sz="2400" dirty="0">
                <a:solidFill>
                  <a:srgbClr val="FF0000"/>
                </a:solidFill>
                <a:latin typeface="Arial" panose="020B0604020202020204" pitchFamily="34" charset="0"/>
                <a:cs typeface="Arial" panose="020B0604020202020204" pitchFamily="34" charset="0"/>
              </a:rPr>
              <a:t>la Ley del IVA</a:t>
            </a:r>
            <a:r>
              <a:rPr lang="es-MX" sz="2400" dirty="0" smtClean="0">
                <a:solidFill>
                  <a:srgbClr val="FF0000"/>
                </a:solidFill>
                <a:latin typeface="Arial" panose="020B0604020202020204" pitchFamily="34" charset="0"/>
                <a:cs typeface="Arial" panose="020B0604020202020204" pitchFamily="34" charset="0"/>
              </a:rPr>
              <a:t>.</a:t>
            </a:r>
            <a:endParaRPr lang="en-US" sz="24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597902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1"/>
          <p:cNvSpPr>
            <a:spLocks noGrp="1"/>
          </p:cNvSpPr>
          <p:nvPr>
            <p:ph type="title"/>
          </p:nvPr>
        </p:nvSpPr>
        <p:spPr>
          <a:xfrm>
            <a:off x="2849564" y="401638"/>
            <a:ext cx="7348537" cy="627062"/>
          </a:xfrm>
        </p:spPr>
        <p:txBody>
          <a:bodyPr>
            <a:normAutofit fontScale="90000"/>
          </a:bodyPr>
          <a:lstStyle/>
          <a:p>
            <a:pPr algn="ctr">
              <a:lnSpc>
                <a:spcPct val="110000"/>
              </a:lnSpc>
              <a:defRPr/>
            </a:pPr>
            <a:r>
              <a:rPr lang="es-MX" altLang="en-US" sz="3600" b="1" dirty="0">
                <a:solidFill>
                  <a:srgbClr val="2116FC"/>
                </a:solidFill>
                <a:latin typeface="Arial" panose="020B0604020202020204" pitchFamily="34" charset="0"/>
                <a:cs typeface="Arial" panose="020B0604020202020204" pitchFamily="34" charset="0"/>
              </a:rPr>
              <a:t>Negocios que pueden tributar en el RIF</a:t>
            </a:r>
          </a:p>
        </p:txBody>
      </p:sp>
      <p:sp>
        <p:nvSpPr>
          <p:cNvPr id="7171" name="Marcador de contenido 2"/>
          <p:cNvSpPr>
            <a:spLocks noGrp="1"/>
          </p:cNvSpPr>
          <p:nvPr>
            <p:ph idx="1"/>
          </p:nvPr>
        </p:nvSpPr>
        <p:spPr>
          <a:xfrm>
            <a:off x="828675" y="1171575"/>
            <a:ext cx="10772775" cy="5443538"/>
          </a:xfrm>
        </p:spPr>
        <p:txBody>
          <a:bodyPr>
            <a:normAutofit fontScale="92500" lnSpcReduction="20000"/>
          </a:bodyPr>
          <a:lstStyle/>
          <a:p>
            <a:pPr marL="0" indent="0" algn="just">
              <a:lnSpc>
                <a:spcPct val="110000"/>
              </a:lnSpc>
              <a:buNone/>
              <a:defRPr/>
            </a:pPr>
            <a:r>
              <a:rPr lang="es-MX" altLang="en-US" b="1" dirty="0" smtClean="0">
                <a:latin typeface="Arial" panose="020B0604020202020204" pitchFamily="34" charset="0"/>
                <a:cs typeface="Arial" panose="020B0604020202020204" pitchFamily="34" charset="0"/>
              </a:rPr>
              <a:t>Comercio</a:t>
            </a:r>
            <a:r>
              <a:rPr lang="es-MX" altLang="en-US" b="1" dirty="0">
                <a:latin typeface="Arial" panose="020B0604020202020204" pitchFamily="34" charset="0"/>
                <a:cs typeface="Arial" panose="020B0604020202020204" pitchFamily="34" charset="0"/>
              </a:rPr>
              <a:t>: </a:t>
            </a:r>
            <a:r>
              <a:rPr lang="es-MX" altLang="en-US" dirty="0">
                <a:latin typeface="Arial" panose="020B0604020202020204" pitchFamily="34" charset="0"/>
                <a:cs typeface="Arial" panose="020B0604020202020204" pitchFamily="34" charset="0"/>
              </a:rPr>
              <a:t>Tienda abarrotes, papelería, tlapalería, puesto de mercado (venta de cualquier producto sea o no alimenticio), </a:t>
            </a:r>
            <a:r>
              <a:rPr lang="es-MX" altLang="en-US" dirty="0" smtClean="0">
                <a:latin typeface="Arial" panose="020B0604020202020204" pitchFamily="34" charset="0"/>
                <a:cs typeface="Arial" panose="020B0604020202020204" pitchFamily="34" charset="0"/>
              </a:rPr>
              <a:t>farmacia. </a:t>
            </a:r>
            <a:endParaRPr lang="es-MX" altLang="en-US" dirty="0">
              <a:latin typeface="Arial" panose="020B0604020202020204" pitchFamily="34" charset="0"/>
              <a:cs typeface="Arial" panose="020B0604020202020204" pitchFamily="34" charset="0"/>
            </a:endParaRPr>
          </a:p>
          <a:p>
            <a:pPr marL="0" indent="0" algn="just">
              <a:lnSpc>
                <a:spcPct val="110000"/>
              </a:lnSpc>
              <a:buNone/>
              <a:defRPr/>
            </a:pPr>
            <a:r>
              <a:rPr lang="es-MX" altLang="en-US" b="1" dirty="0" smtClean="0">
                <a:latin typeface="Arial" panose="020B0604020202020204" pitchFamily="34" charset="0"/>
                <a:cs typeface="Arial" panose="020B0604020202020204" pitchFamily="34" charset="0"/>
              </a:rPr>
              <a:t>Fabricación </a:t>
            </a:r>
            <a:r>
              <a:rPr lang="es-MX" altLang="en-US" b="1" dirty="0">
                <a:latin typeface="Arial" panose="020B0604020202020204" pitchFamily="34" charset="0"/>
                <a:cs typeface="Arial" panose="020B0604020202020204" pitchFamily="34" charset="0"/>
              </a:rPr>
              <a:t>y manufactura:</a:t>
            </a:r>
            <a:r>
              <a:rPr lang="es-MX" altLang="en-US" dirty="0">
                <a:latin typeface="Arial" panose="020B0604020202020204" pitchFamily="34" charset="0"/>
                <a:cs typeface="Arial" panose="020B0604020202020204" pitchFamily="34" charset="0"/>
              </a:rPr>
              <a:t> De todo tipo de productos en general, incluye </a:t>
            </a:r>
            <a:r>
              <a:rPr lang="es-MX" altLang="en-US" dirty="0" smtClean="0">
                <a:latin typeface="Arial" panose="020B0604020202020204" pitchFamily="34" charset="0"/>
                <a:cs typeface="Arial" panose="020B0604020202020204" pitchFamily="34" charset="0"/>
              </a:rPr>
              <a:t>sector </a:t>
            </a:r>
            <a:r>
              <a:rPr lang="es-MX" altLang="en-US" dirty="0">
                <a:latin typeface="Arial" panose="020B0604020202020204" pitchFamily="34" charset="0"/>
                <a:cs typeface="Arial" panose="020B0604020202020204" pitchFamily="34" charset="0"/>
              </a:rPr>
              <a:t>primario (agricultor, ganadero, pesca, </a:t>
            </a:r>
            <a:r>
              <a:rPr lang="es-MX" altLang="en-US" dirty="0" smtClean="0">
                <a:latin typeface="Arial" panose="020B0604020202020204" pitchFamily="34" charset="0"/>
                <a:cs typeface="Arial" panose="020B0604020202020204" pitchFamily="34" charset="0"/>
              </a:rPr>
              <a:t>silvicultor), construcción.</a:t>
            </a:r>
            <a:endParaRPr lang="es-MX" altLang="en-US" dirty="0">
              <a:latin typeface="Arial" panose="020B0604020202020204" pitchFamily="34" charset="0"/>
              <a:cs typeface="Arial" panose="020B0604020202020204" pitchFamily="34" charset="0"/>
            </a:endParaRPr>
          </a:p>
          <a:p>
            <a:pPr marL="0" indent="0" algn="just">
              <a:lnSpc>
                <a:spcPct val="110000"/>
              </a:lnSpc>
              <a:buNone/>
              <a:defRPr/>
            </a:pPr>
            <a:r>
              <a:rPr lang="es-MX" altLang="en-US" b="1" dirty="0" smtClean="0">
                <a:latin typeface="Arial" panose="020B0604020202020204" pitchFamily="34" charset="0"/>
                <a:cs typeface="Arial" panose="020B0604020202020204" pitchFamily="34" charset="0"/>
              </a:rPr>
              <a:t>Servicios </a:t>
            </a:r>
            <a:r>
              <a:rPr lang="es-MX" altLang="en-US" b="1" dirty="0">
                <a:latin typeface="Arial" panose="020B0604020202020204" pitchFamily="34" charset="0"/>
                <a:cs typeface="Arial" panose="020B0604020202020204" pitchFamily="34" charset="0"/>
              </a:rPr>
              <a:t>en general:</a:t>
            </a:r>
            <a:r>
              <a:rPr lang="es-MX" altLang="en-US" dirty="0">
                <a:latin typeface="Arial" panose="020B0604020202020204" pitchFamily="34" charset="0"/>
                <a:cs typeface="Arial" panose="020B0604020202020204" pitchFamily="34" charset="0"/>
              </a:rPr>
              <a:t> Transporte de bienes o personas, plomero, albañilería, tintorería, </a:t>
            </a:r>
            <a:r>
              <a:rPr lang="es-MX" altLang="en-US" dirty="0" smtClean="0">
                <a:latin typeface="Arial" panose="020B0604020202020204" pitchFamily="34" charset="0"/>
                <a:cs typeface="Arial" panose="020B0604020202020204" pitchFamily="34" charset="0"/>
              </a:rPr>
              <a:t>taxistas, </a:t>
            </a:r>
            <a:r>
              <a:rPr lang="es-MX" altLang="en-US" dirty="0">
                <a:latin typeface="Arial" panose="020B0604020202020204" pitchFamily="34" charset="0"/>
                <a:cs typeface="Arial" panose="020B0604020202020204" pitchFamily="34" charset="0"/>
              </a:rPr>
              <a:t>carpintero, </a:t>
            </a:r>
            <a:r>
              <a:rPr lang="es-MX" altLang="en-US" dirty="0" smtClean="0">
                <a:latin typeface="Arial" panose="020B0604020202020204" pitchFamily="34" charset="0"/>
                <a:cs typeface="Arial" panose="020B0604020202020204" pitchFamily="34" charset="0"/>
              </a:rPr>
              <a:t>estilistas</a:t>
            </a:r>
            <a:r>
              <a:rPr lang="es-MX" altLang="en-US" dirty="0">
                <a:latin typeface="Arial" panose="020B0604020202020204" pitchFamily="34" charset="0"/>
                <a:cs typeface="Arial" panose="020B0604020202020204" pitchFamily="34" charset="0"/>
              </a:rPr>
              <a:t>, costura, salón de fiestas, agencia de </a:t>
            </a:r>
            <a:r>
              <a:rPr lang="es-MX" altLang="en-US" dirty="0" smtClean="0">
                <a:latin typeface="Arial" panose="020B0604020202020204" pitchFamily="34" charset="0"/>
                <a:cs typeface="Arial" panose="020B0604020202020204" pitchFamily="34" charset="0"/>
              </a:rPr>
              <a:t>viajes. </a:t>
            </a:r>
            <a:r>
              <a:rPr lang="es-MX" altLang="en-US" sz="2400" b="1" i="1" dirty="0">
                <a:latin typeface="Arial" panose="020B0604020202020204" pitchFamily="34" charset="0"/>
                <a:cs typeface="Arial" panose="020B0604020202020204" pitchFamily="34" charset="0"/>
              </a:rPr>
              <a:t>Nota:</a:t>
            </a:r>
            <a:r>
              <a:rPr lang="es-MX" altLang="en-US" sz="2400" i="1" dirty="0">
                <a:latin typeface="Arial" panose="020B0604020202020204" pitchFamily="34" charset="0"/>
                <a:cs typeface="Arial" panose="020B0604020202020204" pitchFamily="34" charset="0"/>
              </a:rPr>
              <a:t> </a:t>
            </a:r>
            <a:r>
              <a:rPr lang="es-MX" altLang="en-US" sz="2400" i="1" dirty="0" err="1">
                <a:latin typeface="Arial" panose="020B0604020202020204" pitchFamily="34" charset="0"/>
                <a:cs typeface="Arial" panose="020B0604020202020204" pitchFamily="34" charset="0"/>
              </a:rPr>
              <a:t>uber</a:t>
            </a:r>
            <a:r>
              <a:rPr lang="es-MX" altLang="en-US" sz="2400" i="1" dirty="0">
                <a:latin typeface="Arial" panose="020B0604020202020204" pitchFamily="34" charset="0"/>
                <a:cs typeface="Arial" panose="020B0604020202020204" pitchFamily="34" charset="0"/>
              </a:rPr>
              <a:t>, </a:t>
            </a:r>
            <a:r>
              <a:rPr lang="es-MX" altLang="en-US" sz="2400" i="1" dirty="0" err="1" smtClean="0">
                <a:latin typeface="Arial" panose="020B0604020202020204" pitchFamily="34" charset="0"/>
                <a:cs typeface="Arial" panose="020B0604020202020204" pitchFamily="34" charset="0"/>
              </a:rPr>
              <a:t>rappi</a:t>
            </a:r>
            <a:r>
              <a:rPr lang="es-MX" altLang="en-US" sz="2400" i="1" dirty="0" smtClean="0">
                <a:latin typeface="Arial" panose="020B0604020202020204" pitchFamily="34" charset="0"/>
                <a:cs typeface="Arial" panose="020B0604020202020204" pitchFamily="34" charset="0"/>
              </a:rPr>
              <a:t>, </a:t>
            </a:r>
            <a:r>
              <a:rPr lang="es-MX" altLang="en-US" sz="2400" i="1" dirty="0">
                <a:latin typeface="Arial" panose="020B0604020202020204" pitchFamily="34" charset="0"/>
                <a:cs typeface="Arial" panose="020B0604020202020204" pitchFamily="34" charset="0"/>
              </a:rPr>
              <a:t>Air B&amp;B hasta mayo 2020.</a:t>
            </a:r>
            <a:endParaRPr lang="es-MX" altLang="en-US" i="1" dirty="0">
              <a:latin typeface="Arial" panose="020B0604020202020204" pitchFamily="34" charset="0"/>
              <a:cs typeface="Arial" panose="020B0604020202020204" pitchFamily="34" charset="0"/>
            </a:endParaRPr>
          </a:p>
          <a:p>
            <a:pPr marL="0" indent="0" algn="just">
              <a:lnSpc>
                <a:spcPct val="110000"/>
              </a:lnSpc>
              <a:buNone/>
              <a:defRPr/>
            </a:pPr>
            <a:r>
              <a:rPr lang="es-MX" altLang="en-US" b="1" dirty="0" smtClean="0">
                <a:latin typeface="Arial" panose="020B0604020202020204" pitchFamily="34" charset="0"/>
                <a:cs typeface="Arial" panose="020B0604020202020204" pitchFamily="34" charset="0"/>
              </a:rPr>
              <a:t>Servicios </a:t>
            </a:r>
            <a:r>
              <a:rPr lang="es-MX" altLang="en-US" b="1" dirty="0">
                <a:latin typeface="Arial" panose="020B0604020202020204" pitchFamily="34" charset="0"/>
                <a:cs typeface="Arial" panose="020B0604020202020204" pitchFamily="34" charset="0"/>
              </a:rPr>
              <a:t>de Alimentos:</a:t>
            </a:r>
            <a:r>
              <a:rPr lang="es-MX" altLang="en-US" dirty="0">
                <a:latin typeface="Arial" panose="020B0604020202020204" pitchFamily="34" charset="0"/>
                <a:cs typeface="Arial" panose="020B0604020202020204" pitchFamily="34" charset="0"/>
              </a:rPr>
              <a:t> </a:t>
            </a:r>
            <a:r>
              <a:rPr lang="es-MX" altLang="en-US" dirty="0" smtClean="0">
                <a:latin typeface="Arial" panose="020B0604020202020204" pitchFamily="34" charset="0"/>
                <a:cs typeface="Arial" panose="020B0604020202020204" pitchFamily="34" charset="0"/>
              </a:rPr>
              <a:t>Fondas</a:t>
            </a:r>
            <a:r>
              <a:rPr lang="es-MX" altLang="en-US" dirty="0">
                <a:latin typeface="Arial" panose="020B0604020202020204" pitchFamily="34" charset="0"/>
                <a:cs typeface="Arial" panose="020B0604020202020204" pitchFamily="34" charset="0"/>
              </a:rPr>
              <a:t>, loncherías</a:t>
            </a:r>
            <a:r>
              <a:rPr lang="es-MX" altLang="en-US" dirty="0" smtClean="0">
                <a:latin typeface="Arial" panose="020B0604020202020204" pitchFamily="34" charset="0"/>
                <a:cs typeface="Arial" panose="020B0604020202020204" pitchFamily="34" charset="0"/>
              </a:rPr>
              <a:t>,</a:t>
            </a:r>
            <a:r>
              <a:rPr lang="es-MX" altLang="en-US" dirty="0">
                <a:latin typeface="Arial" panose="020B0604020202020204" pitchFamily="34" charset="0"/>
                <a:cs typeface="Arial" panose="020B0604020202020204" pitchFamily="34" charset="0"/>
              </a:rPr>
              <a:t> cocina económica, franquicia comida </a:t>
            </a:r>
            <a:r>
              <a:rPr lang="es-MX" altLang="en-US" dirty="0" smtClean="0">
                <a:latin typeface="Arial" panose="020B0604020202020204" pitchFamily="34" charset="0"/>
                <a:cs typeface="Arial" panose="020B0604020202020204" pitchFamily="34" charset="0"/>
              </a:rPr>
              <a:t>rápida, restaurantes</a:t>
            </a:r>
            <a:r>
              <a:rPr lang="es-MX" altLang="en-US" dirty="0">
                <a:latin typeface="Arial" panose="020B0604020202020204" pitchFamily="34" charset="0"/>
                <a:cs typeface="Arial" panose="020B0604020202020204" pitchFamily="34" charset="0"/>
              </a:rPr>
              <a:t>, cafetería, </a:t>
            </a:r>
            <a:r>
              <a:rPr lang="es-MX" altLang="en-US" dirty="0" smtClean="0">
                <a:latin typeface="Arial" panose="020B0604020202020204" pitchFamily="34" charset="0"/>
                <a:cs typeface="Arial" panose="020B0604020202020204" pitchFamily="34" charset="0"/>
              </a:rPr>
              <a:t>bares. </a:t>
            </a:r>
            <a:endParaRPr lang="es-MX" altLang="en-US" dirty="0">
              <a:latin typeface="Arial" panose="020B0604020202020204" pitchFamily="34" charset="0"/>
              <a:cs typeface="Arial" panose="020B0604020202020204" pitchFamily="34" charset="0"/>
            </a:endParaRPr>
          </a:p>
          <a:p>
            <a:pPr marL="0" indent="0" algn="just">
              <a:lnSpc>
                <a:spcPct val="110000"/>
              </a:lnSpc>
              <a:buNone/>
              <a:defRPr/>
            </a:pPr>
            <a:r>
              <a:rPr lang="es-MX" altLang="en-US" b="1" dirty="0" smtClean="0">
                <a:latin typeface="Arial" panose="020B0604020202020204" pitchFamily="34" charset="0"/>
                <a:cs typeface="Arial" panose="020B0604020202020204" pitchFamily="34" charset="0"/>
              </a:rPr>
              <a:t>Arrendamiento </a:t>
            </a:r>
            <a:r>
              <a:rPr lang="es-MX" altLang="en-US" b="1" dirty="0">
                <a:latin typeface="Arial" panose="020B0604020202020204" pitchFamily="34" charset="0"/>
                <a:cs typeface="Arial" panose="020B0604020202020204" pitchFamily="34" charset="0"/>
              </a:rPr>
              <a:t>de Bienes Muebles:</a:t>
            </a:r>
            <a:r>
              <a:rPr lang="es-MX" altLang="en-US" dirty="0">
                <a:latin typeface="Arial" panose="020B0604020202020204" pitchFamily="34" charset="0"/>
                <a:cs typeface="Arial" panose="020B0604020202020204" pitchFamily="34" charset="0"/>
              </a:rPr>
              <a:t> </a:t>
            </a:r>
            <a:r>
              <a:rPr lang="es-MX" altLang="en-US" dirty="0" smtClean="0">
                <a:latin typeface="Arial" panose="020B0604020202020204" pitchFamily="34" charset="0"/>
                <a:cs typeface="Arial" panose="020B0604020202020204" pitchFamily="34" charset="0"/>
              </a:rPr>
              <a:t>Café </a:t>
            </a:r>
            <a:r>
              <a:rPr lang="es-MX" altLang="en-US" dirty="0">
                <a:latin typeface="Arial" panose="020B0604020202020204" pitchFamily="34" charset="0"/>
                <a:cs typeface="Arial" panose="020B0604020202020204" pitchFamily="34" charset="0"/>
              </a:rPr>
              <a:t>internet, juegos eléctricos o mecánicos, libros, mobiliario y equipo: sillas, mesas, carpas, </a:t>
            </a:r>
            <a:r>
              <a:rPr lang="es-MX" altLang="en-US" dirty="0" smtClean="0">
                <a:latin typeface="Arial" panose="020B0604020202020204" pitchFamily="34" charset="0"/>
                <a:cs typeface="Arial" panose="020B0604020202020204" pitchFamily="34" charset="0"/>
              </a:rPr>
              <a:t>computadoras.</a:t>
            </a:r>
            <a:endParaRPr lang="es-MX"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00128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ítulo 1"/>
          <p:cNvSpPr>
            <a:spLocks noGrp="1"/>
          </p:cNvSpPr>
          <p:nvPr>
            <p:ph type="ctrTitle"/>
          </p:nvPr>
        </p:nvSpPr>
        <p:spPr>
          <a:xfrm>
            <a:off x="1266825" y="1950244"/>
            <a:ext cx="9658350" cy="2957512"/>
          </a:xfrm>
        </p:spPr>
        <p:txBody>
          <a:bodyPr>
            <a:normAutofit fontScale="90000"/>
          </a:bodyPr>
          <a:lstStyle/>
          <a:p>
            <a:pPr algn="ctr"/>
            <a:r>
              <a:rPr lang="es-ES" altLang="en-US" sz="7300" b="1" i="1" dirty="0">
                <a:effectLst>
                  <a:outerShdw blurRad="38100" dist="38100" dir="2700000" algn="tl">
                    <a:srgbClr val="000000">
                      <a:alpha val="43137"/>
                    </a:srgbClr>
                  </a:outerShdw>
                </a:effectLst>
              </a:rPr>
              <a:t>No </a:t>
            </a:r>
            <a:r>
              <a:rPr lang="es-ES" altLang="en-US" sz="7300" b="1" i="1" dirty="0" smtClean="0">
                <a:effectLst>
                  <a:outerShdw blurRad="38100" dist="38100" dir="2700000" algn="tl">
                    <a:srgbClr val="000000">
                      <a:alpha val="43137"/>
                    </a:srgbClr>
                  </a:outerShdw>
                </a:effectLst>
              </a:rPr>
              <a:t>pueden </a:t>
            </a:r>
            <a:r>
              <a:rPr lang="es-ES" altLang="en-US" sz="7300" b="1" i="1" dirty="0">
                <a:effectLst>
                  <a:outerShdw blurRad="38100" dist="38100" dir="2700000" algn="tl">
                    <a:srgbClr val="000000">
                      <a:alpha val="43137"/>
                    </a:srgbClr>
                  </a:outerShdw>
                </a:effectLst>
              </a:rPr>
              <a:t>tributar en el </a:t>
            </a:r>
            <a:br>
              <a:rPr lang="es-ES" altLang="en-US" sz="7300" b="1" i="1" dirty="0">
                <a:effectLst>
                  <a:outerShdw blurRad="38100" dist="38100" dir="2700000" algn="tl">
                    <a:srgbClr val="000000">
                      <a:alpha val="43137"/>
                    </a:srgbClr>
                  </a:outerShdw>
                </a:effectLst>
              </a:rPr>
            </a:br>
            <a:r>
              <a:rPr lang="es-ES" altLang="en-US" sz="7300" b="1" i="1" dirty="0">
                <a:effectLst>
                  <a:outerShdw blurRad="38100" dist="38100" dir="2700000" algn="tl">
                    <a:srgbClr val="000000">
                      <a:alpha val="43137"/>
                    </a:srgbClr>
                  </a:outerShdw>
                </a:effectLst>
              </a:rPr>
              <a:t>RIF</a:t>
            </a:r>
            <a:br>
              <a:rPr lang="es-ES" altLang="en-US" sz="7300" b="1" i="1" dirty="0">
                <a:effectLst>
                  <a:outerShdw blurRad="38100" dist="38100" dir="2700000" algn="tl">
                    <a:srgbClr val="000000">
                      <a:alpha val="43137"/>
                    </a:srgbClr>
                  </a:outerShdw>
                </a:effectLst>
              </a:rPr>
            </a:br>
            <a:r>
              <a:rPr lang="es-ES" altLang="en-US" sz="1600" b="1" dirty="0"/>
              <a:t/>
            </a:r>
            <a:br>
              <a:rPr lang="es-ES" altLang="en-US" sz="1600" b="1" dirty="0"/>
            </a:br>
            <a:r>
              <a:rPr lang="es-ES" altLang="en-US" sz="7300" b="1" i="1" dirty="0" smtClean="0">
                <a:effectLst>
                  <a:outerShdw blurRad="38100" dist="38100" dir="2700000" algn="tl">
                    <a:srgbClr val="000000">
                      <a:alpha val="43137"/>
                    </a:srgbClr>
                  </a:outerShdw>
                </a:effectLst>
              </a:rPr>
              <a:t>2021</a:t>
            </a:r>
            <a:endParaRPr lang="es-ES" altLang="en-US" sz="7300"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709062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1"/>
          <p:cNvSpPr>
            <a:spLocks noGrp="1"/>
          </p:cNvSpPr>
          <p:nvPr>
            <p:ph type="title"/>
          </p:nvPr>
        </p:nvSpPr>
        <p:spPr>
          <a:xfrm>
            <a:off x="2071688" y="114299"/>
            <a:ext cx="8258175" cy="1285873"/>
          </a:xfrm>
        </p:spPr>
        <p:txBody>
          <a:bodyPr>
            <a:noAutofit/>
          </a:bodyPr>
          <a:lstStyle/>
          <a:p>
            <a:pPr algn="ctr"/>
            <a:r>
              <a:rPr lang="es-ES" altLang="en-US" sz="3200" b="1" dirty="0">
                <a:latin typeface="Arial" panose="020B0604020202020204" pitchFamily="34" charset="0"/>
                <a:cs typeface="Arial" panose="020B0604020202020204" pitchFamily="34" charset="0"/>
              </a:rPr>
              <a:t>No podrán optar por Tributar </a:t>
            </a:r>
            <a:br>
              <a:rPr lang="es-ES" altLang="en-US" sz="3200" b="1" dirty="0">
                <a:latin typeface="Arial" panose="020B0604020202020204" pitchFamily="34" charset="0"/>
                <a:cs typeface="Arial" panose="020B0604020202020204" pitchFamily="34" charset="0"/>
              </a:rPr>
            </a:br>
            <a:r>
              <a:rPr lang="es-ES" altLang="en-US" sz="3200" b="1" dirty="0">
                <a:latin typeface="Arial" panose="020B0604020202020204" pitchFamily="34" charset="0"/>
                <a:cs typeface="Arial" panose="020B0604020202020204" pitchFamily="34" charset="0"/>
              </a:rPr>
              <a:t>en el RIF </a:t>
            </a:r>
            <a:br>
              <a:rPr lang="es-ES" altLang="en-US" sz="3200" b="1" dirty="0">
                <a:latin typeface="Arial" panose="020B0604020202020204" pitchFamily="34" charset="0"/>
                <a:cs typeface="Arial" panose="020B0604020202020204" pitchFamily="34" charset="0"/>
              </a:rPr>
            </a:br>
            <a:r>
              <a:rPr lang="es-ES" altLang="en-US" sz="1800" dirty="0">
                <a:latin typeface="Arial" panose="020B0604020202020204" pitchFamily="34" charset="0"/>
                <a:cs typeface="Arial" panose="020B0604020202020204" pitchFamily="34" charset="0"/>
              </a:rPr>
              <a:t>(DOF 18 Nov 2015)</a:t>
            </a:r>
            <a:br>
              <a:rPr lang="es-ES" altLang="en-US" sz="1800" dirty="0">
                <a:latin typeface="Arial" panose="020B0604020202020204" pitchFamily="34" charset="0"/>
                <a:cs typeface="Arial" panose="020B0604020202020204" pitchFamily="34" charset="0"/>
              </a:rPr>
            </a:br>
            <a:r>
              <a:rPr lang="da-DK" altLang="en-US" sz="2000" b="1" dirty="0">
                <a:latin typeface="Arial" panose="020B0604020202020204" pitchFamily="34" charset="0"/>
                <a:cs typeface="Arial" panose="020B0604020202020204" pitchFamily="34" charset="0"/>
              </a:rPr>
              <a:t>LISR Art. 111 Quinto Párrafo</a:t>
            </a:r>
            <a:endParaRPr lang="es-ES" altLang="en-US" sz="2000" i="1" dirty="0">
              <a:latin typeface="Arial" panose="020B0604020202020204" pitchFamily="34" charset="0"/>
              <a:cs typeface="Arial" panose="020B0604020202020204" pitchFamily="34" charset="0"/>
            </a:endParaRPr>
          </a:p>
        </p:txBody>
      </p:sp>
      <p:sp>
        <p:nvSpPr>
          <p:cNvPr id="7171" name="Marcador de contenido 2"/>
          <p:cNvSpPr>
            <a:spLocks noGrp="1"/>
          </p:cNvSpPr>
          <p:nvPr>
            <p:ph idx="1"/>
          </p:nvPr>
        </p:nvSpPr>
        <p:spPr>
          <a:xfrm>
            <a:off x="671514" y="1443037"/>
            <a:ext cx="11158536" cy="5000626"/>
          </a:xfrm>
        </p:spPr>
        <p:txBody>
          <a:bodyPr>
            <a:noAutofit/>
          </a:bodyPr>
          <a:lstStyle/>
          <a:p>
            <a:pPr marL="514350" indent="-514350" algn="just">
              <a:buAutoNum type="romanUcPeriod"/>
            </a:pPr>
            <a:r>
              <a:rPr lang="es-MX" altLang="en-US" sz="2000" b="1" dirty="0" smtClean="0">
                <a:latin typeface="Arial" panose="020B0604020202020204" pitchFamily="34" charset="0"/>
                <a:cs typeface="Arial" panose="020B0604020202020204" pitchFamily="34" charset="0"/>
              </a:rPr>
              <a:t>Socios</a:t>
            </a:r>
            <a:r>
              <a:rPr lang="es-MX" altLang="en-US" sz="2000" b="1" dirty="0">
                <a:latin typeface="Arial" panose="020B0604020202020204" pitchFamily="34" charset="0"/>
                <a:cs typeface="Arial" panose="020B0604020202020204" pitchFamily="34" charset="0"/>
              </a:rPr>
              <a:t>, </a:t>
            </a:r>
            <a:r>
              <a:rPr lang="es-ES" sz="2000" b="1" dirty="0">
                <a:latin typeface="Arial" panose="020B0604020202020204" pitchFamily="34" charset="0"/>
                <a:cs typeface="Arial" panose="020B0604020202020204" pitchFamily="34" charset="0"/>
              </a:rPr>
              <a:t>accionistas o integrantes de personas morales </a:t>
            </a:r>
            <a:r>
              <a:rPr lang="es-ES" sz="2000" b="0" dirty="0">
                <a:latin typeface="Arial" panose="020B0604020202020204" pitchFamily="34" charset="0"/>
                <a:cs typeface="Arial" panose="020B0604020202020204" pitchFamily="34" charset="0"/>
              </a:rPr>
              <a:t>o cuando sean </a:t>
            </a:r>
            <a:r>
              <a:rPr lang="es-ES" sz="2000" b="1" dirty="0">
                <a:solidFill>
                  <a:srgbClr val="0000CC"/>
                </a:solidFill>
                <a:latin typeface="Arial" panose="020B0604020202020204" pitchFamily="34" charset="0"/>
                <a:cs typeface="Arial" panose="020B0604020202020204" pitchFamily="34" charset="0"/>
              </a:rPr>
              <a:t>partes relacionadas </a:t>
            </a:r>
            <a:r>
              <a:rPr lang="es-ES" sz="2000" b="0" dirty="0">
                <a:latin typeface="Arial" panose="020B0604020202020204" pitchFamily="34" charset="0"/>
                <a:cs typeface="Arial" panose="020B0604020202020204" pitchFamily="34" charset="0"/>
              </a:rPr>
              <a:t>en los términos del artículo 90 de Ley, o cuando exista </a:t>
            </a:r>
            <a:r>
              <a:rPr lang="es-ES" sz="2000" b="1" dirty="0" smtClean="0">
                <a:solidFill>
                  <a:srgbClr val="0000CC"/>
                </a:solidFill>
                <a:latin typeface="Arial" panose="020B0604020202020204" pitchFamily="34" charset="0"/>
                <a:cs typeface="Arial" panose="020B0604020202020204" pitchFamily="34" charset="0"/>
              </a:rPr>
              <a:t>vinculación…</a:t>
            </a:r>
            <a:r>
              <a:rPr lang="es-ES" sz="2000" b="1" dirty="0" smtClean="0">
                <a:latin typeface="Arial" panose="020B0604020202020204" pitchFamily="34" charset="0"/>
                <a:cs typeface="Arial" panose="020B0604020202020204" pitchFamily="34" charset="0"/>
              </a:rPr>
              <a:t> </a:t>
            </a:r>
            <a:r>
              <a:rPr lang="es-ES" sz="2000" b="0" dirty="0" smtClean="0">
                <a:latin typeface="Arial" panose="020B0604020202020204" pitchFamily="34" charset="0"/>
                <a:cs typeface="Arial" panose="020B0604020202020204" pitchFamily="34" charset="0"/>
              </a:rPr>
              <a:t>con personas que hubieran tributado en los términos de esta Sección, a excepción de los siguientes:</a:t>
            </a:r>
          </a:p>
          <a:p>
            <a:pPr marL="0" lvl="0" indent="0" algn="just">
              <a:buNone/>
            </a:pPr>
            <a:r>
              <a:rPr lang="es-MX" sz="2400" b="1" i="1" dirty="0" smtClean="0">
                <a:solidFill>
                  <a:srgbClr val="2116FC"/>
                </a:solidFill>
              </a:rPr>
              <a:t>…Exista </a:t>
            </a:r>
            <a:r>
              <a:rPr lang="es-MX" sz="2400" b="1" i="1" dirty="0">
                <a:solidFill>
                  <a:srgbClr val="2116FC"/>
                </a:solidFill>
              </a:rPr>
              <a:t>vinculación</a:t>
            </a:r>
            <a:r>
              <a:rPr lang="es-MX" sz="2400" b="1" i="1" dirty="0" smtClean="0">
                <a:solidFill>
                  <a:srgbClr val="2116FC"/>
                </a:solidFill>
              </a:rPr>
              <a:t>.(Artículo 68 Ley Aduanera</a:t>
            </a:r>
            <a:r>
              <a:rPr lang="es-MX" sz="2400" b="1" i="1" dirty="0">
                <a:solidFill>
                  <a:srgbClr val="2116FC"/>
                </a:solidFill>
              </a:rPr>
              <a:t>)</a:t>
            </a:r>
          </a:p>
          <a:p>
            <a:pPr marL="0" lvl="0" indent="0" algn="just">
              <a:buNone/>
            </a:pPr>
            <a:r>
              <a:rPr lang="es-MX" sz="2000" b="1" dirty="0"/>
              <a:t>I. </a:t>
            </a:r>
            <a:r>
              <a:rPr lang="es-MX" sz="2000" dirty="0"/>
              <a:t>Si una de ellas ocupa cargos de dirección o responsabilidad en una empresa de la otra.</a:t>
            </a:r>
          </a:p>
          <a:p>
            <a:pPr marL="0" lvl="0" indent="0" algn="just">
              <a:buNone/>
            </a:pPr>
            <a:r>
              <a:rPr lang="es-MX" sz="2000" b="1" dirty="0"/>
              <a:t>II. </a:t>
            </a:r>
            <a:r>
              <a:rPr lang="es-MX" sz="2000" dirty="0"/>
              <a:t>Si están legalmente reconocidas como asociadas en negocios.</a:t>
            </a:r>
          </a:p>
          <a:p>
            <a:pPr marL="0" lvl="0" indent="0" algn="just">
              <a:buNone/>
            </a:pPr>
            <a:r>
              <a:rPr lang="es-MX" sz="2000" b="1" dirty="0"/>
              <a:t>III. </a:t>
            </a:r>
            <a:r>
              <a:rPr lang="es-MX" sz="2000" dirty="0"/>
              <a:t>Si tienen una relación de patrón y trabajador.</a:t>
            </a:r>
          </a:p>
          <a:p>
            <a:pPr marL="0" lvl="0" indent="0" algn="just">
              <a:buNone/>
            </a:pPr>
            <a:r>
              <a:rPr lang="es-MX" sz="2000" b="1" dirty="0"/>
              <a:t>IV. </a:t>
            </a:r>
            <a:r>
              <a:rPr lang="es-MX" sz="2000" dirty="0"/>
              <a:t>Si una persona tiene directa o indirectamente la propiedad, el control o la posesión del 5% o más de </a:t>
            </a:r>
            <a:r>
              <a:rPr lang="es-MX" sz="2000" dirty="0" smtClean="0"/>
              <a:t>las acciones</a:t>
            </a:r>
            <a:r>
              <a:rPr lang="es-MX" sz="2000" dirty="0"/>
              <a:t>, partes sociales, aportaciones o títulos en circulación y con derecho a voto en ambas.</a:t>
            </a:r>
          </a:p>
          <a:p>
            <a:pPr marL="0" lvl="0" indent="0" algn="just">
              <a:buNone/>
            </a:pPr>
            <a:r>
              <a:rPr lang="es-MX" sz="2000" b="1" dirty="0"/>
              <a:t>V. </a:t>
            </a:r>
            <a:r>
              <a:rPr lang="es-MX" sz="2000" dirty="0"/>
              <a:t>Si una de ellas controla directa o indirectamente a la otra.</a:t>
            </a:r>
          </a:p>
          <a:p>
            <a:pPr marL="0" lvl="0" indent="0" algn="just">
              <a:buNone/>
            </a:pPr>
            <a:r>
              <a:rPr lang="es-MX" sz="2000" b="1" dirty="0"/>
              <a:t>VI. </a:t>
            </a:r>
            <a:r>
              <a:rPr lang="es-MX" sz="2000" dirty="0"/>
              <a:t>Si ambas personas están controladas directa o indirectamente por una tercera persona.</a:t>
            </a:r>
          </a:p>
          <a:p>
            <a:pPr marL="0" lvl="0" indent="0" algn="just">
              <a:buNone/>
            </a:pPr>
            <a:r>
              <a:rPr lang="es-MX" sz="2000" b="1" dirty="0"/>
              <a:t>VII. </a:t>
            </a:r>
            <a:r>
              <a:rPr lang="es-MX" sz="2000" dirty="0"/>
              <a:t>Si juntas controlan directa o indirectamente a una tercera persona.</a:t>
            </a:r>
          </a:p>
          <a:p>
            <a:pPr marL="0" lvl="0" indent="0" algn="just">
              <a:buNone/>
            </a:pPr>
            <a:r>
              <a:rPr lang="es-MX" sz="2000" b="1" dirty="0"/>
              <a:t>VIII. </a:t>
            </a:r>
            <a:r>
              <a:rPr lang="es-MX" sz="2000" dirty="0"/>
              <a:t>Si son de la misma familia.</a:t>
            </a:r>
            <a:endParaRPr lang="es-MX" sz="2000" b="1" i="1" dirty="0"/>
          </a:p>
          <a:p>
            <a:pPr marL="0" indent="0" algn="just">
              <a:buNone/>
            </a:pPr>
            <a:endParaRPr lang="en-US" sz="2400"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1795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1"/>
          <p:cNvSpPr>
            <a:spLocks noGrp="1"/>
          </p:cNvSpPr>
          <p:nvPr>
            <p:ph type="title"/>
          </p:nvPr>
        </p:nvSpPr>
        <p:spPr>
          <a:xfrm>
            <a:off x="2200276" y="214312"/>
            <a:ext cx="8101012" cy="1114425"/>
          </a:xfrm>
        </p:spPr>
        <p:txBody>
          <a:bodyPr>
            <a:noAutofit/>
          </a:bodyPr>
          <a:lstStyle/>
          <a:p>
            <a:pPr algn="ctr"/>
            <a:r>
              <a:rPr lang="es-ES" altLang="en-US" sz="3200" b="1" dirty="0">
                <a:latin typeface="Arial" panose="020B0604020202020204" pitchFamily="34" charset="0"/>
                <a:cs typeface="Arial" panose="020B0604020202020204" pitchFamily="34" charset="0"/>
              </a:rPr>
              <a:t>No podrán optar por Tributar </a:t>
            </a:r>
            <a:br>
              <a:rPr lang="es-ES" altLang="en-US" sz="3200" b="1" dirty="0">
                <a:latin typeface="Arial" panose="020B0604020202020204" pitchFamily="34" charset="0"/>
                <a:cs typeface="Arial" panose="020B0604020202020204" pitchFamily="34" charset="0"/>
              </a:rPr>
            </a:br>
            <a:r>
              <a:rPr lang="es-ES" altLang="en-US" sz="3200" b="1" dirty="0">
                <a:latin typeface="Arial" panose="020B0604020202020204" pitchFamily="34" charset="0"/>
                <a:cs typeface="Arial" panose="020B0604020202020204" pitchFamily="34" charset="0"/>
              </a:rPr>
              <a:t>en el RIF </a:t>
            </a:r>
            <a:br>
              <a:rPr lang="es-ES" altLang="en-US" sz="3200" b="1" dirty="0">
                <a:latin typeface="Arial" panose="020B0604020202020204" pitchFamily="34" charset="0"/>
                <a:cs typeface="Arial" panose="020B0604020202020204" pitchFamily="34" charset="0"/>
              </a:rPr>
            </a:br>
            <a:r>
              <a:rPr lang="es-ES" altLang="en-US" sz="1800" dirty="0">
                <a:latin typeface="Arial" panose="020B0604020202020204" pitchFamily="34" charset="0"/>
                <a:cs typeface="Arial" panose="020B0604020202020204" pitchFamily="34" charset="0"/>
              </a:rPr>
              <a:t>(DOF 18 Nov 2015)</a:t>
            </a:r>
            <a:br>
              <a:rPr lang="es-ES" altLang="en-US" sz="1800" dirty="0">
                <a:latin typeface="Arial" panose="020B0604020202020204" pitchFamily="34" charset="0"/>
                <a:cs typeface="Arial" panose="020B0604020202020204" pitchFamily="34" charset="0"/>
              </a:rPr>
            </a:br>
            <a:r>
              <a:rPr lang="da-DK" altLang="en-US" sz="2000" b="1" dirty="0">
                <a:latin typeface="Arial" panose="020B0604020202020204" pitchFamily="34" charset="0"/>
                <a:cs typeface="Arial" panose="020B0604020202020204" pitchFamily="34" charset="0"/>
              </a:rPr>
              <a:t>LISR Art. 111 Quinto Párrafo</a:t>
            </a:r>
            <a:endParaRPr lang="es-ES" altLang="en-US" sz="2000" i="1" dirty="0">
              <a:latin typeface="Arial" panose="020B0604020202020204" pitchFamily="34" charset="0"/>
              <a:cs typeface="Arial" panose="020B0604020202020204" pitchFamily="34" charset="0"/>
            </a:endParaRPr>
          </a:p>
        </p:txBody>
      </p:sp>
      <p:sp>
        <p:nvSpPr>
          <p:cNvPr id="7171" name="Marcador de contenido 2"/>
          <p:cNvSpPr>
            <a:spLocks noGrp="1"/>
          </p:cNvSpPr>
          <p:nvPr>
            <p:ph idx="1"/>
          </p:nvPr>
        </p:nvSpPr>
        <p:spPr>
          <a:xfrm>
            <a:off x="671514" y="1585913"/>
            <a:ext cx="11158536" cy="4486276"/>
          </a:xfrm>
        </p:spPr>
        <p:txBody>
          <a:bodyPr>
            <a:noAutofit/>
          </a:bodyPr>
          <a:lstStyle/>
          <a:p>
            <a:pPr marL="0" indent="0" algn="just">
              <a:buNone/>
            </a:pPr>
            <a:r>
              <a:rPr lang="es-ES" sz="2400" b="1" dirty="0">
                <a:latin typeface="Arial" panose="020B0604020202020204" pitchFamily="34" charset="0"/>
                <a:cs typeface="Arial" panose="020B0604020202020204" pitchFamily="34" charset="0"/>
              </a:rPr>
              <a:t>No Vinculación: </a:t>
            </a:r>
            <a:r>
              <a:rPr lang="es-ES" sz="2400" dirty="0">
                <a:latin typeface="Arial" panose="020B0604020202020204" pitchFamily="34" charset="0"/>
                <a:cs typeface="Arial" panose="020B0604020202020204" pitchFamily="34" charset="0"/>
              </a:rPr>
              <a:t>Para los efectos de esta fracción, se considera que no hay vinculación entre </a:t>
            </a:r>
            <a:r>
              <a:rPr lang="es-ES" sz="2400" b="1" dirty="0">
                <a:solidFill>
                  <a:srgbClr val="0000CC"/>
                </a:solidFill>
                <a:latin typeface="Arial" panose="020B0604020202020204" pitchFamily="34" charset="0"/>
                <a:cs typeface="Arial" panose="020B0604020202020204" pitchFamily="34" charset="0"/>
              </a:rPr>
              <a:t>cónyuges o personas con quienes se tenga relación de parentesco</a:t>
            </a:r>
            <a:r>
              <a:rPr lang="es-ES" sz="2400" dirty="0">
                <a:latin typeface="Arial" panose="020B0604020202020204" pitchFamily="34" charset="0"/>
                <a:cs typeface="Arial" panose="020B0604020202020204" pitchFamily="34" charset="0"/>
              </a:rPr>
              <a:t> en los términos de la legislación civil, </a:t>
            </a:r>
            <a:r>
              <a:rPr lang="es-ES" sz="2400" b="1" i="1" dirty="0">
                <a:solidFill>
                  <a:srgbClr val="FF0000"/>
                </a:solidFill>
                <a:latin typeface="Arial" panose="020B0604020202020204" pitchFamily="34" charset="0"/>
                <a:cs typeface="Arial" panose="020B0604020202020204" pitchFamily="34" charset="0"/>
              </a:rPr>
              <a:t>siempre que no exista una relación comercial o influencia de negocio</a:t>
            </a:r>
            <a:r>
              <a:rPr lang="es-ES" sz="2400" b="1" dirty="0">
                <a:solidFill>
                  <a:srgbClr val="FF0000"/>
                </a:solidFill>
                <a:latin typeface="Arial" panose="020B0604020202020204" pitchFamily="34" charset="0"/>
                <a:cs typeface="Arial" panose="020B0604020202020204" pitchFamily="34" charset="0"/>
              </a:rPr>
              <a:t> que derive en algún beneficio económico</a:t>
            </a:r>
            <a:r>
              <a:rPr lang="es-ES" sz="2400" dirty="0">
                <a:latin typeface="Arial" panose="020B0604020202020204" pitchFamily="34" charset="0"/>
                <a:cs typeface="Arial" panose="020B0604020202020204" pitchFamily="34" charset="0"/>
              </a:rPr>
              <a:t>.</a:t>
            </a:r>
            <a:endParaRPr lang="en-US" sz="2400" dirty="0">
              <a:latin typeface="Arial" panose="020B0604020202020204" pitchFamily="34" charset="0"/>
              <a:cs typeface="Arial" panose="020B0604020202020204" pitchFamily="34" charset="0"/>
            </a:endParaRPr>
          </a:p>
          <a:p>
            <a:pPr marL="0" indent="0" algn="just">
              <a:buNone/>
            </a:pPr>
            <a:endParaRPr lang="es-ES" sz="2400" dirty="0">
              <a:latin typeface="Arial" panose="020B0604020202020204" pitchFamily="34" charset="0"/>
              <a:cs typeface="Arial" panose="020B0604020202020204" pitchFamily="34" charset="0"/>
            </a:endParaRPr>
          </a:p>
          <a:p>
            <a:pPr marL="0" indent="0" algn="just">
              <a:buNone/>
            </a:pPr>
            <a:r>
              <a:rPr lang="es-ES" sz="2400" b="1" dirty="0" smtClean="0">
                <a:latin typeface="Arial" panose="020B0604020202020204" pitchFamily="34" charset="0"/>
                <a:cs typeface="Arial" panose="020B0604020202020204" pitchFamily="34" charset="0"/>
              </a:rPr>
              <a:t>Artículo </a:t>
            </a:r>
            <a:r>
              <a:rPr lang="es-ES" sz="2400" b="1" dirty="0">
                <a:latin typeface="Arial" panose="020B0604020202020204" pitchFamily="34" charset="0"/>
                <a:cs typeface="Arial" panose="020B0604020202020204" pitchFamily="34" charset="0"/>
              </a:rPr>
              <a:t>90 LISR</a:t>
            </a:r>
            <a:r>
              <a:rPr lang="es-ES" sz="2400" dirty="0">
                <a:latin typeface="Arial" panose="020B0604020202020204" pitchFamily="34" charset="0"/>
                <a:cs typeface="Arial" panose="020B0604020202020204" pitchFamily="34" charset="0"/>
              </a:rPr>
              <a:t>, </a:t>
            </a:r>
            <a:r>
              <a:rPr lang="es-ES" sz="2400" dirty="0" smtClean="0">
                <a:latin typeface="Arial" panose="020B0604020202020204" pitchFamily="34" charset="0"/>
                <a:cs typeface="Arial" panose="020B0604020202020204" pitchFamily="34" charset="0"/>
              </a:rPr>
              <a:t>…en </a:t>
            </a:r>
            <a:r>
              <a:rPr lang="es-ES" sz="2400" dirty="0">
                <a:latin typeface="Arial" panose="020B0604020202020204" pitchFamily="34" charset="0"/>
                <a:cs typeface="Arial" panose="020B0604020202020204" pitchFamily="34" charset="0"/>
              </a:rPr>
              <a:t>su último párrafo establece que: </a:t>
            </a:r>
          </a:p>
          <a:p>
            <a:pPr marL="288000" indent="0" algn="just">
              <a:lnSpc>
                <a:spcPct val="100000"/>
              </a:lnSpc>
              <a:buNone/>
            </a:pPr>
            <a:r>
              <a:rPr lang="es-ES" sz="2400" dirty="0">
                <a:latin typeface="Arial" panose="020B0604020202020204" pitchFamily="34" charset="0"/>
                <a:cs typeface="Arial" panose="020B0604020202020204" pitchFamily="34" charset="0"/>
              </a:rPr>
              <a:t>Se considera que dos o más personas son </a:t>
            </a:r>
            <a:r>
              <a:rPr lang="es-ES" sz="2400" b="1" i="1" dirty="0">
                <a:solidFill>
                  <a:srgbClr val="00B050"/>
                </a:solidFill>
                <a:latin typeface="Arial" panose="020B0604020202020204" pitchFamily="34" charset="0"/>
                <a:cs typeface="Arial" panose="020B0604020202020204" pitchFamily="34" charset="0"/>
              </a:rPr>
              <a:t>partes relacionadas, cuando una participa de manera directa o indirecta </a:t>
            </a:r>
            <a:r>
              <a:rPr lang="es-ES" sz="2400" dirty="0">
                <a:latin typeface="Arial" panose="020B0604020202020204" pitchFamily="34" charset="0"/>
                <a:cs typeface="Arial" panose="020B0604020202020204" pitchFamily="34" charset="0"/>
              </a:rPr>
              <a:t>en la administración, control o capital de la otra, o cuando una persona o grupo de personas participe, directa o indirectamente, en la administración, control o en el capital de dichas personas, o cuando exista vinculación entre ellas de acuerdo con la legislación aduanera. </a:t>
            </a:r>
          </a:p>
        </p:txBody>
      </p:sp>
    </p:spTree>
    <p:extLst>
      <p:ext uri="{BB962C8B-B14F-4D97-AF65-F5344CB8AC3E}">
        <p14:creationId xmlns:p14="http://schemas.microsoft.com/office/powerpoint/2010/main" val="6210498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1"/>
          <p:cNvSpPr>
            <a:spLocks noGrp="1"/>
          </p:cNvSpPr>
          <p:nvPr>
            <p:ph type="title"/>
          </p:nvPr>
        </p:nvSpPr>
        <p:spPr>
          <a:xfrm>
            <a:off x="2235994" y="200024"/>
            <a:ext cx="8029575" cy="1057275"/>
          </a:xfrm>
        </p:spPr>
        <p:txBody>
          <a:bodyPr>
            <a:noAutofit/>
          </a:bodyPr>
          <a:lstStyle/>
          <a:p>
            <a:pPr algn="ctr"/>
            <a:r>
              <a:rPr lang="es-ES" altLang="en-US" sz="3200" b="1" dirty="0">
                <a:latin typeface="Arial" panose="020B0604020202020204" pitchFamily="34" charset="0"/>
                <a:cs typeface="Arial" panose="020B0604020202020204" pitchFamily="34" charset="0"/>
              </a:rPr>
              <a:t>No podrán optar por Tributar </a:t>
            </a:r>
            <a:br>
              <a:rPr lang="es-ES" altLang="en-US" sz="3200" b="1" dirty="0">
                <a:latin typeface="Arial" panose="020B0604020202020204" pitchFamily="34" charset="0"/>
                <a:cs typeface="Arial" panose="020B0604020202020204" pitchFamily="34" charset="0"/>
              </a:rPr>
            </a:br>
            <a:r>
              <a:rPr lang="es-ES" altLang="en-US" sz="3200" b="1" dirty="0">
                <a:latin typeface="Arial" panose="020B0604020202020204" pitchFamily="34" charset="0"/>
                <a:cs typeface="Arial" panose="020B0604020202020204" pitchFamily="34" charset="0"/>
              </a:rPr>
              <a:t>en el RIF </a:t>
            </a:r>
            <a:br>
              <a:rPr lang="es-ES" altLang="en-US" sz="3200" b="1" dirty="0">
                <a:latin typeface="Arial" panose="020B0604020202020204" pitchFamily="34" charset="0"/>
                <a:cs typeface="Arial" panose="020B0604020202020204" pitchFamily="34" charset="0"/>
              </a:rPr>
            </a:br>
            <a:r>
              <a:rPr lang="es-ES" altLang="en-US" sz="1800" dirty="0">
                <a:latin typeface="Arial" panose="020B0604020202020204" pitchFamily="34" charset="0"/>
                <a:cs typeface="Arial" panose="020B0604020202020204" pitchFamily="34" charset="0"/>
              </a:rPr>
              <a:t>(DOF 18 Nov 2015)</a:t>
            </a:r>
            <a:br>
              <a:rPr lang="es-ES" altLang="en-US" sz="1800" dirty="0">
                <a:latin typeface="Arial" panose="020B0604020202020204" pitchFamily="34" charset="0"/>
                <a:cs typeface="Arial" panose="020B0604020202020204" pitchFamily="34" charset="0"/>
              </a:rPr>
            </a:br>
            <a:r>
              <a:rPr lang="da-DK" altLang="en-US" sz="2000" b="1" dirty="0">
                <a:latin typeface="Arial" panose="020B0604020202020204" pitchFamily="34" charset="0"/>
                <a:cs typeface="Arial" panose="020B0604020202020204" pitchFamily="34" charset="0"/>
              </a:rPr>
              <a:t>LISR Art. 111 Quinto Párrafo</a:t>
            </a:r>
            <a:endParaRPr lang="es-ES" altLang="en-US" sz="2000" i="1" dirty="0">
              <a:latin typeface="Arial" panose="020B0604020202020204" pitchFamily="34" charset="0"/>
              <a:cs typeface="Arial" panose="020B0604020202020204" pitchFamily="34" charset="0"/>
            </a:endParaRPr>
          </a:p>
        </p:txBody>
      </p:sp>
      <p:sp>
        <p:nvSpPr>
          <p:cNvPr id="7171" name="Marcador de contenido 2"/>
          <p:cNvSpPr>
            <a:spLocks noGrp="1"/>
          </p:cNvSpPr>
          <p:nvPr>
            <p:ph idx="1"/>
          </p:nvPr>
        </p:nvSpPr>
        <p:spPr>
          <a:xfrm>
            <a:off x="714375" y="1657350"/>
            <a:ext cx="10029826" cy="4357688"/>
          </a:xfrm>
        </p:spPr>
        <p:txBody>
          <a:bodyPr>
            <a:noAutofit/>
          </a:bodyPr>
          <a:lstStyle/>
          <a:p>
            <a:pPr marL="0" indent="0" algn="just">
              <a:lnSpc>
                <a:spcPct val="100000"/>
              </a:lnSpc>
              <a:buNone/>
            </a:pPr>
            <a:r>
              <a:rPr lang="es-ES" sz="2400" dirty="0">
                <a:latin typeface="Arial" panose="020B0604020202020204" pitchFamily="34" charset="0"/>
                <a:cs typeface="Arial" panose="020B0604020202020204" pitchFamily="34" charset="0"/>
              </a:rPr>
              <a:t>Así mismo, el artículo 109 del Reglamento de la Ley Aduanera señala: </a:t>
            </a:r>
          </a:p>
          <a:p>
            <a:pPr marL="288000" indent="0" algn="just">
              <a:lnSpc>
                <a:spcPct val="100000"/>
              </a:lnSpc>
              <a:buNone/>
            </a:pPr>
            <a:r>
              <a:rPr lang="es-ES" sz="2400" dirty="0">
                <a:latin typeface="Arial" panose="020B0604020202020204" pitchFamily="34" charset="0"/>
                <a:cs typeface="Arial" panose="020B0604020202020204" pitchFamily="34" charset="0"/>
              </a:rPr>
              <a:t>Para efectos de la fracción II del artículo 68 de la ley, las personas que están </a:t>
            </a:r>
            <a:r>
              <a:rPr lang="es-ES" sz="2400" b="1" i="1" dirty="0">
                <a:solidFill>
                  <a:srgbClr val="2116FC"/>
                </a:solidFill>
                <a:latin typeface="Arial" panose="020B0604020202020204" pitchFamily="34" charset="0"/>
                <a:cs typeface="Arial" panose="020B0604020202020204" pitchFamily="34" charset="0"/>
              </a:rPr>
              <a:t>asociadas en negocios</a:t>
            </a:r>
            <a:r>
              <a:rPr lang="es-ES" sz="2400" dirty="0">
                <a:solidFill>
                  <a:srgbClr val="2116FC"/>
                </a:solidFill>
                <a:latin typeface="Arial" panose="020B0604020202020204" pitchFamily="34" charset="0"/>
                <a:cs typeface="Arial" panose="020B0604020202020204" pitchFamily="34" charset="0"/>
              </a:rPr>
              <a:t> </a:t>
            </a:r>
            <a:r>
              <a:rPr lang="es-ES" sz="2400" dirty="0">
                <a:latin typeface="Arial" panose="020B0604020202020204" pitchFamily="34" charset="0"/>
                <a:cs typeface="Arial" panose="020B0604020202020204" pitchFamily="34" charset="0"/>
              </a:rPr>
              <a:t>por ser una el agente, distribuidor o concesionario exclusivo de la otra, cualquiera que sea la denominación utilizada, se considerarán como </a:t>
            </a:r>
            <a:r>
              <a:rPr lang="es-ES" sz="2400" b="1" i="1" dirty="0">
                <a:solidFill>
                  <a:srgbClr val="2116FC"/>
                </a:solidFill>
                <a:latin typeface="Arial" panose="020B0604020202020204" pitchFamily="34" charset="0"/>
                <a:cs typeface="Arial" panose="020B0604020202020204" pitchFamily="34" charset="0"/>
              </a:rPr>
              <a:t>vinculadas</a:t>
            </a:r>
            <a:r>
              <a:rPr lang="es-ES" sz="2400" dirty="0">
                <a:latin typeface="Arial" panose="020B0604020202020204" pitchFamily="34" charset="0"/>
                <a:cs typeface="Arial" panose="020B0604020202020204" pitchFamily="34" charset="0"/>
              </a:rPr>
              <a:t> solamente si se encuentran dentro de alguno de los supuestos previstos en las demás fracciones de dicho artículo.</a:t>
            </a:r>
          </a:p>
        </p:txBody>
      </p:sp>
    </p:spTree>
    <p:extLst>
      <p:ext uri="{BB962C8B-B14F-4D97-AF65-F5344CB8AC3E}">
        <p14:creationId xmlns:p14="http://schemas.microsoft.com/office/powerpoint/2010/main" val="30627513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2214562" y="142872"/>
            <a:ext cx="8015287" cy="1328739"/>
          </a:xfrm>
        </p:spPr>
        <p:txBody>
          <a:bodyPr>
            <a:noAutofit/>
          </a:bodyPr>
          <a:lstStyle/>
          <a:p>
            <a:pPr algn="ctr"/>
            <a:r>
              <a:rPr lang="es-ES" altLang="en-US" sz="3200" b="1" dirty="0">
                <a:latin typeface="Arial" panose="020B0604020202020204" pitchFamily="34" charset="0"/>
                <a:cs typeface="Arial" panose="020B0604020202020204" pitchFamily="34" charset="0"/>
              </a:rPr>
              <a:t>No podrán optar por Tributar </a:t>
            </a:r>
            <a:br>
              <a:rPr lang="es-ES" altLang="en-US" sz="3200" b="1" dirty="0">
                <a:latin typeface="Arial" panose="020B0604020202020204" pitchFamily="34" charset="0"/>
                <a:cs typeface="Arial" panose="020B0604020202020204" pitchFamily="34" charset="0"/>
              </a:rPr>
            </a:br>
            <a:r>
              <a:rPr lang="es-ES" altLang="en-US" sz="3200" b="1" dirty="0">
                <a:latin typeface="Arial" panose="020B0604020202020204" pitchFamily="34" charset="0"/>
                <a:cs typeface="Arial" panose="020B0604020202020204" pitchFamily="34" charset="0"/>
              </a:rPr>
              <a:t>en el RIF </a:t>
            </a:r>
            <a:br>
              <a:rPr lang="es-ES" altLang="en-US" sz="3200" b="1" dirty="0">
                <a:latin typeface="Arial" panose="020B0604020202020204" pitchFamily="34" charset="0"/>
                <a:cs typeface="Arial" panose="020B0604020202020204" pitchFamily="34" charset="0"/>
              </a:rPr>
            </a:br>
            <a:r>
              <a:rPr lang="es-ES" altLang="en-US" sz="1800" dirty="0">
                <a:latin typeface="Arial" panose="020B0604020202020204" pitchFamily="34" charset="0"/>
                <a:cs typeface="Arial" panose="020B0604020202020204" pitchFamily="34" charset="0"/>
              </a:rPr>
              <a:t>(DOF 18 Nov 2015)</a:t>
            </a:r>
            <a:br>
              <a:rPr lang="es-ES" altLang="en-US" sz="1800" dirty="0">
                <a:latin typeface="Arial" panose="020B0604020202020204" pitchFamily="34" charset="0"/>
                <a:cs typeface="Arial" panose="020B0604020202020204" pitchFamily="34" charset="0"/>
              </a:rPr>
            </a:br>
            <a:r>
              <a:rPr lang="da-DK" altLang="en-US" sz="2000" b="1" dirty="0">
                <a:latin typeface="Arial" panose="020B0604020202020204" pitchFamily="34" charset="0"/>
                <a:cs typeface="Arial" panose="020B0604020202020204" pitchFamily="34" charset="0"/>
              </a:rPr>
              <a:t>LISR Art. 111 Quinto Párrafo</a:t>
            </a:r>
            <a:endParaRPr lang="es-ES" altLang="en-US" sz="2000" i="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p:txBody>
          <a:bodyPr>
            <a:normAutofit fontScale="85000" lnSpcReduction="20000"/>
          </a:bodyPr>
          <a:lstStyle/>
          <a:p>
            <a:pPr marL="694350" indent="-514350" algn="just">
              <a:buAutoNum type="alphaLcParenR"/>
            </a:pPr>
            <a:r>
              <a:rPr lang="es-ES" sz="3100" b="1" dirty="0" smtClean="0">
                <a:solidFill>
                  <a:srgbClr val="FF0000"/>
                </a:solidFill>
                <a:latin typeface="Arial" panose="020B0604020202020204" pitchFamily="34" charset="0"/>
                <a:cs typeface="Arial" panose="020B0604020202020204" pitchFamily="34" charset="0"/>
              </a:rPr>
              <a:t>Socios </a:t>
            </a:r>
            <a:r>
              <a:rPr lang="es-ES" sz="3100" b="1" dirty="0">
                <a:solidFill>
                  <a:srgbClr val="FF0000"/>
                </a:solidFill>
                <a:latin typeface="Arial" panose="020B0604020202020204" pitchFamily="34" charset="0"/>
                <a:cs typeface="Arial" panose="020B0604020202020204" pitchFamily="34" charset="0"/>
              </a:rPr>
              <a:t>de no Lucrativas: </a:t>
            </a:r>
            <a:r>
              <a:rPr lang="es-ES" sz="3100" dirty="0">
                <a:latin typeface="Arial" panose="020B0604020202020204" pitchFamily="34" charset="0"/>
                <a:cs typeface="Arial" panose="020B0604020202020204" pitchFamily="34" charset="0"/>
              </a:rPr>
              <a:t>Los socios, accionistas o integrantes de las personas morales previstas en el Título III de Ley, </a:t>
            </a:r>
            <a:r>
              <a:rPr lang="es-ES" sz="3100" i="1" u="sng" dirty="0">
                <a:solidFill>
                  <a:srgbClr val="FF0000"/>
                </a:solidFill>
                <a:latin typeface="Arial" panose="020B0604020202020204" pitchFamily="34" charset="0"/>
                <a:cs typeface="Arial" panose="020B0604020202020204" pitchFamily="34" charset="0"/>
              </a:rPr>
              <a:t>siempre que no perciban el remanente </a:t>
            </a:r>
            <a:r>
              <a:rPr lang="es-ES" sz="3100" i="1" u="sng" dirty="0" smtClean="0">
                <a:solidFill>
                  <a:srgbClr val="FF0000"/>
                </a:solidFill>
                <a:latin typeface="Arial" panose="020B0604020202020204" pitchFamily="34" charset="0"/>
                <a:cs typeface="Arial" panose="020B0604020202020204" pitchFamily="34" charset="0"/>
              </a:rPr>
              <a:t>distribuible</a:t>
            </a:r>
          </a:p>
          <a:p>
            <a:pPr marL="180000" indent="0" algn="just">
              <a:buNone/>
            </a:pPr>
            <a:r>
              <a:rPr lang="es-ES" sz="3100" b="1" dirty="0" smtClean="0">
                <a:solidFill>
                  <a:srgbClr val="2116FC"/>
                </a:solidFill>
                <a:latin typeface="Arial" panose="020B0604020202020204" pitchFamily="34" charset="0"/>
                <a:cs typeface="Arial" panose="020B0604020202020204" pitchFamily="34" charset="0"/>
              </a:rPr>
              <a:t>b</a:t>
            </a:r>
            <a:r>
              <a:rPr lang="es-ES" sz="3100" b="1" dirty="0">
                <a:solidFill>
                  <a:srgbClr val="2116FC"/>
                </a:solidFill>
                <a:latin typeface="Arial" panose="020B0604020202020204" pitchFamily="34" charset="0"/>
                <a:cs typeface="Arial" panose="020B0604020202020204" pitchFamily="34" charset="0"/>
              </a:rPr>
              <a:t>)</a:t>
            </a:r>
            <a:r>
              <a:rPr lang="es-ES" sz="3100" dirty="0">
                <a:solidFill>
                  <a:srgbClr val="2116FC"/>
                </a:solidFill>
                <a:latin typeface="Arial" panose="020B0604020202020204" pitchFamily="34" charset="0"/>
                <a:cs typeface="Arial" panose="020B0604020202020204" pitchFamily="34" charset="0"/>
              </a:rPr>
              <a:t> </a:t>
            </a:r>
            <a:r>
              <a:rPr lang="es-ES" sz="3100" b="1" dirty="0">
                <a:solidFill>
                  <a:srgbClr val="2116FC"/>
                </a:solidFill>
                <a:latin typeface="Arial" panose="020B0604020202020204" pitchFamily="34" charset="0"/>
                <a:cs typeface="Arial" panose="020B0604020202020204" pitchFamily="34" charset="0"/>
              </a:rPr>
              <a:t>Socios de Fondos y Cajas de Ahorro: </a:t>
            </a:r>
            <a:r>
              <a:rPr lang="es-ES" sz="3100" dirty="0">
                <a:latin typeface="Arial" panose="020B0604020202020204" pitchFamily="34" charset="0"/>
                <a:cs typeface="Arial" panose="020B0604020202020204" pitchFamily="34" charset="0"/>
              </a:rPr>
              <a:t>Las personas físicas que sean socios, accionistas o integrantes de las personas morales a que se refiere el artículo 79, fracción XIII de la presente Ley, </a:t>
            </a:r>
            <a:r>
              <a:rPr lang="es-ES" sz="3100" i="1" u="sng" dirty="0">
                <a:solidFill>
                  <a:srgbClr val="2116FC"/>
                </a:solidFill>
                <a:latin typeface="Arial" panose="020B0604020202020204" pitchFamily="34" charset="0"/>
                <a:cs typeface="Arial" panose="020B0604020202020204" pitchFamily="34" charset="0"/>
              </a:rPr>
              <a:t>aún y cuando reciban de dichas personas morales intereses</a:t>
            </a:r>
            <a:r>
              <a:rPr lang="es-ES" sz="3100" dirty="0">
                <a:solidFill>
                  <a:srgbClr val="2116FC"/>
                </a:solidFill>
                <a:latin typeface="Arial" panose="020B0604020202020204" pitchFamily="34" charset="0"/>
                <a:cs typeface="Arial" panose="020B0604020202020204" pitchFamily="34" charset="0"/>
              </a:rPr>
              <a:t>, </a:t>
            </a:r>
            <a:r>
              <a:rPr lang="es-ES" sz="3100" i="1" u="sng" dirty="0">
                <a:solidFill>
                  <a:srgbClr val="2116FC"/>
                </a:solidFill>
                <a:latin typeface="Arial" panose="020B0604020202020204" pitchFamily="34" charset="0"/>
                <a:cs typeface="Arial" panose="020B0604020202020204" pitchFamily="34" charset="0"/>
              </a:rPr>
              <a:t>siempre que </a:t>
            </a:r>
            <a:r>
              <a:rPr lang="es-ES" sz="3100" dirty="0">
                <a:latin typeface="Arial" panose="020B0604020202020204" pitchFamily="34" charset="0"/>
                <a:cs typeface="Arial" panose="020B0604020202020204" pitchFamily="34" charset="0"/>
              </a:rPr>
              <a:t>el total de los ingresos obtenidos en el ejercicio inmediato anterior por intereses y por las actividades a que se refiere el primer párrafo de este artículo, en su conjunto</a:t>
            </a:r>
            <a:r>
              <a:rPr lang="es-ES" sz="3100" dirty="0">
                <a:solidFill>
                  <a:srgbClr val="2116FC"/>
                </a:solidFill>
                <a:latin typeface="Arial" panose="020B0604020202020204" pitchFamily="34" charset="0"/>
                <a:cs typeface="Arial" panose="020B0604020202020204" pitchFamily="34" charset="0"/>
              </a:rPr>
              <a:t>, </a:t>
            </a:r>
            <a:r>
              <a:rPr lang="es-ES" sz="3100" i="1" u="sng" dirty="0">
                <a:solidFill>
                  <a:srgbClr val="2116FC"/>
                </a:solidFill>
                <a:latin typeface="Arial" panose="020B0604020202020204" pitchFamily="34" charset="0"/>
                <a:cs typeface="Arial" panose="020B0604020202020204" pitchFamily="34" charset="0"/>
              </a:rPr>
              <a:t>no excedan de </a:t>
            </a:r>
            <a:r>
              <a:rPr lang="es-ES" sz="3100" i="1" u="sng" dirty="0" smtClean="0">
                <a:solidFill>
                  <a:srgbClr val="2116FC"/>
                </a:solidFill>
                <a:latin typeface="Arial" panose="020B0604020202020204" pitchFamily="34" charset="0"/>
                <a:cs typeface="Arial" panose="020B0604020202020204" pitchFamily="34" charset="0"/>
              </a:rPr>
              <a:t>2MDP</a:t>
            </a:r>
            <a:r>
              <a:rPr lang="es-ES" sz="3100" dirty="0" smtClean="0">
                <a:solidFill>
                  <a:srgbClr val="2116FC"/>
                </a:solidFill>
                <a:latin typeface="Arial" panose="020B0604020202020204" pitchFamily="34" charset="0"/>
                <a:cs typeface="Arial" panose="020B0604020202020204" pitchFamily="34" charset="0"/>
              </a:rPr>
              <a:t>.</a:t>
            </a:r>
          </a:p>
          <a:p>
            <a:pPr marL="180000" indent="0" algn="just">
              <a:buNone/>
            </a:pPr>
            <a:r>
              <a:rPr lang="es-ES" sz="3100" b="1" dirty="0">
                <a:solidFill>
                  <a:srgbClr val="00B050"/>
                </a:solidFill>
                <a:latin typeface="Arial" panose="020B0604020202020204" pitchFamily="34" charset="0"/>
                <a:cs typeface="Arial" panose="020B0604020202020204" pitchFamily="34" charset="0"/>
              </a:rPr>
              <a:t>c)</a:t>
            </a:r>
            <a:r>
              <a:rPr lang="es-ES" sz="3100" dirty="0">
                <a:solidFill>
                  <a:srgbClr val="00B050"/>
                </a:solidFill>
                <a:latin typeface="Arial" panose="020B0604020202020204" pitchFamily="34" charset="0"/>
                <a:cs typeface="Arial" panose="020B0604020202020204" pitchFamily="34" charset="0"/>
              </a:rPr>
              <a:t> </a:t>
            </a:r>
            <a:r>
              <a:rPr lang="es-ES" sz="3100" b="1" dirty="0">
                <a:solidFill>
                  <a:srgbClr val="00B050"/>
                </a:solidFill>
                <a:latin typeface="Arial" panose="020B0604020202020204" pitchFamily="34" charset="0"/>
                <a:cs typeface="Arial" panose="020B0604020202020204" pitchFamily="34" charset="0"/>
              </a:rPr>
              <a:t>Socios, accionistas, integrantes de asociaciones Deportivas: </a:t>
            </a:r>
            <a:r>
              <a:rPr lang="es-ES" sz="3100" dirty="0">
                <a:latin typeface="Arial" panose="020B0604020202020204" pitchFamily="34" charset="0"/>
                <a:cs typeface="Arial" panose="020B0604020202020204" pitchFamily="34" charset="0"/>
              </a:rPr>
              <a:t>Los socios, accionistas o integrantes de asociaciones deportivas que tributen en términos del Título II de esta Ley</a:t>
            </a:r>
            <a:r>
              <a:rPr lang="es-ES" sz="3100" dirty="0">
                <a:solidFill>
                  <a:srgbClr val="00B050"/>
                </a:solidFill>
                <a:latin typeface="Arial" panose="020B0604020202020204" pitchFamily="34" charset="0"/>
                <a:cs typeface="Arial" panose="020B0604020202020204" pitchFamily="34" charset="0"/>
              </a:rPr>
              <a:t>, </a:t>
            </a:r>
            <a:r>
              <a:rPr lang="es-ES" sz="3100" i="1" u="sng" dirty="0">
                <a:solidFill>
                  <a:srgbClr val="00B050"/>
                </a:solidFill>
                <a:latin typeface="Arial" panose="020B0604020202020204" pitchFamily="34" charset="0"/>
                <a:cs typeface="Arial" panose="020B0604020202020204" pitchFamily="34" charset="0"/>
              </a:rPr>
              <a:t>siempre que no perciban ingresos de las personas morales a las que pertenezcan</a:t>
            </a:r>
            <a:r>
              <a:rPr lang="es-ES" sz="3100" dirty="0">
                <a:solidFill>
                  <a:srgbClr val="00B050"/>
                </a:solidFill>
                <a:latin typeface="Arial" panose="020B0604020202020204" pitchFamily="34" charset="0"/>
                <a:cs typeface="Arial" panose="020B0604020202020204" pitchFamily="34" charset="0"/>
              </a:rPr>
              <a:t>.</a:t>
            </a:r>
          </a:p>
          <a:p>
            <a:pPr marL="180000" indent="0" algn="just">
              <a:buNone/>
            </a:pPr>
            <a:endParaRPr lang="en-US" sz="3100" dirty="0">
              <a:latin typeface="Arial" panose="020B0604020202020204" pitchFamily="34" charset="0"/>
              <a:cs typeface="Arial" panose="020B0604020202020204" pitchFamily="34" charset="0"/>
            </a:endParaRPr>
          </a:p>
          <a:p>
            <a:endParaRPr lang="es-MX" dirty="0"/>
          </a:p>
        </p:txBody>
      </p:sp>
    </p:spTree>
    <p:extLst>
      <p:ext uri="{BB962C8B-B14F-4D97-AF65-F5344CB8AC3E}">
        <p14:creationId xmlns:p14="http://schemas.microsoft.com/office/powerpoint/2010/main" val="19748443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1"/>
          <p:cNvSpPr>
            <a:spLocks noGrp="1"/>
          </p:cNvSpPr>
          <p:nvPr>
            <p:ph type="title"/>
          </p:nvPr>
        </p:nvSpPr>
        <p:spPr>
          <a:xfrm>
            <a:off x="2200276" y="214312"/>
            <a:ext cx="8101012" cy="1114425"/>
          </a:xfrm>
        </p:spPr>
        <p:txBody>
          <a:bodyPr>
            <a:noAutofit/>
          </a:bodyPr>
          <a:lstStyle/>
          <a:p>
            <a:pPr algn="ctr"/>
            <a:r>
              <a:rPr lang="es-ES" altLang="en-US" sz="3200" b="1" dirty="0">
                <a:latin typeface="Arial" panose="020B0604020202020204" pitchFamily="34" charset="0"/>
                <a:cs typeface="Arial" panose="020B0604020202020204" pitchFamily="34" charset="0"/>
              </a:rPr>
              <a:t>No podrán optar por Tributar </a:t>
            </a:r>
            <a:br>
              <a:rPr lang="es-ES" altLang="en-US" sz="3200" b="1" dirty="0">
                <a:latin typeface="Arial" panose="020B0604020202020204" pitchFamily="34" charset="0"/>
                <a:cs typeface="Arial" panose="020B0604020202020204" pitchFamily="34" charset="0"/>
              </a:rPr>
            </a:br>
            <a:r>
              <a:rPr lang="es-ES" altLang="en-US" sz="3200" b="1" dirty="0">
                <a:latin typeface="Arial" panose="020B0604020202020204" pitchFamily="34" charset="0"/>
                <a:cs typeface="Arial" panose="020B0604020202020204" pitchFamily="34" charset="0"/>
              </a:rPr>
              <a:t>en el RIF</a:t>
            </a:r>
            <a:r>
              <a:rPr lang="es-ES" altLang="en-US" sz="1800" dirty="0">
                <a:latin typeface="Arial" panose="020B0604020202020204" pitchFamily="34" charset="0"/>
                <a:cs typeface="Arial" panose="020B0604020202020204" pitchFamily="34" charset="0"/>
              </a:rPr>
              <a:t/>
            </a:r>
            <a:br>
              <a:rPr lang="es-ES" altLang="en-US" sz="1800" dirty="0">
                <a:latin typeface="Arial" panose="020B0604020202020204" pitchFamily="34" charset="0"/>
                <a:cs typeface="Arial" panose="020B0604020202020204" pitchFamily="34" charset="0"/>
              </a:rPr>
            </a:br>
            <a:r>
              <a:rPr lang="da-DK" altLang="en-US" sz="2000" b="1" dirty="0">
                <a:latin typeface="Arial" panose="020B0604020202020204" pitchFamily="34" charset="0"/>
                <a:cs typeface="Arial" panose="020B0604020202020204" pitchFamily="34" charset="0"/>
              </a:rPr>
              <a:t>RMF Regla 2.5.9. </a:t>
            </a:r>
            <a:endParaRPr lang="es-ES" altLang="en-US" sz="2000" i="1" dirty="0">
              <a:latin typeface="Arial" panose="020B0604020202020204" pitchFamily="34" charset="0"/>
              <a:cs typeface="Arial" panose="020B0604020202020204" pitchFamily="34" charset="0"/>
            </a:endParaRPr>
          </a:p>
        </p:txBody>
      </p:sp>
      <p:sp>
        <p:nvSpPr>
          <p:cNvPr id="7171" name="Marcador de contenido 2"/>
          <p:cNvSpPr>
            <a:spLocks noGrp="1"/>
          </p:cNvSpPr>
          <p:nvPr>
            <p:ph idx="1"/>
          </p:nvPr>
        </p:nvSpPr>
        <p:spPr>
          <a:xfrm>
            <a:off x="671514" y="1485896"/>
            <a:ext cx="11044236" cy="5100637"/>
          </a:xfrm>
        </p:spPr>
        <p:txBody>
          <a:bodyPr>
            <a:noAutofit/>
          </a:bodyPr>
          <a:lstStyle/>
          <a:p>
            <a:pPr marL="0" indent="0" algn="just">
              <a:buNone/>
            </a:pPr>
            <a:r>
              <a:rPr lang="es-ES" sz="2200" b="1" dirty="0">
                <a:latin typeface="Arial" panose="020B0604020202020204" pitchFamily="34" charset="0"/>
                <a:cs typeface="Arial" panose="020B0604020202020204" pitchFamily="34" charset="0"/>
              </a:rPr>
              <a:t>Opción para socios, accionistas o integrantes de personas morales para pagar el ISR en términos del </a:t>
            </a:r>
            <a:r>
              <a:rPr lang="es-ES" sz="2200" b="1" dirty="0" smtClean="0">
                <a:latin typeface="Arial" panose="020B0604020202020204" pitchFamily="34" charset="0"/>
                <a:cs typeface="Arial" panose="020B0604020202020204" pitchFamily="34" charset="0"/>
              </a:rPr>
              <a:t>RIF</a:t>
            </a:r>
            <a:endParaRPr lang="es-ES" sz="2200" b="1" i="1" dirty="0">
              <a:solidFill>
                <a:srgbClr val="FF0000"/>
              </a:solidFill>
              <a:latin typeface="Arial" panose="020B0604020202020204" pitchFamily="34" charset="0"/>
              <a:cs typeface="Arial" panose="020B0604020202020204" pitchFamily="34" charset="0"/>
            </a:endParaRPr>
          </a:p>
          <a:p>
            <a:pPr marL="0" indent="0" algn="just">
              <a:buNone/>
            </a:pPr>
            <a:r>
              <a:rPr lang="es-ES" sz="2200" b="1" dirty="0">
                <a:latin typeface="Arial" panose="020B0604020202020204" pitchFamily="34" charset="0"/>
                <a:cs typeface="Arial" panose="020B0604020202020204" pitchFamily="34" charset="0"/>
              </a:rPr>
              <a:t>2.5.9.</a:t>
            </a:r>
            <a:r>
              <a:rPr lang="es-ES" sz="2200" dirty="0">
                <a:latin typeface="Arial" panose="020B0604020202020204" pitchFamily="34" charset="0"/>
                <a:cs typeface="Arial" panose="020B0604020202020204" pitchFamily="34" charset="0"/>
              </a:rPr>
              <a:t> Para efectos del artículo 111, fracción I, incisos a), b) y c) de la Ley del ISR, en relación con los artículos 27, apartado B, fracción II del CFF y 29 y 30 de </a:t>
            </a:r>
            <a:r>
              <a:rPr lang="es-ES" sz="2200" dirty="0" smtClean="0">
                <a:latin typeface="Arial" panose="020B0604020202020204" pitchFamily="34" charset="0"/>
                <a:cs typeface="Arial" panose="020B0604020202020204" pitchFamily="34" charset="0"/>
              </a:rPr>
              <a:t>RCFF, </a:t>
            </a:r>
            <a:r>
              <a:rPr lang="es-ES" sz="2200" i="1" dirty="0">
                <a:latin typeface="Arial" panose="020B0604020202020204" pitchFamily="34" charset="0"/>
                <a:cs typeface="Arial" panose="020B0604020202020204" pitchFamily="34" charset="0"/>
              </a:rPr>
              <a:t>las personas físicas que sean socios, accionistas o integrantes de las personas morales a que se refieren dichos incisos, </a:t>
            </a:r>
            <a:r>
              <a:rPr lang="es-ES" sz="2200" b="1" i="1" dirty="0">
                <a:latin typeface="Arial" panose="020B0604020202020204" pitchFamily="34" charset="0"/>
                <a:cs typeface="Arial" panose="020B0604020202020204" pitchFamily="34" charset="0"/>
              </a:rPr>
              <a:t>podrán optar por tributar en el RIF</a:t>
            </a:r>
            <a:r>
              <a:rPr lang="es-ES" sz="2200" i="1" dirty="0">
                <a:latin typeface="Arial" panose="020B0604020202020204" pitchFamily="34" charset="0"/>
                <a:cs typeface="Arial" panose="020B0604020202020204" pitchFamily="34" charset="0"/>
              </a:rPr>
              <a:t>, siempre que </a:t>
            </a:r>
            <a:r>
              <a:rPr lang="es-ES" sz="2200" b="1" i="1" dirty="0">
                <a:latin typeface="Arial" panose="020B0604020202020204" pitchFamily="34" charset="0"/>
                <a:cs typeface="Arial" panose="020B0604020202020204" pitchFamily="34" charset="0"/>
              </a:rPr>
              <a:t>ingresen un caso de </a:t>
            </a:r>
            <a:r>
              <a:rPr lang="es-ES" sz="2200" b="1" i="1" dirty="0" smtClean="0">
                <a:latin typeface="Arial" panose="020B0604020202020204" pitchFamily="34" charset="0"/>
                <a:cs typeface="Arial" panose="020B0604020202020204" pitchFamily="34" charset="0"/>
              </a:rPr>
              <a:t>aclaración </a:t>
            </a:r>
            <a:r>
              <a:rPr lang="es-ES" sz="2200" b="1" i="1" dirty="0" smtClean="0">
                <a:solidFill>
                  <a:srgbClr val="FF0000"/>
                </a:solidFill>
                <a:latin typeface="Arial" panose="020B0604020202020204" pitchFamily="34" charset="0"/>
                <a:cs typeface="Arial" panose="020B0604020202020204" pitchFamily="34" charset="0"/>
              </a:rPr>
              <a:t>(mi portal) </a:t>
            </a:r>
            <a:r>
              <a:rPr lang="es-ES" sz="2200" i="1" dirty="0">
                <a:latin typeface="Arial" panose="020B0604020202020204" pitchFamily="34" charset="0"/>
                <a:cs typeface="Arial" panose="020B0604020202020204" pitchFamily="34" charset="0"/>
              </a:rPr>
              <a:t>a través del Portal del SAT</a:t>
            </a:r>
            <a:r>
              <a:rPr lang="es-ES" sz="2200" dirty="0">
                <a:latin typeface="Arial" panose="020B0604020202020204" pitchFamily="34" charset="0"/>
                <a:cs typeface="Arial" panose="020B0604020202020204" pitchFamily="34" charset="0"/>
              </a:rPr>
              <a:t>, </a:t>
            </a:r>
            <a:r>
              <a:rPr lang="es-ES" sz="2200" b="1" dirty="0">
                <a:latin typeface="Arial" panose="020B0604020202020204" pitchFamily="34" charset="0"/>
                <a:cs typeface="Arial" panose="020B0604020202020204" pitchFamily="34" charset="0"/>
              </a:rPr>
              <a:t>anexando la documentación soporte</a:t>
            </a:r>
            <a:r>
              <a:rPr lang="es-ES" sz="2200" dirty="0">
                <a:latin typeface="Arial" panose="020B0604020202020204" pitchFamily="34" charset="0"/>
                <a:cs typeface="Arial" panose="020B0604020202020204" pitchFamily="34" charset="0"/>
              </a:rPr>
              <a:t> </a:t>
            </a:r>
            <a:r>
              <a:rPr lang="es-ES" sz="2200" b="1" dirty="0" smtClean="0">
                <a:solidFill>
                  <a:srgbClr val="FF0000"/>
                </a:solidFill>
                <a:latin typeface="Arial" panose="020B0604020202020204" pitchFamily="34" charset="0"/>
                <a:cs typeface="Arial" panose="020B0604020202020204" pitchFamily="34" charset="0"/>
              </a:rPr>
              <a:t>(acta constitutiva y acta de asamblea donde se designan y otorgan poderes de representación y administración)</a:t>
            </a:r>
            <a:r>
              <a:rPr lang="es-ES" sz="2200" dirty="0" smtClean="0">
                <a:latin typeface="Arial" panose="020B0604020202020204" pitchFamily="34" charset="0"/>
                <a:cs typeface="Arial" panose="020B0604020202020204" pitchFamily="34" charset="0"/>
              </a:rPr>
              <a:t>que </a:t>
            </a:r>
            <a:r>
              <a:rPr lang="es-ES" sz="2200" dirty="0">
                <a:latin typeface="Arial" panose="020B0604020202020204" pitchFamily="34" charset="0"/>
                <a:cs typeface="Arial" panose="020B0604020202020204" pitchFamily="34" charset="0"/>
              </a:rPr>
              <a:t>consideren pertinente, que comprueben que cumplen con la excepción del tipo de socios, accionistas o integrantes referidos, y la autoridad resuelva su aclaración por el mismo medio. El caso de aclaración, deberá presentarse a más tardar el último día del mes de </a:t>
            </a:r>
            <a:r>
              <a:rPr lang="es-ES" sz="2200" b="1" i="1" dirty="0">
                <a:latin typeface="Arial" panose="020B0604020202020204" pitchFamily="34" charset="0"/>
                <a:cs typeface="Arial" panose="020B0604020202020204" pitchFamily="34" charset="0"/>
              </a:rPr>
              <a:t>febrero de </a:t>
            </a:r>
            <a:r>
              <a:rPr lang="es-ES" sz="2200" b="1" i="1" dirty="0" smtClean="0">
                <a:latin typeface="Arial" panose="020B0604020202020204" pitchFamily="34" charset="0"/>
                <a:cs typeface="Arial" panose="020B0604020202020204" pitchFamily="34" charset="0"/>
              </a:rPr>
              <a:t>2021</a:t>
            </a:r>
            <a:r>
              <a:rPr lang="es-ES" sz="2200" dirty="0" smtClean="0">
                <a:latin typeface="Arial" panose="020B0604020202020204" pitchFamily="34" charset="0"/>
                <a:cs typeface="Arial" panose="020B0604020202020204" pitchFamily="34" charset="0"/>
              </a:rPr>
              <a:t>. </a:t>
            </a:r>
            <a:r>
              <a:rPr lang="es-ES" sz="2200" dirty="0">
                <a:latin typeface="Arial" panose="020B0604020202020204" pitchFamily="34" charset="0"/>
                <a:cs typeface="Arial" panose="020B0604020202020204" pitchFamily="34" charset="0"/>
              </a:rPr>
              <a:t>Si los contribuyentes se inscriban en el RFC con posterioridad a dicha fecha, deberán presentar el caso de aclaración </a:t>
            </a:r>
            <a:r>
              <a:rPr lang="es-ES" sz="2200" b="1" i="1" dirty="0">
                <a:latin typeface="Arial" panose="020B0604020202020204" pitchFamily="34" charset="0"/>
                <a:cs typeface="Arial" panose="020B0604020202020204" pitchFamily="34" charset="0"/>
              </a:rPr>
              <a:t>dentro del mes siguiente</a:t>
            </a:r>
            <a:r>
              <a:rPr lang="es-ES" sz="2200" dirty="0">
                <a:latin typeface="Arial" panose="020B0604020202020204" pitchFamily="34" charset="0"/>
                <a:cs typeface="Arial" panose="020B0604020202020204" pitchFamily="34" charset="0"/>
              </a:rPr>
              <a:t> contado a partir de la fecha en que realicen su inscripción en el </a:t>
            </a:r>
            <a:r>
              <a:rPr lang="es-ES" sz="2200" dirty="0" smtClean="0">
                <a:latin typeface="Arial" panose="020B0604020202020204" pitchFamily="34" charset="0"/>
                <a:cs typeface="Arial" panose="020B0604020202020204" pitchFamily="34" charset="0"/>
              </a:rPr>
              <a:t>RFC.</a:t>
            </a:r>
            <a:endParaRPr lang="es-ES" sz="20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837763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1"/>
          <p:cNvSpPr>
            <a:spLocks noGrp="1"/>
          </p:cNvSpPr>
          <p:nvPr>
            <p:ph type="title"/>
          </p:nvPr>
        </p:nvSpPr>
        <p:spPr>
          <a:xfrm>
            <a:off x="1985962" y="242888"/>
            <a:ext cx="8329611" cy="1000125"/>
          </a:xfrm>
        </p:spPr>
        <p:txBody>
          <a:bodyPr>
            <a:noAutofit/>
          </a:bodyPr>
          <a:lstStyle/>
          <a:p>
            <a:pPr algn="ctr"/>
            <a:r>
              <a:rPr lang="es-ES" altLang="en-US" sz="3200" b="1" dirty="0">
                <a:latin typeface="Arial" panose="020B0604020202020204" pitchFamily="34" charset="0"/>
                <a:cs typeface="Arial" panose="020B0604020202020204" pitchFamily="34" charset="0"/>
              </a:rPr>
              <a:t>No podrán optar por Tributar </a:t>
            </a:r>
            <a:br>
              <a:rPr lang="es-ES" altLang="en-US" sz="3200" b="1" dirty="0">
                <a:latin typeface="Arial" panose="020B0604020202020204" pitchFamily="34" charset="0"/>
                <a:cs typeface="Arial" panose="020B0604020202020204" pitchFamily="34" charset="0"/>
              </a:rPr>
            </a:br>
            <a:r>
              <a:rPr lang="es-ES" altLang="en-US" sz="3200" b="1" dirty="0">
                <a:latin typeface="Arial" panose="020B0604020202020204" pitchFamily="34" charset="0"/>
                <a:cs typeface="Arial" panose="020B0604020202020204" pitchFamily="34" charset="0"/>
              </a:rPr>
              <a:t>en el RIF </a:t>
            </a:r>
            <a:br>
              <a:rPr lang="es-ES" altLang="en-US" sz="3200" b="1" dirty="0">
                <a:latin typeface="Arial" panose="020B0604020202020204" pitchFamily="34" charset="0"/>
                <a:cs typeface="Arial" panose="020B0604020202020204" pitchFamily="34" charset="0"/>
              </a:rPr>
            </a:br>
            <a:r>
              <a:rPr lang="es-ES" altLang="en-US" sz="1800" dirty="0">
                <a:latin typeface="Arial" panose="020B0604020202020204" pitchFamily="34" charset="0"/>
                <a:cs typeface="Arial" panose="020B0604020202020204" pitchFamily="34" charset="0"/>
              </a:rPr>
              <a:t>(DOF 18 Nov 2015)</a:t>
            </a:r>
            <a:br>
              <a:rPr lang="es-ES" altLang="en-US" sz="1800" dirty="0">
                <a:latin typeface="Arial" panose="020B0604020202020204" pitchFamily="34" charset="0"/>
                <a:cs typeface="Arial" panose="020B0604020202020204" pitchFamily="34" charset="0"/>
              </a:rPr>
            </a:br>
            <a:r>
              <a:rPr lang="da-DK" altLang="en-US" sz="2000" b="1" dirty="0">
                <a:latin typeface="Arial" panose="020B0604020202020204" pitchFamily="34" charset="0"/>
                <a:cs typeface="Arial" panose="020B0604020202020204" pitchFamily="34" charset="0"/>
              </a:rPr>
              <a:t>LISR Art. 111 Quinto Párrafo</a:t>
            </a:r>
            <a:endParaRPr lang="es-ES" altLang="en-US" sz="2000" i="1" dirty="0">
              <a:latin typeface="Arial" panose="020B0604020202020204" pitchFamily="34" charset="0"/>
              <a:cs typeface="Arial" panose="020B0604020202020204" pitchFamily="34" charset="0"/>
            </a:endParaRPr>
          </a:p>
        </p:txBody>
      </p:sp>
      <p:sp>
        <p:nvSpPr>
          <p:cNvPr id="7171" name="Marcador de contenido 2"/>
          <p:cNvSpPr>
            <a:spLocks noGrp="1"/>
          </p:cNvSpPr>
          <p:nvPr>
            <p:ph idx="1"/>
          </p:nvPr>
        </p:nvSpPr>
        <p:spPr>
          <a:xfrm>
            <a:off x="614363" y="1457325"/>
            <a:ext cx="11115675" cy="5243513"/>
          </a:xfrm>
        </p:spPr>
        <p:txBody>
          <a:bodyPr>
            <a:normAutofit lnSpcReduction="10000"/>
          </a:bodyPr>
          <a:lstStyle/>
          <a:p>
            <a:pPr marL="0" indent="0" algn="just">
              <a:buNone/>
            </a:pPr>
            <a:r>
              <a:rPr lang="es-ES" b="1" dirty="0">
                <a:latin typeface="Arial" panose="020B0604020202020204" pitchFamily="34" charset="0"/>
                <a:cs typeface="Arial" panose="020B0604020202020204" pitchFamily="34" charset="0"/>
              </a:rPr>
              <a:t>II.</a:t>
            </a:r>
            <a:r>
              <a:rPr lang="es-ES" dirty="0">
                <a:latin typeface="Arial" panose="020B0604020202020204" pitchFamily="34" charset="0"/>
                <a:cs typeface="Arial" panose="020B0604020202020204" pitchFamily="34" charset="0"/>
              </a:rPr>
              <a:t> </a:t>
            </a:r>
            <a:r>
              <a:rPr lang="es-ES" b="1" dirty="0">
                <a:latin typeface="Arial" panose="020B0604020202020204" pitchFamily="34" charset="0"/>
                <a:cs typeface="Arial" panose="020B0604020202020204" pitchFamily="34" charset="0"/>
              </a:rPr>
              <a:t>Sector Inmobiliario y Financieras. </a:t>
            </a:r>
            <a:r>
              <a:rPr lang="es-ES" dirty="0">
                <a:latin typeface="Arial" panose="020B0604020202020204" pitchFamily="34" charset="0"/>
                <a:cs typeface="Arial" panose="020B0604020202020204" pitchFamily="34" charset="0"/>
              </a:rPr>
              <a:t>Los contribuyentes que realicen actividades relacionadas con </a:t>
            </a:r>
            <a:r>
              <a:rPr lang="es-ES" b="1" dirty="0">
                <a:solidFill>
                  <a:srgbClr val="0000CC"/>
                </a:solidFill>
                <a:latin typeface="Arial" panose="020B0604020202020204" pitchFamily="34" charset="0"/>
                <a:cs typeface="Arial" panose="020B0604020202020204" pitchFamily="34" charset="0"/>
              </a:rPr>
              <a:t>bienes raíces, capitales inmobiliarios, negocios inmobiliarios o actividades financieras</a:t>
            </a:r>
            <a:r>
              <a:rPr lang="es-ES" dirty="0">
                <a:latin typeface="Arial" panose="020B0604020202020204" pitchFamily="34" charset="0"/>
                <a:cs typeface="Arial" panose="020B0604020202020204" pitchFamily="34" charset="0"/>
              </a:rPr>
              <a:t>, </a:t>
            </a:r>
            <a:r>
              <a:rPr lang="es-ES" b="1" dirty="0">
                <a:solidFill>
                  <a:srgbClr val="2116FC"/>
                </a:solidFill>
                <a:latin typeface="Arial" panose="020B0604020202020204" pitchFamily="34" charset="0"/>
                <a:cs typeface="Arial" panose="020B0604020202020204" pitchFamily="34" charset="0"/>
              </a:rPr>
              <a:t>salvo</a:t>
            </a:r>
            <a:r>
              <a:rPr lang="es-ES" dirty="0">
                <a:latin typeface="Arial" panose="020B0604020202020204" pitchFamily="34" charset="0"/>
                <a:cs typeface="Arial" panose="020B0604020202020204" pitchFamily="34" charset="0"/>
              </a:rPr>
              <a:t> tratándose de aquéllos que únicamente obtengan ingresos por la realización de actos de </a:t>
            </a:r>
            <a:r>
              <a:rPr lang="es-ES" b="1" dirty="0">
                <a:solidFill>
                  <a:srgbClr val="0000CC"/>
                </a:solidFill>
                <a:latin typeface="Arial" panose="020B0604020202020204" pitchFamily="34" charset="0"/>
                <a:cs typeface="Arial" panose="020B0604020202020204" pitchFamily="34" charset="0"/>
              </a:rPr>
              <a:t>promoción o demostración personalizada </a:t>
            </a:r>
            <a:r>
              <a:rPr lang="es-ES" dirty="0">
                <a:latin typeface="Arial" panose="020B0604020202020204" pitchFamily="34" charset="0"/>
                <a:cs typeface="Arial" panose="020B0604020202020204" pitchFamily="34" charset="0"/>
              </a:rPr>
              <a:t>a clientes personas físicas para la compra venta de casas habitación o vivienda, y dichos clientes también sean personas físicas que </a:t>
            </a:r>
            <a:r>
              <a:rPr lang="es-ES" i="1" dirty="0">
                <a:latin typeface="Arial" panose="020B0604020202020204" pitchFamily="34" charset="0"/>
                <a:cs typeface="Arial" panose="020B0604020202020204" pitchFamily="34" charset="0"/>
              </a:rPr>
              <a:t>no realicen actos de construcción, desarrollo, remodelación, mejora o venta </a:t>
            </a:r>
            <a:r>
              <a:rPr lang="es-ES" dirty="0">
                <a:latin typeface="Arial" panose="020B0604020202020204" pitchFamily="34" charset="0"/>
                <a:cs typeface="Arial" panose="020B0604020202020204" pitchFamily="34" charset="0"/>
              </a:rPr>
              <a:t>de las casas habitación o vivienda.</a:t>
            </a:r>
          </a:p>
          <a:p>
            <a:pPr marL="0" indent="0" algn="just">
              <a:buNone/>
            </a:pPr>
            <a:r>
              <a:rPr lang="es-ES" dirty="0" smtClean="0">
                <a:latin typeface="Arial" panose="020B0604020202020204" pitchFamily="34" charset="0"/>
                <a:cs typeface="Arial" panose="020B0604020202020204" pitchFamily="34" charset="0"/>
              </a:rPr>
              <a:t>La intención </a:t>
            </a:r>
            <a:r>
              <a:rPr lang="es-ES" dirty="0">
                <a:latin typeface="Arial" panose="020B0604020202020204" pitchFamily="34" charset="0"/>
                <a:cs typeface="Arial" panose="020B0604020202020204" pitchFamily="34" charset="0"/>
              </a:rPr>
              <a:t>del legislador </a:t>
            </a:r>
            <a:r>
              <a:rPr lang="es-ES" dirty="0" smtClean="0">
                <a:latin typeface="Arial" panose="020B0604020202020204" pitchFamily="34" charset="0"/>
                <a:cs typeface="Arial" panose="020B0604020202020204" pitchFamily="34" charset="0"/>
              </a:rPr>
              <a:t>con esto es </a:t>
            </a:r>
            <a:r>
              <a:rPr lang="es-ES" dirty="0">
                <a:latin typeface="Arial" panose="020B0604020202020204" pitchFamily="34" charset="0"/>
                <a:cs typeface="Arial" panose="020B0604020202020204" pitchFamily="34" charset="0"/>
              </a:rPr>
              <a:t>evitar la triangulación de las utilidades </a:t>
            </a:r>
            <a:r>
              <a:rPr lang="es-ES" dirty="0" smtClean="0">
                <a:latin typeface="Arial" panose="020B0604020202020204" pitchFamily="34" charset="0"/>
                <a:cs typeface="Arial" panose="020B0604020202020204" pitchFamily="34" charset="0"/>
              </a:rPr>
              <a:t>de </a:t>
            </a:r>
            <a:r>
              <a:rPr lang="es-ES" dirty="0">
                <a:latin typeface="Arial" panose="020B0604020202020204" pitchFamily="34" charset="0"/>
                <a:cs typeface="Arial" panose="020B0604020202020204" pitchFamily="34" charset="0"/>
              </a:rPr>
              <a:t>los desarrollos </a:t>
            </a:r>
            <a:r>
              <a:rPr lang="es-ES" dirty="0" smtClean="0">
                <a:latin typeface="Arial" panose="020B0604020202020204" pitchFamily="34" charset="0"/>
                <a:cs typeface="Arial" panose="020B0604020202020204" pitchFamily="34" charset="0"/>
              </a:rPr>
              <a:t>inmobiliarios y </a:t>
            </a:r>
            <a:r>
              <a:rPr lang="es-ES" dirty="0">
                <a:latin typeface="Arial" panose="020B0604020202020204" pitchFamily="34" charset="0"/>
                <a:cs typeface="Arial" panose="020B0604020202020204" pitchFamily="34" charset="0"/>
              </a:rPr>
              <a:t>negocios </a:t>
            </a:r>
            <a:r>
              <a:rPr lang="es-ES" dirty="0" smtClean="0">
                <a:latin typeface="Arial" panose="020B0604020202020204" pitchFamily="34" charset="0"/>
                <a:cs typeface="Arial" panose="020B0604020202020204" pitchFamily="34" charset="0"/>
              </a:rPr>
              <a:t>relacionados, por tal los </a:t>
            </a:r>
            <a:r>
              <a:rPr lang="es-ES" dirty="0">
                <a:latin typeface="Arial" panose="020B0604020202020204" pitchFamily="34" charset="0"/>
                <a:cs typeface="Arial" panose="020B0604020202020204" pitchFamily="34" charset="0"/>
              </a:rPr>
              <a:t>“asesores inmobiliarios” tales como </a:t>
            </a:r>
            <a:r>
              <a:rPr lang="es-ES" dirty="0" smtClean="0">
                <a:latin typeface="Arial" panose="020B0604020202020204" pitchFamily="34" charset="0"/>
                <a:cs typeface="Arial" panose="020B0604020202020204" pitchFamily="34" charset="0"/>
              </a:rPr>
              <a:t>son los </a:t>
            </a:r>
            <a:r>
              <a:rPr lang="es-ES" b="1" dirty="0">
                <a:solidFill>
                  <a:srgbClr val="FF0000"/>
                </a:solidFill>
                <a:latin typeface="Arial" panose="020B0604020202020204" pitchFamily="34" charset="0"/>
                <a:cs typeface="Arial" panose="020B0604020202020204" pitchFamily="34" charset="0"/>
              </a:rPr>
              <a:t>promotores inmobiliarios </a:t>
            </a:r>
            <a:r>
              <a:rPr lang="es-ES" dirty="0" smtClean="0">
                <a:latin typeface="Arial" panose="020B0604020202020204" pitchFamily="34" charset="0"/>
                <a:cs typeface="Arial" panose="020B0604020202020204" pitchFamily="34" charset="0"/>
              </a:rPr>
              <a:t>(siempre que </a:t>
            </a:r>
            <a:r>
              <a:rPr lang="es-ES" dirty="0">
                <a:latin typeface="Arial" panose="020B0604020202020204" pitchFamily="34" charset="0"/>
                <a:cs typeface="Arial" panose="020B0604020202020204" pitchFamily="34" charset="0"/>
              </a:rPr>
              <a:t>no </a:t>
            </a:r>
            <a:r>
              <a:rPr lang="es-ES" dirty="0" smtClean="0">
                <a:latin typeface="Arial" panose="020B0604020202020204" pitchFamily="34" charset="0"/>
                <a:cs typeface="Arial" panose="020B0604020202020204" pitchFamily="34" charset="0"/>
              </a:rPr>
              <a:t>sean promotores de los </a:t>
            </a:r>
            <a:r>
              <a:rPr lang="es-ES" dirty="0">
                <a:latin typeface="Arial" panose="020B0604020202020204" pitchFamily="34" charset="0"/>
                <a:cs typeface="Arial" panose="020B0604020202020204" pitchFamily="34" charset="0"/>
              </a:rPr>
              <a:t>desarrolladores) si pueden tributar en el RIF. </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21377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1"/>
          <p:cNvSpPr>
            <a:spLocks noGrp="1"/>
          </p:cNvSpPr>
          <p:nvPr>
            <p:ph type="title"/>
          </p:nvPr>
        </p:nvSpPr>
        <p:spPr>
          <a:xfrm>
            <a:off x="1985963" y="214313"/>
            <a:ext cx="8215311" cy="1014412"/>
          </a:xfrm>
        </p:spPr>
        <p:txBody>
          <a:bodyPr>
            <a:noAutofit/>
          </a:bodyPr>
          <a:lstStyle/>
          <a:p>
            <a:pPr algn="ctr"/>
            <a:r>
              <a:rPr lang="es-ES" altLang="en-US" sz="3200" b="1" dirty="0">
                <a:latin typeface="Arial" panose="020B0604020202020204" pitchFamily="34" charset="0"/>
                <a:cs typeface="Arial" panose="020B0604020202020204" pitchFamily="34" charset="0"/>
              </a:rPr>
              <a:t>No podrán optar por Tributar </a:t>
            </a:r>
            <a:br>
              <a:rPr lang="es-ES" altLang="en-US" sz="3200" b="1" dirty="0">
                <a:latin typeface="Arial" panose="020B0604020202020204" pitchFamily="34" charset="0"/>
                <a:cs typeface="Arial" panose="020B0604020202020204" pitchFamily="34" charset="0"/>
              </a:rPr>
            </a:br>
            <a:r>
              <a:rPr lang="es-ES" altLang="en-US" sz="3200" b="1" dirty="0">
                <a:latin typeface="Arial" panose="020B0604020202020204" pitchFamily="34" charset="0"/>
                <a:cs typeface="Arial" panose="020B0604020202020204" pitchFamily="34" charset="0"/>
              </a:rPr>
              <a:t>en el RIF </a:t>
            </a:r>
            <a:br>
              <a:rPr lang="es-ES" altLang="en-US" sz="3200" b="1" dirty="0">
                <a:latin typeface="Arial" panose="020B0604020202020204" pitchFamily="34" charset="0"/>
                <a:cs typeface="Arial" panose="020B0604020202020204" pitchFamily="34" charset="0"/>
              </a:rPr>
            </a:br>
            <a:r>
              <a:rPr lang="es-ES" altLang="en-US" sz="1800" dirty="0">
                <a:latin typeface="Arial" panose="020B0604020202020204" pitchFamily="34" charset="0"/>
                <a:cs typeface="Arial" panose="020B0604020202020204" pitchFamily="34" charset="0"/>
              </a:rPr>
              <a:t>(DOF 18 Nov 2015)</a:t>
            </a:r>
            <a:br>
              <a:rPr lang="es-ES" altLang="en-US" sz="1800" dirty="0">
                <a:latin typeface="Arial" panose="020B0604020202020204" pitchFamily="34" charset="0"/>
                <a:cs typeface="Arial" panose="020B0604020202020204" pitchFamily="34" charset="0"/>
              </a:rPr>
            </a:br>
            <a:r>
              <a:rPr lang="da-DK" altLang="en-US" sz="2000" b="1" dirty="0">
                <a:latin typeface="Arial" panose="020B0604020202020204" pitchFamily="34" charset="0"/>
                <a:cs typeface="Arial" panose="020B0604020202020204" pitchFamily="34" charset="0"/>
              </a:rPr>
              <a:t>LISR Art. 111 Quinto Párrafo</a:t>
            </a:r>
            <a:endParaRPr lang="es-ES" altLang="en-US" sz="2000" i="1" dirty="0">
              <a:latin typeface="Arial" panose="020B0604020202020204" pitchFamily="34" charset="0"/>
              <a:cs typeface="Arial" panose="020B0604020202020204" pitchFamily="34" charset="0"/>
            </a:endParaRPr>
          </a:p>
        </p:txBody>
      </p:sp>
      <p:sp>
        <p:nvSpPr>
          <p:cNvPr id="7171" name="Marcador de contenido 2"/>
          <p:cNvSpPr>
            <a:spLocks noGrp="1"/>
          </p:cNvSpPr>
          <p:nvPr>
            <p:ph idx="1"/>
          </p:nvPr>
        </p:nvSpPr>
        <p:spPr>
          <a:xfrm>
            <a:off x="642938" y="1414462"/>
            <a:ext cx="10901362" cy="4843463"/>
          </a:xfrm>
        </p:spPr>
        <p:txBody>
          <a:bodyPr>
            <a:normAutofit/>
          </a:bodyPr>
          <a:lstStyle/>
          <a:p>
            <a:pPr marL="0" indent="0" algn="just">
              <a:buNone/>
            </a:pPr>
            <a:r>
              <a:rPr lang="es-ES" b="1" dirty="0">
                <a:latin typeface="Arial" panose="020B0604020202020204" pitchFamily="34" charset="0"/>
                <a:cs typeface="Arial" panose="020B0604020202020204" pitchFamily="34" charset="0"/>
              </a:rPr>
              <a:t>III.</a:t>
            </a:r>
            <a:r>
              <a:rPr lang="es-ES" dirty="0">
                <a:latin typeface="Arial" panose="020B0604020202020204" pitchFamily="34" charset="0"/>
                <a:cs typeface="Arial" panose="020B0604020202020204" pitchFamily="34" charset="0"/>
              </a:rPr>
              <a:t> </a:t>
            </a:r>
            <a:r>
              <a:rPr lang="es-ES" b="1" dirty="0">
                <a:latin typeface="Arial" panose="020B0604020202020204" pitchFamily="34" charset="0"/>
                <a:cs typeface="Arial" panose="020B0604020202020204" pitchFamily="34" charset="0"/>
              </a:rPr>
              <a:t>Comisión/Mediación y otros:</a:t>
            </a:r>
            <a:r>
              <a:rPr lang="es-ES" b="1" dirty="0"/>
              <a:t> </a:t>
            </a:r>
            <a:r>
              <a:rPr lang="es-ES" dirty="0">
                <a:latin typeface="Arial" panose="020B0604020202020204" pitchFamily="34" charset="0"/>
                <a:cs typeface="Arial" panose="020B0604020202020204" pitchFamily="34" charset="0"/>
              </a:rPr>
              <a:t>Las personas físicas que obtengan ingresos a que se refiere este Capítulo por concepto de </a:t>
            </a:r>
            <a:r>
              <a:rPr lang="es-ES" sz="2700" b="1" i="1" dirty="0">
                <a:solidFill>
                  <a:srgbClr val="00B050"/>
                </a:solidFill>
                <a:latin typeface="Arial" panose="020B0604020202020204" pitchFamily="34" charset="0"/>
                <a:cs typeface="Arial" panose="020B0604020202020204" pitchFamily="34" charset="0"/>
              </a:rPr>
              <a:t>comisión, mediación, agencia, representación, correduría, consignación y distribución</a:t>
            </a:r>
            <a:r>
              <a:rPr lang="es-ES" dirty="0">
                <a:solidFill>
                  <a:srgbClr val="00B050"/>
                </a:solidFill>
                <a:latin typeface="Arial" panose="020B0604020202020204" pitchFamily="34" charset="0"/>
                <a:cs typeface="Arial" panose="020B0604020202020204" pitchFamily="34" charset="0"/>
              </a:rPr>
              <a:t>, </a:t>
            </a:r>
            <a:r>
              <a:rPr lang="es-ES" b="1" dirty="0">
                <a:solidFill>
                  <a:srgbClr val="00B050"/>
                </a:solidFill>
                <a:latin typeface="Arial" panose="020B0604020202020204" pitchFamily="34" charset="0"/>
                <a:cs typeface="Arial" panose="020B0604020202020204" pitchFamily="34" charset="0"/>
              </a:rPr>
              <a:t>salvo</a:t>
            </a:r>
            <a:r>
              <a:rPr lang="es-ES" dirty="0">
                <a:solidFill>
                  <a:srgbClr val="00B050"/>
                </a:solidFill>
                <a:latin typeface="Arial" panose="020B0604020202020204" pitchFamily="34" charset="0"/>
                <a:cs typeface="Arial" panose="020B0604020202020204" pitchFamily="34" charset="0"/>
              </a:rPr>
              <a:t> </a:t>
            </a:r>
            <a:r>
              <a:rPr lang="es-ES" dirty="0">
                <a:latin typeface="Arial" panose="020B0604020202020204" pitchFamily="34" charset="0"/>
                <a:cs typeface="Arial" panose="020B0604020202020204" pitchFamily="34" charset="0"/>
              </a:rPr>
              <a:t>tratándose de aquellas personas que perciban ingresos por conceptos de</a:t>
            </a:r>
            <a:r>
              <a:rPr lang="es-ES" b="1" dirty="0">
                <a:solidFill>
                  <a:srgbClr val="FF0000"/>
                </a:solidFill>
                <a:latin typeface="Arial" panose="020B0604020202020204" pitchFamily="34" charset="0"/>
                <a:cs typeface="Arial" panose="020B0604020202020204" pitchFamily="34" charset="0"/>
              </a:rPr>
              <a:t> </a:t>
            </a:r>
            <a:r>
              <a:rPr lang="es-ES" sz="2700" b="1" i="1" u="sng" dirty="0">
                <a:solidFill>
                  <a:srgbClr val="00B050"/>
                </a:solidFill>
                <a:latin typeface="Arial" panose="020B0604020202020204" pitchFamily="34" charset="0"/>
                <a:cs typeface="Arial" panose="020B0604020202020204" pitchFamily="34" charset="0"/>
              </a:rPr>
              <a:t>mediación o comisión y estos no excedan del 30%</a:t>
            </a:r>
            <a:r>
              <a:rPr lang="es-ES" sz="2700" b="1" i="1" dirty="0">
                <a:solidFill>
                  <a:srgbClr val="FF0000"/>
                </a:solidFill>
                <a:latin typeface="Arial" panose="020B0604020202020204" pitchFamily="34" charset="0"/>
                <a:cs typeface="Arial" panose="020B0604020202020204" pitchFamily="34" charset="0"/>
              </a:rPr>
              <a:t> </a:t>
            </a:r>
            <a:r>
              <a:rPr lang="es-ES" i="1" dirty="0">
                <a:latin typeface="Arial" panose="020B0604020202020204" pitchFamily="34" charset="0"/>
                <a:cs typeface="Arial" panose="020B0604020202020204" pitchFamily="34" charset="0"/>
              </a:rPr>
              <a:t>de sus ingresos totales. </a:t>
            </a:r>
          </a:p>
          <a:p>
            <a:pPr marL="0" indent="0" algn="just">
              <a:buNone/>
            </a:pPr>
            <a:r>
              <a:rPr lang="es-ES" dirty="0">
                <a:latin typeface="Arial" panose="020B0604020202020204" pitchFamily="34" charset="0"/>
                <a:cs typeface="Arial" panose="020B0604020202020204" pitchFamily="34" charset="0"/>
              </a:rPr>
              <a:t>Las retenciones que las personas morales les realicen por la prestación de este servicio, se consideran </a:t>
            </a:r>
            <a:r>
              <a:rPr lang="es-ES" b="1" i="1" dirty="0">
                <a:solidFill>
                  <a:srgbClr val="FF0000"/>
                </a:solidFill>
                <a:latin typeface="Arial" panose="020B0604020202020204" pitchFamily="34" charset="0"/>
                <a:cs typeface="Arial" panose="020B0604020202020204" pitchFamily="34" charset="0"/>
              </a:rPr>
              <a:t>pagos definitivos </a:t>
            </a:r>
            <a:r>
              <a:rPr lang="es-ES" dirty="0">
                <a:latin typeface="Arial" panose="020B0604020202020204" pitchFamily="34" charset="0"/>
                <a:cs typeface="Arial" panose="020B0604020202020204" pitchFamily="34" charset="0"/>
              </a:rPr>
              <a:t>para esta Sección.</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527671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1"/>
          <p:cNvSpPr>
            <a:spLocks noGrp="1"/>
          </p:cNvSpPr>
          <p:nvPr>
            <p:ph type="title"/>
          </p:nvPr>
        </p:nvSpPr>
        <p:spPr>
          <a:xfrm>
            <a:off x="1928812" y="242888"/>
            <a:ext cx="8372474" cy="1128711"/>
          </a:xfrm>
        </p:spPr>
        <p:txBody>
          <a:bodyPr>
            <a:noAutofit/>
          </a:bodyPr>
          <a:lstStyle/>
          <a:p>
            <a:pPr algn="ctr"/>
            <a:r>
              <a:rPr lang="es-ES" altLang="en-US" sz="3200" b="1" dirty="0">
                <a:latin typeface="Arial" panose="020B0604020202020204" pitchFamily="34" charset="0"/>
                <a:cs typeface="Arial" panose="020B0604020202020204" pitchFamily="34" charset="0"/>
              </a:rPr>
              <a:t>No podrán optar por Tributar </a:t>
            </a:r>
            <a:br>
              <a:rPr lang="es-ES" altLang="en-US" sz="3200" b="1" dirty="0">
                <a:latin typeface="Arial" panose="020B0604020202020204" pitchFamily="34" charset="0"/>
                <a:cs typeface="Arial" panose="020B0604020202020204" pitchFamily="34" charset="0"/>
              </a:rPr>
            </a:br>
            <a:r>
              <a:rPr lang="es-ES" altLang="en-US" sz="3200" b="1" dirty="0">
                <a:latin typeface="Arial" panose="020B0604020202020204" pitchFamily="34" charset="0"/>
                <a:cs typeface="Arial" panose="020B0604020202020204" pitchFamily="34" charset="0"/>
              </a:rPr>
              <a:t>en el RIF </a:t>
            </a:r>
            <a:br>
              <a:rPr lang="es-ES" altLang="en-US" sz="3200" b="1" dirty="0">
                <a:latin typeface="Arial" panose="020B0604020202020204" pitchFamily="34" charset="0"/>
                <a:cs typeface="Arial" panose="020B0604020202020204" pitchFamily="34" charset="0"/>
              </a:rPr>
            </a:br>
            <a:r>
              <a:rPr lang="da-DK" altLang="en-US" sz="2000" b="1" dirty="0" smtClean="0">
                <a:latin typeface="Arial" panose="020B0604020202020204" pitchFamily="34" charset="0"/>
                <a:cs typeface="Arial" panose="020B0604020202020204" pitchFamily="34" charset="0"/>
              </a:rPr>
              <a:t>LISR </a:t>
            </a:r>
            <a:r>
              <a:rPr lang="da-DK" altLang="en-US" sz="2000" b="1" dirty="0">
                <a:latin typeface="Arial" panose="020B0604020202020204" pitchFamily="34" charset="0"/>
                <a:cs typeface="Arial" panose="020B0604020202020204" pitchFamily="34" charset="0"/>
              </a:rPr>
              <a:t>Art. 111 Quinto Párrafo</a:t>
            </a:r>
            <a:endParaRPr lang="es-ES" altLang="en-US" sz="2000" i="1" dirty="0">
              <a:latin typeface="Arial" panose="020B0604020202020204" pitchFamily="34" charset="0"/>
              <a:cs typeface="Arial" panose="020B0604020202020204" pitchFamily="34" charset="0"/>
            </a:endParaRPr>
          </a:p>
        </p:txBody>
      </p:sp>
      <p:sp>
        <p:nvSpPr>
          <p:cNvPr id="7171" name="Marcador de contenido 2"/>
          <p:cNvSpPr>
            <a:spLocks noGrp="1"/>
          </p:cNvSpPr>
          <p:nvPr>
            <p:ph idx="1"/>
          </p:nvPr>
        </p:nvSpPr>
        <p:spPr>
          <a:xfrm>
            <a:off x="585789" y="1585913"/>
            <a:ext cx="10601324" cy="5443537"/>
          </a:xfrm>
        </p:spPr>
        <p:txBody>
          <a:bodyPr>
            <a:normAutofit lnSpcReduction="10000"/>
          </a:bodyPr>
          <a:lstStyle/>
          <a:p>
            <a:pPr marL="0" indent="0" algn="just">
              <a:buNone/>
            </a:pPr>
            <a:r>
              <a:rPr lang="es-ES" b="1" dirty="0"/>
              <a:t>IV. Espectáculos Públicos y Franquicias:</a:t>
            </a:r>
            <a:r>
              <a:rPr lang="es-ES" dirty="0"/>
              <a:t> Las personas físicas que obtengan ingresos a que se refiere este Capítulo por concepto de espectáculos públicos y </a:t>
            </a:r>
            <a:r>
              <a:rPr lang="es-ES" dirty="0" err="1"/>
              <a:t>franquiciatarios</a:t>
            </a:r>
            <a:r>
              <a:rPr lang="es-ES" dirty="0"/>
              <a:t>. (Ley para la Celebración de Espectáculos Públicos).</a:t>
            </a:r>
            <a:endParaRPr lang="en-US" dirty="0"/>
          </a:p>
          <a:p>
            <a:pPr marL="0" indent="0">
              <a:buNone/>
            </a:pPr>
            <a:r>
              <a:rPr lang="es-ES" sz="1000" dirty="0"/>
              <a:t> </a:t>
            </a:r>
            <a:endParaRPr lang="en-US" sz="1000" dirty="0"/>
          </a:p>
          <a:p>
            <a:pPr marL="0" indent="0" algn="just">
              <a:buNone/>
            </a:pPr>
            <a:r>
              <a:rPr lang="es-ES" b="1" dirty="0"/>
              <a:t>V.</a:t>
            </a:r>
            <a:r>
              <a:rPr lang="es-ES" dirty="0"/>
              <a:t> </a:t>
            </a:r>
            <a:r>
              <a:rPr lang="es-ES" b="1" dirty="0"/>
              <a:t>Fideicomisos y A. en P.: </a:t>
            </a:r>
            <a:r>
              <a:rPr lang="es-ES" dirty="0"/>
              <a:t>Los contribuyentes que realicen actividades a través de fideicomisos o asociación en participación.</a:t>
            </a:r>
          </a:p>
          <a:p>
            <a:pPr marL="0" indent="0" algn="just">
              <a:buNone/>
            </a:pPr>
            <a:endParaRPr lang="es-ES" sz="1100" dirty="0"/>
          </a:p>
          <a:p>
            <a:pPr marL="0" indent="0" algn="just">
              <a:buNone/>
            </a:pPr>
            <a:r>
              <a:rPr lang="es-ES" b="1" dirty="0"/>
              <a:t>VI.</a:t>
            </a:r>
            <a:r>
              <a:rPr lang="es-ES" dirty="0"/>
              <a:t> </a:t>
            </a:r>
            <a:r>
              <a:rPr lang="es-ES" b="1" dirty="0"/>
              <a:t>Plataformas Tecnológicas </a:t>
            </a:r>
            <a:r>
              <a:rPr lang="es-ES" dirty="0" smtClean="0"/>
              <a:t>Las </a:t>
            </a:r>
            <a:r>
              <a:rPr lang="es-ES" dirty="0"/>
              <a:t>personas físicas que presten servicios o enajenen bienes por Internet, a través de las plataformas tecnológicas, aplicaciones informáticas y similares a que se refiere la Sección III de este Capítulo, únicamente por los ingresos que perciban por la utilización de dichos medios. </a:t>
            </a:r>
            <a:r>
              <a:rPr lang="es-ES" b="1" dirty="0">
                <a:solidFill>
                  <a:srgbClr val="FF0000"/>
                </a:solidFill>
              </a:rPr>
              <a:t>Reforma 2020 a partir del 1º de junio. </a:t>
            </a:r>
            <a:endParaRPr lang="en-US" dirty="0">
              <a:solidFill>
                <a:srgbClr val="FF0000"/>
              </a:solidFill>
            </a:endParaRPr>
          </a:p>
        </p:txBody>
      </p:sp>
    </p:spTree>
    <p:extLst>
      <p:ext uri="{BB962C8B-B14F-4D97-AF65-F5344CB8AC3E}">
        <p14:creationId xmlns:p14="http://schemas.microsoft.com/office/powerpoint/2010/main" val="42572887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1"/>
          <p:cNvSpPr>
            <a:spLocks noGrp="1"/>
          </p:cNvSpPr>
          <p:nvPr>
            <p:ph type="title"/>
          </p:nvPr>
        </p:nvSpPr>
        <p:spPr>
          <a:xfrm>
            <a:off x="2828925" y="0"/>
            <a:ext cx="7400925" cy="1171575"/>
          </a:xfrm>
        </p:spPr>
        <p:txBody>
          <a:bodyPr>
            <a:normAutofit fontScale="90000"/>
          </a:bodyPr>
          <a:lstStyle/>
          <a:p>
            <a:pPr algn="ctr"/>
            <a:r>
              <a:rPr lang="es-ES" altLang="en-US" sz="3600" b="1" dirty="0">
                <a:latin typeface="Arial" panose="020B0604020202020204" pitchFamily="34" charset="0"/>
                <a:cs typeface="Arial" panose="020B0604020202020204" pitchFamily="34" charset="0"/>
              </a:rPr>
              <a:t>Ingresos por RIF y Plataformas de Internet</a:t>
            </a:r>
            <a:br>
              <a:rPr lang="es-ES" altLang="en-US" sz="3600" b="1" dirty="0">
                <a:latin typeface="Arial" panose="020B0604020202020204" pitchFamily="34" charset="0"/>
                <a:cs typeface="Arial" panose="020B0604020202020204" pitchFamily="34" charset="0"/>
              </a:rPr>
            </a:br>
            <a:r>
              <a:rPr lang="da-DK" altLang="en-US" sz="2200" b="1" dirty="0">
                <a:latin typeface="Arial" panose="020B0604020202020204" pitchFamily="34" charset="0"/>
                <a:cs typeface="Arial" panose="020B0604020202020204" pitchFamily="34" charset="0"/>
              </a:rPr>
              <a:t>LISR Art. 111 Cuarto Párrafo y 113-A</a:t>
            </a:r>
            <a:endParaRPr lang="es-ES" altLang="en-US" sz="2200" b="1" i="1" dirty="0">
              <a:latin typeface="Arial" panose="020B0604020202020204" pitchFamily="34" charset="0"/>
              <a:cs typeface="Arial" panose="020B0604020202020204" pitchFamily="34" charset="0"/>
            </a:endParaRPr>
          </a:p>
        </p:txBody>
      </p:sp>
      <p:sp>
        <p:nvSpPr>
          <p:cNvPr id="7171" name="Marcador de contenido 2"/>
          <p:cNvSpPr>
            <a:spLocks noGrp="1"/>
          </p:cNvSpPr>
          <p:nvPr>
            <p:ph idx="1"/>
          </p:nvPr>
        </p:nvSpPr>
        <p:spPr>
          <a:xfrm>
            <a:off x="828675" y="1171575"/>
            <a:ext cx="10644187" cy="5441950"/>
          </a:xfrm>
        </p:spPr>
        <p:txBody>
          <a:bodyPr>
            <a:normAutofit lnSpcReduction="10000"/>
          </a:bodyPr>
          <a:lstStyle/>
          <a:p>
            <a:pPr marL="0" indent="0" algn="just">
              <a:buNone/>
              <a:defRPr/>
            </a:pPr>
            <a:r>
              <a:rPr lang="es-ES" altLang="en-US" sz="2400" b="1" dirty="0">
                <a:latin typeface="Arial" panose="020B0604020202020204" pitchFamily="34" charset="0"/>
                <a:cs typeface="Arial" panose="020B0604020202020204" pitchFamily="34" charset="0"/>
              </a:rPr>
              <a:t>RMF 12.3.8 Personas </a:t>
            </a:r>
            <a:r>
              <a:rPr lang="es-ES" altLang="en-US" sz="2400" b="1" dirty="0">
                <a:solidFill>
                  <a:srgbClr val="0000CC"/>
                </a:solidFill>
                <a:latin typeface="Arial" panose="020B0604020202020204" pitchFamily="34" charset="0"/>
                <a:cs typeface="Arial" panose="020B0604020202020204" pitchFamily="34" charset="0"/>
              </a:rPr>
              <a:t>que ya tributan en el RIF </a:t>
            </a:r>
            <a:r>
              <a:rPr lang="es-ES" altLang="en-US" sz="2400" b="1" dirty="0">
                <a:latin typeface="Arial" panose="020B0604020202020204" pitchFamily="34" charset="0"/>
                <a:cs typeface="Arial" panose="020B0604020202020204" pitchFamily="34" charset="0"/>
              </a:rPr>
              <a:t>que además obtienen ingresos por operaciones a través de plataformas tecnológicas.</a:t>
            </a:r>
          </a:p>
          <a:p>
            <a:pPr marL="0" indent="0" algn="just">
              <a:buNone/>
              <a:defRPr/>
            </a:pPr>
            <a:r>
              <a:rPr lang="es-ES" altLang="en-US" sz="2400" dirty="0">
                <a:latin typeface="Arial" panose="020B0604020202020204" pitchFamily="34" charset="0"/>
                <a:cs typeface="Arial" panose="020B0604020202020204" pitchFamily="34" charset="0"/>
              </a:rPr>
              <a:t>Para los efectos del artículo 111, cuarto párrafo, fracción VI, en relación con el 113-A de la Ley del ISR y 18-J, fracción II de la Ley del IVA</a:t>
            </a:r>
            <a:r>
              <a:rPr lang="es-ES" altLang="en-US" sz="2400" i="1" u="sng" dirty="0">
                <a:latin typeface="Arial" panose="020B0604020202020204" pitchFamily="34" charset="0"/>
                <a:cs typeface="Arial" panose="020B0604020202020204" pitchFamily="34" charset="0"/>
              </a:rPr>
              <a:t>, las personas físicas que tributan en el RIF y que además perciban ingresos por la enajenación de bienes, la prestación de servicios u otorgamiento de hospedaje, en operaciones realizadas a través de plataformas tecnológicas, </a:t>
            </a:r>
            <a:r>
              <a:rPr lang="es-ES" altLang="en-US" sz="2400" dirty="0">
                <a:latin typeface="Arial" panose="020B0604020202020204" pitchFamily="34" charset="0"/>
                <a:cs typeface="Arial" panose="020B0604020202020204" pitchFamily="34" charset="0"/>
              </a:rPr>
              <a:t>aplicaciones informáticas y similares, a que se refiere la Sección III del Capítulo II del Título IV de la Ley del ISR, </a:t>
            </a:r>
            <a:r>
              <a:rPr lang="es-ES" altLang="en-US" sz="2400" b="1" i="1" u="sng" dirty="0">
                <a:latin typeface="Arial" panose="020B0604020202020204" pitchFamily="34" charset="0"/>
                <a:cs typeface="Arial" panose="020B0604020202020204" pitchFamily="34" charset="0"/>
              </a:rPr>
              <a:t>podrán continuar tributando en el RIF por los ingresos distintos de los obtenidos a través de las citadas plataformas, siempre que cumpla con los demás requisitos establecidos para ello en este régimen</a:t>
            </a:r>
            <a:r>
              <a:rPr lang="es-ES" altLang="en-US" sz="2400" dirty="0">
                <a:latin typeface="Arial" panose="020B0604020202020204" pitchFamily="34" charset="0"/>
                <a:cs typeface="Arial" panose="020B0604020202020204" pitchFamily="34" charset="0"/>
              </a:rPr>
              <a:t>. </a:t>
            </a:r>
          </a:p>
          <a:p>
            <a:pPr marL="0" indent="0" algn="just">
              <a:buNone/>
              <a:defRPr/>
            </a:pPr>
            <a:r>
              <a:rPr lang="es-ES" altLang="en-US" sz="2400" dirty="0">
                <a:latin typeface="Arial" panose="020B0604020202020204" pitchFamily="34" charset="0"/>
                <a:cs typeface="Arial" panose="020B0604020202020204" pitchFamily="34" charset="0"/>
              </a:rPr>
              <a:t>Para efectos del párrafo anterior, los contribuyentes deberán tributar en términos de la </a:t>
            </a:r>
            <a:r>
              <a:rPr lang="es-ES" altLang="en-US" sz="2400" dirty="0">
                <a:solidFill>
                  <a:srgbClr val="0000CC"/>
                </a:solidFill>
                <a:latin typeface="Arial" panose="020B0604020202020204" pitchFamily="34" charset="0"/>
                <a:cs typeface="Arial" panose="020B0604020202020204" pitchFamily="34" charset="0"/>
              </a:rPr>
              <a:t>Sección I</a:t>
            </a:r>
            <a:r>
              <a:rPr lang="es-ES" altLang="en-US" sz="2400" dirty="0">
                <a:latin typeface="Arial" panose="020B0604020202020204" pitchFamily="34" charset="0"/>
                <a:cs typeface="Arial" panose="020B0604020202020204" pitchFamily="34" charset="0"/>
              </a:rPr>
              <a:t>, conforme a lo establecido en la </a:t>
            </a:r>
            <a:r>
              <a:rPr lang="es-ES" altLang="en-US" sz="2400" dirty="0">
                <a:solidFill>
                  <a:srgbClr val="0000CC"/>
                </a:solidFill>
                <a:latin typeface="Arial" panose="020B0604020202020204" pitchFamily="34" charset="0"/>
                <a:cs typeface="Arial" panose="020B0604020202020204" pitchFamily="34" charset="0"/>
              </a:rPr>
              <a:t>Sección III </a:t>
            </a:r>
            <a:r>
              <a:rPr lang="es-ES" altLang="en-US" sz="2400" dirty="0">
                <a:latin typeface="Arial" panose="020B0604020202020204" pitchFamily="34" charset="0"/>
                <a:cs typeface="Arial" panose="020B0604020202020204" pitchFamily="34" charset="0"/>
              </a:rPr>
              <a:t>del </a:t>
            </a:r>
            <a:r>
              <a:rPr lang="es-ES" altLang="en-US" sz="2400" dirty="0">
                <a:solidFill>
                  <a:srgbClr val="0000CC"/>
                </a:solidFill>
                <a:latin typeface="Arial" panose="020B0604020202020204" pitchFamily="34" charset="0"/>
                <a:cs typeface="Arial" panose="020B0604020202020204" pitchFamily="34" charset="0"/>
              </a:rPr>
              <a:t>Capítulo II del Título IV </a:t>
            </a:r>
            <a:r>
              <a:rPr lang="es-ES" altLang="en-US" sz="2400" dirty="0">
                <a:latin typeface="Arial" panose="020B0604020202020204" pitchFamily="34" charset="0"/>
                <a:cs typeface="Arial" panose="020B0604020202020204" pitchFamily="34" charset="0"/>
              </a:rPr>
              <a:t>de la Ley del ISR, </a:t>
            </a:r>
            <a:r>
              <a:rPr lang="es-ES" altLang="en-US" sz="2400" dirty="0">
                <a:solidFill>
                  <a:srgbClr val="0000CC"/>
                </a:solidFill>
                <a:latin typeface="Arial" panose="020B0604020202020204" pitchFamily="34" charset="0"/>
                <a:cs typeface="Arial" panose="020B0604020202020204" pitchFamily="34" charset="0"/>
              </a:rPr>
              <a:t>por los ingresos obtenidos a través de dichas plataformas. </a:t>
            </a:r>
            <a:r>
              <a:rPr lang="es-ES" altLang="en-US" sz="2400" dirty="0">
                <a:latin typeface="Arial" panose="020B0604020202020204" pitchFamily="34" charset="0"/>
                <a:cs typeface="Arial" panose="020B0604020202020204" pitchFamily="34" charset="0"/>
              </a:rPr>
              <a:t> </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46131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1"/>
          <p:cNvSpPr>
            <a:spLocks noGrp="1"/>
          </p:cNvSpPr>
          <p:nvPr>
            <p:ph type="title"/>
          </p:nvPr>
        </p:nvSpPr>
        <p:spPr>
          <a:xfrm>
            <a:off x="2828925" y="0"/>
            <a:ext cx="7400925" cy="1171575"/>
          </a:xfrm>
        </p:spPr>
        <p:txBody>
          <a:bodyPr>
            <a:normAutofit fontScale="90000"/>
          </a:bodyPr>
          <a:lstStyle/>
          <a:p>
            <a:pPr algn="ctr"/>
            <a:r>
              <a:rPr lang="es-ES" altLang="en-US" sz="3600" b="1" dirty="0">
                <a:latin typeface="Arial" panose="020B0604020202020204" pitchFamily="34" charset="0"/>
                <a:cs typeface="Arial" panose="020B0604020202020204" pitchFamily="34" charset="0"/>
              </a:rPr>
              <a:t>Ingresos por RIF y Plataformas de Internet</a:t>
            </a:r>
            <a:br>
              <a:rPr lang="es-ES" altLang="en-US" sz="3600" b="1" dirty="0">
                <a:latin typeface="Arial" panose="020B0604020202020204" pitchFamily="34" charset="0"/>
                <a:cs typeface="Arial" panose="020B0604020202020204" pitchFamily="34" charset="0"/>
              </a:rPr>
            </a:br>
            <a:r>
              <a:rPr lang="da-DK" altLang="en-US" sz="2200" b="1" dirty="0">
                <a:latin typeface="Arial" panose="020B0604020202020204" pitchFamily="34" charset="0"/>
                <a:cs typeface="Arial" panose="020B0604020202020204" pitchFamily="34" charset="0"/>
              </a:rPr>
              <a:t>LISR Art. 111 Primer y Cuarto Párrafos</a:t>
            </a:r>
            <a:endParaRPr lang="es-ES" altLang="en-US" sz="2200" b="1" i="1" dirty="0">
              <a:latin typeface="Arial" panose="020B0604020202020204" pitchFamily="34" charset="0"/>
              <a:cs typeface="Arial" panose="020B0604020202020204" pitchFamily="34" charset="0"/>
            </a:endParaRPr>
          </a:p>
        </p:txBody>
      </p:sp>
      <p:sp>
        <p:nvSpPr>
          <p:cNvPr id="7171" name="Marcador de contenido 2"/>
          <p:cNvSpPr>
            <a:spLocks noGrp="1"/>
          </p:cNvSpPr>
          <p:nvPr>
            <p:ph idx="1"/>
          </p:nvPr>
        </p:nvSpPr>
        <p:spPr>
          <a:xfrm>
            <a:off x="828675" y="1171575"/>
            <a:ext cx="10644187" cy="5441950"/>
          </a:xfrm>
        </p:spPr>
        <p:txBody>
          <a:bodyPr>
            <a:normAutofit/>
          </a:bodyPr>
          <a:lstStyle/>
          <a:p>
            <a:pPr marL="0" indent="0" algn="just">
              <a:buNone/>
              <a:defRPr/>
            </a:pPr>
            <a:r>
              <a:rPr lang="es-ES" altLang="en-US" sz="2400" b="1" dirty="0">
                <a:latin typeface="Arial" panose="020B0604020202020204" pitchFamily="34" charset="0"/>
                <a:cs typeface="Arial" panose="020B0604020202020204" pitchFamily="34" charset="0"/>
              </a:rPr>
              <a:t>RMF 12.3.8 Personas que </a:t>
            </a:r>
            <a:r>
              <a:rPr lang="es-ES" altLang="en-US" sz="2400" b="1" dirty="0">
                <a:solidFill>
                  <a:srgbClr val="0000CC"/>
                </a:solidFill>
                <a:latin typeface="Arial" panose="020B0604020202020204" pitchFamily="34" charset="0"/>
                <a:cs typeface="Arial" panose="020B0604020202020204" pitchFamily="34" charset="0"/>
              </a:rPr>
              <a:t>ya tributan en el RIF </a:t>
            </a:r>
            <a:r>
              <a:rPr lang="es-ES" altLang="en-US" sz="2400" b="1" dirty="0">
                <a:latin typeface="Arial" panose="020B0604020202020204" pitchFamily="34" charset="0"/>
                <a:cs typeface="Arial" panose="020B0604020202020204" pitchFamily="34" charset="0"/>
              </a:rPr>
              <a:t>que además obtienen ingresos por operaciones a través de plataformas tecnológicas.</a:t>
            </a:r>
          </a:p>
          <a:p>
            <a:pPr marL="0" indent="0" algn="just">
              <a:buNone/>
              <a:defRPr/>
            </a:pPr>
            <a:r>
              <a:rPr lang="es-ES" altLang="en-US" sz="2400" b="1" dirty="0">
                <a:latin typeface="Arial" panose="020B0604020202020204" pitchFamily="34" charset="0"/>
                <a:cs typeface="Arial" panose="020B0604020202020204" pitchFamily="34" charset="0"/>
              </a:rPr>
              <a:t>Cumplir obligaciones. </a:t>
            </a:r>
            <a:r>
              <a:rPr lang="es-ES" altLang="en-US" sz="2400" dirty="0">
                <a:latin typeface="Arial" panose="020B0604020202020204" pitchFamily="34" charset="0"/>
                <a:cs typeface="Arial" panose="020B0604020202020204" pitchFamily="34" charset="0"/>
              </a:rPr>
              <a:t>Los contribuyentes que se ubiquen en el supuesto establecido en los párrafos anteriores, deberán cumplir de forma independiente con las obligaciones fiscales inherentes del ISR a los ingresos obtenidos por </a:t>
            </a:r>
            <a:r>
              <a:rPr lang="es-ES" altLang="en-US" sz="2400" i="1" u="sng" dirty="0">
                <a:latin typeface="Arial" panose="020B0604020202020204" pitchFamily="34" charset="0"/>
                <a:cs typeface="Arial" panose="020B0604020202020204" pitchFamily="34" charset="0"/>
              </a:rPr>
              <a:t>salarios, </a:t>
            </a:r>
            <a:r>
              <a:rPr lang="es-ES" altLang="en-US" sz="2400" i="1" u="sng" dirty="0">
                <a:solidFill>
                  <a:srgbClr val="0000CC"/>
                </a:solidFill>
                <a:latin typeface="Arial" panose="020B0604020202020204" pitchFamily="34" charset="0"/>
                <a:cs typeface="Arial" panose="020B0604020202020204" pitchFamily="34" charset="0"/>
              </a:rPr>
              <a:t>actividades empresariales y profesionales</a:t>
            </a:r>
            <a:r>
              <a:rPr lang="es-ES" altLang="en-US" sz="2400" i="1" u="sng" dirty="0">
                <a:latin typeface="Arial" panose="020B0604020202020204" pitchFamily="34" charset="0"/>
                <a:cs typeface="Arial" panose="020B0604020202020204" pitchFamily="34" charset="0"/>
              </a:rPr>
              <a:t>, RIF, arrendamiento e intereses </a:t>
            </a:r>
            <a:r>
              <a:rPr lang="es-ES" altLang="en-US" sz="2400" dirty="0">
                <a:latin typeface="Arial" panose="020B0604020202020204" pitchFamily="34" charset="0"/>
                <a:cs typeface="Arial" panose="020B0604020202020204" pitchFamily="34" charset="0"/>
              </a:rPr>
              <a:t>y con las que, en su caso, les correspondan de conformidad con la Ley del IVA. </a:t>
            </a:r>
          </a:p>
          <a:p>
            <a:pPr marL="0" indent="0" algn="just">
              <a:buNone/>
              <a:defRPr/>
            </a:pPr>
            <a:r>
              <a:rPr lang="es-ES" altLang="en-US" sz="2400" dirty="0">
                <a:latin typeface="Arial" panose="020B0604020202020204" pitchFamily="34" charset="0"/>
                <a:cs typeface="Arial" panose="020B0604020202020204" pitchFamily="34" charset="0"/>
              </a:rPr>
              <a:t>Para efectos del </a:t>
            </a:r>
            <a:r>
              <a:rPr lang="es-ES" altLang="en-US" sz="2400" b="1" dirty="0">
                <a:latin typeface="Arial" panose="020B0604020202020204" pitchFamily="34" charset="0"/>
                <a:cs typeface="Arial" panose="020B0604020202020204" pitchFamily="34" charset="0"/>
              </a:rPr>
              <a:t>monto de ingresos de </a:t>
            </a:r>
            <a:r>
              <a:rPr lang="es-ES" altLang="en-US" sz="2400" b="1" dirty="0" smtClean="0">
                <a:latin typeface="Arial" panose="020B0604020202020204" pitchFamily="34" charset="0"/>
                <a:cs typeface="Arial" panose="020B0604020202020204" pitchFamily="34" charset="0"/>
              </a:rPr>
              <a:t>2MDP </a:t>
            </a:r>
            <a:r>
              <a:rPr lang="es-ES" altLang="en-US" sz="2400" dirty="0" smtClean="0">
                <a:latin typeface="Arial" panose="020B0604020202020204" pitchFamily="34" charset="0"/>
                <a:cs typeface="Arial" panose="020B0604020202020204" pitchFamily="34" charset="0"/>
              </a:rPr>
              <a:t>de </a:t>
            </a:r>
            <a:r>
              <a:rPr lang="es-ES" altLang="en-US" sz="2400" dirty="0">
                <a:latin typeface="Arial" panose="020B0604020202020204" pitchFamily="34" charset="0"/>
                <a:cs typeface="Arial" panose="020B0604020202020204" pitchFamily="34" charset="0"/>
              </a:rPr>
              <a:t>pesos anuales a que se refiere el primer párrafo del artículo 111 de la Ley del ISR, </a:t>
            </a:r>
            <a:r>
              <a:rPr lang="es-ES" altLang="en-US" sz="2400" dirty="0">
                <a:solidFill>
                  <a:srgbClr val="0000CC"/>
                </a:solidFill>
                <a:latin typeface="Arial" panose="020B0604020202020204" pitchFamily="34" charset="0"/>
                <a:cs typeface="Arial" panose="020B0604020202020204" pitchFamily="34" charset="0"/>
              </a:rPr>
              <a:t>se deberá considerar el total de los ingresos obtenidos en el ejercicio inmediato anterior por las actividades mencionadas, en su conjunto</a:t>
            </a:r>
            <a:r>
              <a:rPr lang="es-ES" altLang="en-US" sz="2400" dirty="0">
                <a:latin typeface="Arial" panose="020B0604020202020204" pitchFamily="34" charset="0"/>
                <a:cs typeface="Arial" panose="020B0604020202020204" pitchFamily="34" charset="0"/>
              </a:rPr>
              <a:t>, </a:t>
            </a:r>
            <a:r>
              <a:rPr lang="es-ES" altLang="en-US" sz="2400" dirty="0">
                <a:solidFill>
                  <a:srgbClr val="FF0000"/>
                </a:solidFill>
                <a:latin typeface="Arial" panose="020B0604020202020204" pitchFamily="34" charset="0"/>
                <a:cs typeface="Arial" panose="020B0604020202020204" pitchFamily="34" charset="0"/>
              </a:rPr>
              <a:t>además de los ingresos que, en su caso, obtengan de los señalados en los Capítulos </a:t>
            </a:r>
            <a:r>
              <a:rPr lang="es-MX" sz="2400" dirty="0" smtClean="0">
                <a:solidFill>
                  <a:srgbClr val="FF0000"/>
                </a:solidFill>
                <a:latin typeface="Arial" panose="020B0604020202020204" pitchFamily="34" charset="0"/>
                <a:cs typeface="Arial" panose="020B0604020202020204" pitchFamily="34" charset="0"/>
              </a:rPr>
              <a:t>I </a:t>
            </a:r>
            <a:r>
              <a:rPr lang="es-MX" sz="2400" dirty="0">
                <a:solidFill>
                  <a:srgbClr val="2116FC"/>
                </a:solidFill>
                <a:latin typeface="Arial" panose="020B0604020202020204" pitchFamily="34" charset="0"/>
                <a:cs typeface="Arial" panose="020B0604020202020204" pitchFamily="34" charset="0"/>
              </a:rPr>
              <a:t>(</a:t>
            </a:r>
            <a:r>
              <a:rPr lang="es-ES" sz="2400" dirty="0">
                <a:solidFill>
                  <a:srgbClr val="2116FC"/>
                </a:solidFill>
                <a:latin typeface="Arial" panose="020B0604020202020204" pitchFamily="34" charset="0"/>
                <a:cs typeface="Arial" panose="020B0604020202020204" pitchFamily="34" charset="0"/>
              </a:rPr>
              <a:t>Sueldos y asimilables</a:t>
            </a:r>
            <a:r>
              <a:rPr lang="es-MX" sz="2400" dirty="0">
                <a:solidFill>
                  <a:srgbClr val="2116FC"/>
                </a:solidFill>
                <a:latin typeface="Arial" panose="020B0604020202020204" pitchFamily="34" charset="0"/>
                <a:cs typeface="Arial" panose="020B0604020202020204" pitchFamily="34" charset="0"/>
              </a:rPr>
              <a:t>)</a:t>
            </a:r>
            <a:r>
              <a:rPr lang="es-MX" sz="2400" dirty="0">
                <a:latin typeface="Arial" panose="020B0604020202020204" pitchFamily="34" charset="0"/>
                <a:cs typeface="Arial" panose="020B0604020202020204" pitchFamily="34" charset="0"/>
              </a:rPr>
              <a:t>, </a:t>
            </a:r>
            <a:r>
              <a:rPr lang="es-MX" sz="2400" dirty="0">
                <a:solidFill>
                  <a:srgbClr val="FF0000"/>
                </a:solidFill>
                <a:latin typeface="Arial" panose="020B0604020202020204" pitchFamily="34" charset="0"/>
                <a:cs typeface="Arial" panose="020B0604020202020204" pitchFamily="34" charset="0"/>
              </a:rPr>
              <a:t>III</a:t>
            </a:r>
            <a:r>
              <a:rPr lang="es-MX" sz="2400" dirty="0">
                <a:latin typeface="Arial" panose="020B0604020202020204" pitchFamily="34" charset="0"/>
                <a:cs typeface="Arial" panose="020B0604020202020204" pitchFamily="34" charset="0"/>
              </a:rPr>
              <a:t> </a:t>
            </a:r>
            <a:r>
              <a:rPr lang="es-ES" sz="2400" dirty="0">
                <a:solidFill>
                  <a:srgbClr val="2116FC"/>
                </a:solidFill>
                <a:latin typeface="Arial" panose="020B0604020202020204" pitchFamily="34" charset="0"/>
                <a:cs typeface="Arial" panose="020B0604020202020204" pitchFamily="34" charset="0"/>
              </a:rPr>
              <a:t>(Arrendamiento) </a:t>
            </a:r>
            <a:r>
              <a:rPr lang="es-MX" sz="2400" dirty="0">
                <a:solidFill>
                  <a:srgbClr val="FF0000"/>
                </a:solidFill>
                <a:latin typeface="Arial" panose="020B0604020202020204" pitchFamily="34" charset="0"/>
                <a:cs typeface="Arial" panose="020B0604020202020204" pitchFamily="34" charset="0"/>
              </a:rPr>
              <a:t>y VI</a:t>
            </a:r>
            <a:r>
              <a:rPr lang="es-MX" sz="2400" dirty="0">
                <a:latin typeface="Arial" panose="020B0604020202020204" pitchFamily="34" charset="0"/>
                <a:cs typeface="Arial" panose="020B0604020202020204" pitchFamily="34" charset="0"/>
              </a:rPr>
              <a:t> </a:t>
            </a:r>
            <a:r>
              <a:rPr lang="es-ES" sz="2400" dirty="0">
                <a:solidFill>
                  <a:srgbClr val="2116FC"/>
                </a:solidFill>
                <a:latin typeface="Arial" panose="020B0604020202020204" pitchFamily="34" charset="0"/>
                <a:cs typeface="Arial" panose="020B0604020202020204" pitchFamily="34" charset="0"/>
              </a:rPr>
              <a:t>(Intereses) </a:t>
            </a:r>
            <a:r>
              <a:rPr lang="es-ES" altLang="en-US" sz="2400" dirty="0" smtClean="0">
                <a:latin typeface="Arial" panose="020B0604020202020204" pitchFamily="34" charset="0"/>
                <a:cs typeface="Arial" panose="020B0604020202020204" pitchFamily="34" charset="0"/>
              </a:rPr>
              <a:t>del </a:t>
            </a:r>
            <a:r>
              <a:rPr lang="es-ES" altLang="en-US" sz="2400" dirty="0">
                <a:latin typeface="Arial" panose="020B0604020202020204" pitchFamily="34" charset="0"/>
                <a:cs typeface="Arial" panose="020B0604020202020204" pitchFamily="34" charset="0"/>
              </a:rPr>
              <a:t>Título IV de la Ley del </a:t>
            </a:r>
            <a:r>
              <a:rPr lang="es-ES" altLang="en-US" sz="2400" dirty="0" smtClean="0">
                <a:latin typeface="Arial" panose="020B0604020202020204" pitchFamily="34" charset="0"/>
                <a:cs typeface="Arial" panose="020B0604020202020204" pitchFamily="34" charset="0"/>
              </a:rPr>
              <a:t>ISR</a:t>
            </a:r>
            <a:endParaRPr lang="en-US" sz="20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02359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ítulo 1"/>
          <p:cNvSpPr>
            <a:spLocks noGrp="1"/>
          </p:cNvSpPr>
          <p:nvPr>
            <p:ph type="ctrTitle"/>
          </p:nvPr>
        </p:nvSpPr>
        <p:spPr>
          <a:xfrm>
            <a:off x="1135064" y="2332038"/>
            <a:ext cx="9658350" cy="2957512"/>
          </a:xfrm>
        </p:spPr>
        <p:txBody>
          <a:bodyPr>
            <a:normAutofit fontScale="90000"/>
          </a:bodyPr>
          <a:lstStyle/>
          <a:p>
            <a:pPr algn="ctr"/>
            <a:r>
              <a:rPr lang="es-ES" altLang="en-US" sz="7300" b="1" i="1" dirty="0">
                <a:effectLst>
                  <a:outerShdw blurRad="38100" dist="38100" dir="2700000" algn="tl">
                    <a:srgbClr val="000000">
                      <a:alpha val="43137"/>
                    </a:srgbClr>
                  </a:outerShdw>
                </a:effectLst>
              </a:rPr>
              <a:t>Determinación </a:t>
            </a:r>
            <a:r>
              <a:rPr lang="es-ES" altLang="en-US" sz="7300" b="1" i="1" dirty="0" smtClean="0">
                <a:effectLst>
                  <a:outerShdw blurRad="38100" dist="38100" dir="2700000" algn="tl">
                    <a:srgbClr val="000000">
                      <a:alpha val="43137"/>
                    </a:srgbClr>
                  </a:outerShdw>
                </a:effectLst>
              </a:rPr>
              <a:t>de la </a:t>
            </a:r>
            <a:r>
              <a:rPr lang="es-ES" altLang="en-US" sz="7300" b="1" i="1" dirty="0">
                <a:effectLst>
                  <a:outerShdw blurRad="38100" dist="38100" dir="2700000" algn="tl">
                    <a:srgbClr val="000000">
                      <a:alpha val="43137"/>
                    </a:srgbClr>
                  </a:outerShdw>
                </a:effectLst>
              </a:rPr>
              <a:t>U</a:t>
            </a:r>
            <a:r>
              <a:rPr lang="es-ES" altLang="en-US" sz="7300" b="1" i="1" dirty="0" smtClean="0">
                <a:effectLst>
                  <a:outerShdw blurRad="38100" dist="38100" dir="2700000" algn="tl">
                    <a:srgbClr val="000000">
                      <a:alpha val="43137"/>
                    </a:srgbClr>
                  </a:outerShdw>
                </a:effectLst>
              </a:rPr>
              <a:t>tilidad Fiscal</a:t>
            </a:r>
            <a:r>
              <a:rPr lang="es-ES" altLang="en-US" sz="7300" b="1" i="1" dirty="0">
                <a:effectLst>
                  <a:outerShdw blurRad="38100" dist="38100" dir="2700000" algn="tl">
                    <a:srgbClr val="000000">
                      <a:alpha val="43137"/>
                    </a:srgbClr>
                  </a:outerShdw>
                </a:effectLst>
              </a:rPr>
              <a:t/>
            </a:r>
            <a:br>
              <a:rPr lang="es-ES" altLang="en-US" sz="7300" b="1" i="1" dirty="0">
                <a:effectLst>
                  <a:outerShdw blurRad="38100" dist="38100" dir="2700000" algn="tl">
                    <a:srgbClr val="000000">
                      <a:alpha val="43137"/>
                    </a:srgbClr>
                  </a:outerShdw>
                </a:effectLst>
              </a:rPr>
            </a:br>
            <a:r>
              <a:rPr lang="es-ES" altLang="en-US" sz="7300" b="1" i="1" dirty="0">
                <a:effectLst>
                  <a:outerShdw blurRad="38100" dist="38100" dir="2700000" algn="tl">
                    <a:srgbClr val="000000">
                      <a:alpha val="43137"/>
                    </a:srgbClr>
                  </a:outerShdw>
                </a:effectLst>
              </a:rPr>
              <a:t>RIF</a:t>
            </a:r>
            <a:br>
              <a:rPr lang="es-ES" altLang="en-US" sz="7300" b="1" i="1" dirty="0">
                <a:effectLst>
                  <a:outerShdw blurRad="38100" dist="38100" dir="2700000" algn="tl">
                    <a:srgbClr val="000000">
                      <a:alpha val="43137"/>
                    </a:srgbClr>
                  </a:outerShdw>
                </a:effectLst>
              </a:rPr>
            </a:br>
            <a:r>
              <a:rPr lang="es-ES" altLang="en-US" sz="1600" b="1" dirty="0"/>
              <a:t/>
            </a:r>
            <a:br>
              <a:rPr lang="es-ES" altLang="en-US" sz="1600" b="1" dirty="0"/>
            </a:br>
            <a:r>
              <a:rPr lang="es-ES" altLang="en-US" sz="7300" b="1" i="1" dirty="0" smtClean="0">
                <a:effectLst>
                  <a:outerShdw blurRad="38100" dist="38100" dir="2700000" algn="tl">
                    <a:srgbClr val="000000">
                      <a:alpha val="43137"/>
                    </a:srgbClr>
                  </a:outerShdw>
                </a:effectLst>
              </a:rPr>
              <a:t>2021</a:t>
            </a:r>
            <a:endParaRPr lang="es-ES" altLang="en-US" sz="7300"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502019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Título"/>
          <p:cNvSpPr>
            <a:spLocks noGrp="1"/>
          </p:cNvSpPr>
          <p:nvPr>
            <p:ph type="title"/>
          </p:nvPr>
        </p:nvSpPr>
        <p:spPr>
          <a:xfrm>
            <a:off x="2332831" y="284163"/>
            <a:ext cx="7235825" cy="685800"/>
          </a:xfrm>
        </p:spPr>
        <p:txBody>
          <a:bodyPr>
            <a:normAutofit fontScale="90000"/>
          </a:bodyPr>
          <a:lstStyle/>
          <a:p>
            <a:pPr algn="ctr"/>
            <a:r>
              <a:rPr lang="es-ES" altLang="en-US" sz="3600" b="1" dirty="0">
                <a:latin typeface="Arial" panose="020B0604020202020204" pitchFamily="34" charset="0"/>
                <a:cs typeface="Arial" panose="020B0604020202020204" pitchFamily="34" charset="0"/>
              </a:rPr>
              <a:t>Pagos Bimestrales Definitivos</a:t>
            </a:r>
            <a:br>
              <a:rPr lang="es-ES" altLang="en-US" sz="3600" b="1" dirty="0">
                <a:latin typeface="Arial" panose="020B0604020202020204" pitchFamily="34" charset="0"/>
                <a:cs typeface="Arial" panose="020B0604020202020204" pitchFamily="34" charset="0"/>
              </a:rPr>
            </a:br>
            <a:r>
              <a:rPr lang="es-ES" altLang="en-US" sz="3600" b="1" dirty="0">
                <a:latin typeface="Arial" panose="020B0604020202020204" pitchFamily="34" charset="0"/>
                <a:cs typeface="Arial" panose="020B0604020202020204" pitchFamily="34" charset="0"/>
              </a:rPr>
              <a:t>Cálculo y Entero del Impuesto</a:t>
            </a:r>
            <a:br>
              <a:rPr lang="es-ES" altLang="en-US" sz="3600" b="1" dirty="0">
                <a:latin typeface="Arial" panose="020B0604020202020204" pitchFamily="34" charset="0"/>
                <a:cs typeface="Arial" panose="020B0604020202020204" pitchFamily="34" charset="0"/>
              </a:rPr>
            </a:br>
            <a:r>
              <a:rPr lang="da-DK" altLang="en-US" sz="2200" b="1" dirty="0">
                <a:latin typeface="Arial" panose="020B0604020202020204" pitchFamily="34" charset="0"/>
                <a:cs typeface="Arial" panose="020B0604020202020204" pitchFamily="34" charset="0"/>
              </a:rPr>
              <a:t>LISR Art. 111 Sexto Párrafo</a:t>
            </a:r>
            <a:endParaRPr lang="es-MX" altLang="en-US" sz="2200" b="1" dirty="0">
              <a:latin typeface="Arial" panose="020B0604020202020204" pitchFamily="34" charset="0"/>
              <a:cs typeface="Arial" panose="020B0604020202020204" pitchFamily="34" charset="0"/>
            </a:endParaRPr>
          </a:p>
        </p:txBody>
      </p:sp>
      <p:sp>
        <p:nvSpPr>
          <p:cNvPr id="10243" name="2 Marcador de contenido"/>
          <p:cNvSpPr>
            <a:spLocks noGrp="1"/>
          </p:cNvSpPr>
          <p:nvPr>
            <p:ph idx="1"/>
          </p:nvPr>
        </p:nvSpPr>
        <p:spPr>
          <a:xfrm>
            <a:off x="471488" y="1141418"/>
            <a:ext cx="11372850" cy="5473695"/>
          </a:xfrm>
        </p:spPr>
        <p:txBody>
          <a:bodyPr>
            <a:noAutofit/>
          </a:bodyPr>
          <a:lstStyle/>
          <a:p>
            <a:pPr marL="0" indent="0" algn="just">
              <a:lnSpc>
                <a:spcPct val="120000"/>
              </a:lnSpc>
              <a:spcBef>
                <a:spcPts val="0"/>
              </a:spcBef>
              <a:buNone/>
            </a:pPr>
            <a:endParaRPr lang="es-MX" altLang="en-US" sz="2300" b="1" dirty="0" smtClean="0">
              <a:latin typeface="Arial" panose="020B0604020202020204" pitchFamily="34" charset="0"/>
              <a:cs typeface="Arial" panose="020B0604020202020204" pitchFamily="34" charset="0"/>
            </a:endParaRPr>
          </a:p>
          <a:p>
            <a:pPr marL="0" indent="0" algn="just">
              <a:lnSpc>
                <a:spcPct val="120000"/>
              </a:lnSpc>
              <a:spcBef>
                <a:spcPts val="0"/>
              </a:spcBef>
              <a:buNone/>
            </a:pPr>
            <a:r>
              <a:rPr lang="es-MX" altLang="en-US" sz="2300" b="1" dirty="0" smtClean="0">
                <a:latin typeface="Arial" panose="020B0604020202020204" pitchFamily="34" charset="0"/>
                <a:cs typeface="Arial" panose="020B0604020202020204" pitchFamily="34" charset="0"/>
              </a:rPr>
              <a:t>Pagos </a:t>
            </a:r>
            <a:r>
              <a:rPr lang="es-MX" altLang="en-US" sz="2300" b="1" dirty="0">
                <a:latin typeface="Arial" panose="020B0604020202020204" pitchFamily="34" charset="0"/>
                <a:cs typeface="Arial" panose="020B0604020202020204" pitchFamily="34" charset="0"/>
              </a:rPr>
              <a:t>Definitivos Bimestrales</a:t>
            </a:r>
            <a:r>
              <a:rPr lang="es-MX" altLang="en-US" sz="2300" dirty="0">
                <a:latin typeface="Arial" panose="020B0604020202020204" pitchFamily="34" charset="0"/>
                <a:cs typeface="Arial" panose="020B0604020202020204" pitchFamily="34" charset="0"/>
              </a:rPr>
              <a:t>. A mas tardar el día 17 de los meses de </a:t>
            </a:r>
          </a:p>
          <a:p>
            <a:pPr marL="0" indent="0" algn="just">
              <a:lnSpc>
                <a:spcPct val="120000"/>
              </a:lnSpc>
              <a:spcBef>
                <a:spcPts val="0"/>
              </a:spcBef>
              <a:buNone/>
            </a:pPr>
            <a:r>
              <a:rPr lang="es-MX" altLang="en-US" sz="2300" dirty="0">
                <a:latin typeface="Arial" panose="020B0604020202020204" pitchFamily="34" charset="0"/>
                <a:cs typeface="Arial" panose="020B0604020202020204" pitchFamily="34" charset="0"/>
              </a:rPr>
              <a:t>	</a:t>
            </a:r>
            <a:endParaRPr lang="es-MX" altLang="en-US" sz="2300" dirty="0" smtClean="0">
              <a:latin typeface="Arial" panose="020B0604020202020204" pitchFamily="34" charset="0"/>
              <a:cs typeface="Arial" panose="020B0604020202020204" pitchFamily="34" charset="0"/>
            </a:endParaRPr>
          </a:p>
          <a:p>
            <a:pPr marL="0" indent="0" algn="just">
              <a:lnSpc>
                <a:spcPct val="120000"/>
              </a:lnSpc>
              <a:spcBef>
                <a:spcPts val="0"/>
              </a:spcBef>
              <a:buNone/>
            </a:pPr>
            <a:r>
              <a:rPr lang="es-MX" altLang="en-US" sz="2300" dirty="0">
                <a:latin typeface="Arial" panose="020B0604020202020204" pitchFamily="34" charset="0"/>
                <a:cs typeface="Arial" panose="020B0604020202020204" pitchFamily="34" charset="0"/>
              </a:rPr>
              <a:t> </a:t>
            </a:r>
            <a:r>
              <a:rPr lang="es-MX" altLang="en-US" sz="2300" dirty="0" smtClean="0">
                <a:latin typeface="Arial" panose="020B0604020202020204" pitchFamily="34" charset="0"/>
                <a:cs typeface="Arial" panose="020B0604020202020204" pitchFamily="34" charset="0"/>
              </a:rPr>
              <a:t>          Enero </a:t>
            </a:r>
            <a:r>
              <a:rPr lang="es-MX" altLang="en-US" sz="2300" dirty="0">
                <a:latin typeface="Arial" panose="020B0604020202020204" pitchFamily="34" charset="0"/>
                <a:cs typeface="Arial" panose="020B0604020202020204" pitchFamily="34" charset="0"/>
              </a:rPr>
              <a:t>y Febrero….. 		En marzo, </a:t>
            </a:r>
          </a:p>
          <a:p>
            <a:pPr marL="0" indent="0" algn="just">
              <a:lnSpc>
                <a:spcPct val="120000"/>
              </a:lnSpc>
              <a:spcBef>
                <a:spcPts val="0"/>
              </a:spcBef>
              <a:buNone/>
            </a:pPr>
            <a:r>
              <a:rPr lang="es-MX" altLang="en-US" sz="2300" dirty="0">
                <a:latin typeface="Arial" panose="020B0604020202020204" pitchFamily="34" charset="0"/>
                <a:cs typeface="Arial" panose="020B0604020202020204" pitchFamily="34" charset="0"/>
              </a:rPr>
              <a:t>	Marzo y Abril…….		En mayo, </a:t>
            </a:r>
          </a:p>
          <a:p>
            <a:pPr marL="0" indent="0" algn="just">
              <a:lnSpc>
                <a:spcPct val="120000"/>
              </a:lnSpc>
              <a:spcBef>
                <a:spcPts val="0"/>
              </a:spcBef>
              <a:buNone/>
            </a:pPr>
            <a:r>
              <a:rPr lang="es-MX" altLang="en-US" sz="2300" dirty="0">
                <a:latin typeface="Arial" panose="020B0604020202020204" pitchFamily="34" charset="0"/>
                <a:cs typeface="Arial" panose="020B0604020202020204" pitchFamily="34" charset="0"/>
              </a:rPr>
              <a:t>	Mayo y Junio………		En julio, </a:t>
            </a:r>
          </a:p>
          <a:p>
            <a:pPr marL="0" indent="0" algn="just">
              <a:lnSpc>
                <a:spcPct val="120000"/>
              </a:lnSpc>
              <a:spcBef>
                <a:spcPts val="0"/>
              </a:spcBef>
              <a:buNone/>
            </a:pPr>
            <a:r>
              <a:rPr lang="es-MX" altLang="en-US" sz="2300" dirty="0">
                <a:latin typeface="Arial" panose="020B0604020202020204" pitchFamily="34" charset="0"/>
                <a:cs typeface="Arial" panose="020B0604020202020204" pitchFamily="34" charset="0"/>
              </a:rPr>
              <a:t>	Julio  y Agosto….		En septiembre </a:t>
            </a:r>
          </a:p>
          <a:p>
            <a:pPr marL="0" indent="0" algn="just">
              <a:lnSpc>
                <a:spcPct val="120000"/>
              </a:lnSpc>
              <a:spcBef>
                <a:spcPts val="0"/>
              </a:spcBef>
              <a:buNone/>
            </a:pPr>
            <a:r>
              <a:rPr lang="es-MX" altLang="en-US" sz="2300" dirty="0">
                <a:latin typeface="Arial" panose="020B0604020202020204" pitchFamily="34" charset="0"/>
                <a:cs typeface="Arial" panose="020B0604020202020204" pitchFamily="34" charset="0"/>
              </a:rPr>
              <a:t>	Septiembre y Octubre	En noviembre y </a:t>
            </a:r>
          </a:p>
          <a:p>
            <a:pPr marL="0" indent="0" algn="just">
              <a:lnSpc>
                <a:spcPct val="120000"/>
              </a:lnSpc>
              <a:spcBef>
                <a:spcPts val="0"/>
              </a:spcBef>
              <a:buNone/>
            </a:pPr>
            <a:r>
              <a:rPr lang="es-MX" altLang="en-US" sz="2300" dirty="0">
                <a:latin typeface="Arial" panose="020B0604020202020204" pitchFamily="34" charset="0"/>
                <a:cs typeface="Arial" panose="020B0604020202020204" pitchFamily="34" charset="0"/>
              </a:rPr>
              <a:t>	Noviembre y Diciembre 	En enero.</a:t>
            </a:r>
          </a:p>
          <a:p>
            <a:pPr marL="0" indent="0" algn="just">
              <a:lnSpc>
                <a:spcPct val="100000"/>
              </a:lnSpc>
              <a:spcBef>
                <a:spcPts val="0"/>
              </a:spcBef>
              <a:buNone/>
            </a:pPr>
            <a:endParaRPr lang="es-MX" altLang="en-US" sz="2300" b="1" dirty="0" smtClean="0">
              <a:latin typeface="Arial" panose="020B0604020202020204" pitchFamily="34" charset="0"/>
              <a:cs typeface="Arial" panose="020B0604020202020204" pitchFamily="34" charset="0"/>
            </a:endParaRPr>
          </a:p>
          <a:p>
            <a:pPr marL="0" indent="0" algn="just">
              <a:lnSpc>
                <a:spcPct val="100000"/>
              </a:lnSpc>
              <a:spcBef>
                <a:spcPts val="0"/>
              </a:spcBef>
              <a:buNone/>
            </a:pPr>
            <a:r>
              <a:rPr lang="es-MX" altLang="en-US" sz="2300" b="1" dirty="0" smtClean="0">
                <a:latin typeface="Arial" panose="020B0604020202020204" pitchFamily="34" charset="0"/>
                <a:cs typeface="Arial" panose="020B0604020202020204" pitchFamily="34" charset="0"/>
              </a:rPr>
              <a:t>Base </a:t>
            </a:r>
            <a:r>
              <a:rPr lang="es-MX" altLang="en-US" sz="2300" b="1" dirty="0">
                <a:latin typeface="Arial" panose="020B0604020202020204" pitchFamily="34" charset="0"/>
                <a:cs typeface="Arial" panose="020B0604020202020204" pitchFamily="34" charset="0"/>
              </a:rPr>
              <a:t>del Impuesto:</a:t>
            </a:r>
            <a:r>
              <a:rPr lang="es-MX" altLang="en-US" sz="2300" dirty="0">
                <a:latin typeface="Arial" panose="020B0604020202020204" pitchFamily="34" charset="0"/>
                <a:cs typeface="Arial" panose="020B0604020202020204" pitchFamily="34" charset="0"/>
              </a:rPr>
              <a:t> Ingresos menos deducciones del bimestre a flujo de efectivo. </a:t>
            </a:r>
          </a:p>
          <a:p>
            <a:pPr marL="0" indent="0" algn="just">
              <a:lnSpc>
                <a:spcPct val="100000"/>
              </a:lnSpc>
              <a:spcBef>
                <a:spcPts val="0"/>
              </a:spcBef>
              <a:buNone/>
            </a:pPr>
            <a:endParaRPr lang="es-MX" altLang="en-US" sz="2300" b="1" dirty="0" smtClean="0">
              <a:latin typeface="Arial" panose="020B0604020202020204" pitchFamily="34" charset="0"/>
              <a:cs typeface="Arial" panose="020B0604020202020204" pitchFamily="34" charset="0"/>
            </a:endParaRPr>
          </a:p>
          <a:p>
            <a:pPr marL="0" indent="0" algn="just">
              <a:lnSpc>
                <a:spcPct val="100000"/>
              </a:lnSpc>
              <a:spcBef>
                <a:spcPts val="0"/>
              </a:spcBef>
              <a:buNone/>
            </a:pPr>
            <a:r>
              <a:rPr lang="es-MX" altLang="en-US" sz="2300" b="1" dirty="0" smtClean="0">
                <a:latin typeface="Arial" panose="020B0604020202020204" pitchFamily="34" charset="0"/>
                <a:cs typeface="Arial" panose="020B0604020202020204" pitchFamily="34" charset="0"/>
              </a:rPr>
              <a:t>Formato</a:t>
            </a:r>
            <a:r>
              <a:rPr lang="es-MX" altLang="en-US" sz="2300" b="1" dirty="0">
                <a:latin typeface="Arial" panose="020B0604020202020204" pitchFamily="34" charset="0"/>
                <a:cs typeface="Arial" panose="020B0604020202020204" pitchFamily="34" charset="0"/>
              </a:rPr>
              <a:t>:</a:t>
            </a:r>
            <a:r>
              <a:rPr lang="es-MX" altLang="en-US" sz="2300" b="0" dirty="0">
                <a:latin typeface="Arial" panose="020B0604020202020204" pitchFamily="34" charset="0"/>
                <a:cs typeface="Arial" panose="020B0604020202020204" pitchFamily="34" charset="0"/>
              </a:rPr>
              <a:t> Electrónico conforme al sistema del portal del SAT</a:t>
            </a:r>
            <a:r>
              <a:rPr lang="es-MX" altLang="en-US" sz="2300" b="0" dirty="0" smtClean="0">
                <a:latin typeface="Arial" panose="020B0604020202020204" pitchFamily="34" charset="0"/>
                <a:cs typeface="Arial" panose="020B0604020202020204" pitchFamily="34" charset="0"/>
              </a:rPr>
              <a:t>.</a:t>
            </a:r>
          </a:p>
          <a:p>
            <a:pPr marL="0" indent="0" algn="just">
              <a:lnSpc>
                <a:spcPct val="100000"/>
              </a:lnSpc>
              <a:spcBef>
                <a:spcPts val="0"/>
              </a:spcBef>
              <a:buNone/>
            </a:pPr>
            <a:r>
              <a:rPr lang="es-MX" altLang="en-US" sz="2300" b="1" dirty="0" smtClean="0">
                <a:latin typeface="Arial" panose="020B0604020202020204" pitchFamily="34" charset="0"/>
                <a:cs typeface="Arial" panose="020B0604020202020204" pitchFamily="34" charset="0"/>
              </a:rPr>
              <a:t>RMF </a:t>
            </a:r>
            <a:r>
              <a:rPr lang="es-MX" altLang="en-US" sz="2300" b="1" dirty="0">
                <a:latin typeface="Arial" panose="020B0604020202020204" pitchFamily="34" charset="0"/>
                <a:cs typeface="Arial" panose="020B0604020202020204" pitchFamily="34" charset="0"/>
              </a:rPr>
              <a:t>Regla 2.8.1.5. </a:t>
            </a:r>
          </a:p>
        </p:txBody>
      </p:sp>
      <p:sp>
        <p:nvSpPr>
          <p:cNvPr id="10244" name="3 Marcador de número de diapositiva"/>
          <p:cNvSpPr>
            <a:spLocks noGrp="1"/>
          </p:cNvSpPr>
          <p:nvPr>
            <p:ph type="sldNum" sz="quarter" idx="12"/>
          </p:nvPr>
        </p:nvSpPr>
        <p:spPr>
          <a:xfrm>
            <a:off x="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5000"/>
              </a:lnSpc>
              <a:spcBef>
                <a:spcPct val="50000"/>
              </a:spcBef>
              <a:buClr>
                <a:srgbClr val="093A80"/>
              </a:buClr>
              <a:buSzPct val="75000"/>
              <a:buFont typeface="Wingdings" panose="05000000000000000000" pitchFamily="2" charset="2"/>
              <a:buChar char="l"/>
              <a:defRPr sz="2600" b="1">
                <a:solidFill>
                  <a:schemeClr val="tx1"/>
                </a:solidFill>
                <a:latin typeface="Arial" panose="020B0604020202020204" pitchFamily="34" charset="0"/>
              </a:defRPr>
            </a:lvl1pPr>
            <a:lvl2pPr marL="742950" indent="-285750">
              <a:spcBef>
                <a:spcPct val="25000"/>
              </a:spcBef>
              <a:buClr>
                <a:schemeClr val="tx1"/>
              </a:buClr>
              <a:buSzPct val="75000"/>
              <a:buChar char="–"/>
              <a:defRPr sz="2600">
                <a:solidFill>
                  <a:schemeClr val="tx1"/>
                </a:solidFill>
                <a:latin typeface="Arial" panose="020B0604020202020204" pitchFamily="34" charset="0"/>
              </a:defRPr>
            </a:lvl2pPr>
            <a:lvl3pPr marL="1143000" indent="-228600">
              <a:spcBef>
                <a:spcPct val="20000"/>
              </a:spcBef>
              <a:buClr>
                <a:srgbClr val="093A80"/>
              </a:buClr>
              <a:buSzPct val="75000"/>
              <a:buFont typeface="Wingdings" panose="05000000000000000000" pitchFamily="2" charset="2"/>
              <a:buChar char="l"/>
              <a:defRPr sz="2600">
                <a:solidFill>
                  <a:schemeClr val="tx1"/>
                </a:solidFill>
                <a:latin typeface="Arial" panose="020B0604020202020204" pitchFamily="34" charset="0"/>
              </a:defRPr>
            </a:lvl3pPr>
            <a:lvl4pPr marL="1600200" indent="-228600">
              <a:spcBef>
                <a:spcPct val="20000"/>
              </a:spcBef>
              <a:buClr>
                <a:srgbClr val="093A80"/>
              </a:buClr>
              <a:buSzPct val="75000"/>
              <a:buChar char="–"/>
              <a:defRPr sz="2400">
                <a:solidFill>
                  <a:schemeClr val="tx1"/>
                </a:solidFill>
                <a:latin typeface="Arial" panose="020B0604020202020204" pitchFamily="34" charset="0"/>
              </a:defRPr>
            </a:lvl4pPr>
            <a:lvl5pPr marL="2057400" indent="-228600">
              <a:spcBef>
                <a:spcPct val="20000"/>
              </a:spcBef>
              <a:buClr>
                <a:srgbClr val="093A80"/>
              </a:buClr>
              <a:buSzPct val="75000"/>
              <a:buFont typeface="Wingdings" panose="05000000000000000000" pitchFamily="2" charset="2"/>
              <a:buChar char="l"/>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9pPr>
          </a:lstStyle>
          <a:p>
            <a:pPr>
              <a:lnSpc>
                <a:spcPct val="100000"/>
              </a:lnSpc>
              <a:spcBef>
                <a:spcPct val="0"/>
              </a:spcBef>
              <a:buClrTx/>
              <a:buSzTx/>
              <a:buFontTx/>
              <a:buNone/>
            </a:pPr>
            <a:fld id="{B1188E34-0975-4B4D-9C31-F59692558B7F}" type="slidenum">
              <a:rPr lang="es-ES_tradnl" altLang="en-US" sz="1400" b="0">
                <a:solidFill>
                  <a:srgbClr val="000000"/>
                </a:solidFill>
                <a:latin typeface="Times New Roman" panose="02020603050405020304" pitchFamily="18" charset="0"/>
              </a:rPr>
              <a:pPr>
                <a:lnSpc>
                  <a:spcPct val="100000"/>
                </a:lnSpc>
                <a:spcBef>
                  <a:spcPct val="0"/>
                </a:spcBef>
                <a:buClrTx/>
                <a:buSzTx/>
                <a:buFontTx/>
                <a:buNone/>
              </a:pPr>
              <a:t>28</a:t>
            </a:fld>
            <a:endParaRPr lang="es-ES_tradnl" altLang="en-US" sz="1400" b="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3394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245736"/>
            <a:ext cx="10515600" cy="706438"/>
          </a:xfrm>
        </p:spPr>
        <p:txBody>
          <a:bodyPr>
            <a:normAutofit fontScale="90000"/>
          </a:bodyPr>
          <a:lstStyle/>
          <a:p>
            <a:pPr algn="ctr"/>
            <a:r>
              <a:rPr lang="es-MX" sz="3600" b="1" dirty="0">
                <a:latin typeface="Arial" panose="020B0604020202020204" pitchFamily="34" charset="0"/>
                <a:cs typeface="Arial" panose="020B0604020202020204" pitchFamily="34" charset="0"/>
              </a:rPr>
              <a:t>Reducción de ISR</a:t>
            </a:r>
            <a:br>
              <a:rPr lang="es-MX" sz="3600" b="1" dirty="0">
                <a:latin typeface="Arial" panose="020B0604020202020204" pitchFamily="34" charset="0"/>
                <a:cs typeface="Arial" panose="020B0604020202020204" pitchFamily="34" charset="0"/>
              </a:rPr>
            </a:br>
            <a:r>
              <a:rPr lang="es-MX" sz="2200" b="1" dirty="0">
                <a:latin typeface="Arial" panose="020B0604020202020204" pitchFamily="34" charset="0"/>
                <a:cs typeface="Arial" panose="020B0604020202020204" pitchFamily="34" charset="0"/>
              </a:rPr>
              <a:t>LISR Artículo 111 Antepenúltimo Párrafo</a:t>
            </a:r>
            <a:endParaRPr lang="en-US" sz="2200" b="1" dirty="0">
              <a:latin typeface="Arial" panose="020B0604020202020204" pitchFamily="34" charset="0"/>
              <a:cs typeface="Arial" panose="020B0604020202020204"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9788" y="2663531"/>
            <a:ext cx="7972424" cy="1965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ángulo 3"/>
          <p:cNvSpPr/>
          <p:nvPr/>
        </p:nvSpPr>
        <p:spPr>
          <a:xfrm>
            <a:off x="942977" y="4919008"/>
            <a:ext cx="10410823" cy="1569660"/>
          </a:xfrm>
          <a:prstGeom prst="rect">
            <a:avLst/>
          </a:prstGeom>
        </p:spPr>
        <p:txBody>
          <a:bodyPr wrap="square">
            <a:spAutoFit/>
          </a:bodyPr>
          <a:lstStyle/>
          <a:p>
            <a:pPr algn="just">
              <a:spcAft>
                <a:spcPts val="0"/>
              </a:spcAft>
            </a:pPr>
            <a:r>
              <a:rPr lang="es-ES" sz="2400" b="1"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RMF Regla 3.13.3</a:t>
            </a:r>
            <a:r>
              <a:rPr lang="es-ES" sz="2400"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 </a:t>
            </a:r>
            <a:r>
              <a:rPr lang="es-ES" sz="2400" dirty="0">
                <a:solidFill>
                  <a:srgbClr val="FF0000"/>
                </a:solidFill>
                <a:latin typeface="Arial" panose="020B0604020202020204" pitchFamily="34" charset="0"/>
                <a:ea typeface="Times New Roman" panose="02020603050405020304" pitchFamily="18" charset="0"/>
                <a:cs typeface="Arial" panose="020B0604020202020204" pitchFamily="34" charset="0"/>
              </a:rPr>
              <a:t>E</a:t>
            </a:r>
            <a:r>
              <a:rPr lang="es-MX" sz="2400" dirty="0">
                <a:solidFill>
                  <a:srgbClr val="FF0000"/>
                </a:solidFill>
                <a:latin typeface="Arial" panose="020B0604020202020204" pitchFamily="34" charset="0"/>
                <a:ea typeface="Times New Roman" panose="02020603050405020304" pitchFamily="18" charset="0"/>
                <a:cs typeface="Arial" panose="020B0604020202020204" pitchFamily="34" charset="0"/>
              </a:rPr>
              <a:t>l plazo de permanencia </a:t>
            </a:r>
            <a:r>
              <a:rPr lang="es-MX" sz="2400"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en el RIF, </a:t>
            </a:r>
            <a:r>
              <a:rPr lang="es-MX" sz="2400" dirty="0">
                <a:solidFill>
                  <a:srgbClr val="FF0000"/>
                </a:solidFill>
                <a:latin typeface="Arial" panose="020B0604020202020204" pitchFamily="34" charset="0"/>
                <a:ea typeface="Times New Roman" panose="02020603050405020304" pitchFamily="18" charset="0"/>
                <a:cs typeface="Arial" panose="020B0604020202020204" pitchFamily="34" charset="0"/>
              </a:rPr>
              <a:t>así como el de aplicación de las tablas que contienen los porcentajes de reducción de contribuciones a que se refieren dichos ordenamientos legales, se computará por año de tributación en dicho régimen.</a:t>
            </a:r>
            <a:endParaRPr lang="es-ES" sz="2400" dirty="0">
              <a:solidFill>
                <a:srgbClr val="FF0000"/>
              </a:solidFill>
              <a:latin typeface="Arial" panose="020B0604020202020204" pitchFamily="34" charset="0"/>
              <a:ea typeface="Times New Roman" panose="02020603050405020304" pitchFamily="18" charset="0"/>
              <a:cs typeface="Arial" panose="020B0604020202020204" pitchFamily="34" charset="0"/>
            </a:endParaRPr>
          </a:p>
        </p:txBody>
      </p:sp>
      <p:sp>
        <p:nvSpPr>
          <p:cNvPr id="5" name="Rectángulo 4"/>
          <p:cNvSpPr/>
          <p:nvPr/>
        </p:nvSpPr>
        <p:spPr>
          <a:xfrm>
            <a:off x="1181102" y="1173049"/>
            <a:ext cx="10410823" cy="1200329"/>
          </a:xfrm>
          <a:prstGeom prst="rect">
            <a:avLst/>
          </a:prstGeom>
        </p:spPr>
        <p:txBody>
          <a:bodyPr wrap="square">
            <a:spAutoFit/>
          </a:bodyPr>
          <a:lstStyle/>
          <a:p>
            <a:pPr algn="just">
              <a:spcAft>
                <a:spcPts val="0"/>
              </a:spcAft>
            </a:pPr>
            <a:r>
              <a:rPr lang="es-ES" sz="2400" dirty="0">
                <a:latin typeface="Arial" panose="020B0604020202020204" pitchFamily="34" charset="0"/>
                <a:ea typeface="Times New Roman" panose="02020603050405020304" pitchFamily="18" charset="0"/>
                <a:cs typeface="Arial" panose="020B0604020202020204" pitchFamily="34" charset="0"/>
              </a:rPr>
              <a:t>E</a:t>
            </a:r>
            <a:r>
              <a:rPr lang="es-MX" sz="2400" dirty="0">
                <a:latin typeface="Arial" panose="020B0604020202020204" pitchFamily="34" charset="0"/>
                <a:ea typeface="Times New Roman" panose="02020603050405020304" pitchFamily="18" charset="0"/>
                <a:cs typeface="Arial" panose="020B0604020202020204" pitchFamily="34" charset="0"/>
              </a:rPr>
              <a:t>l impuesto que se determine se podrá disminuir conforme a los porcentajes y de acuerdo al número de años que tenga tributando en el RIF conforme a la siguiente:</a:t>
            </a:r>
            <a:endParaRPr lang="es-ES" sz="240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9162975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p:txBody>
          <a:bodyPr/>
          <a:lstStyle/>
          <a:p>
            <a:pPr algn="just"/>
            <a:r>
              <a:rPr lang="es-ES" b="1" dirty="0">
                <a:latin typeface="Arial" panose="020B0604020202020204" pitchFamily="34" charset="0"/>
                <a:cs typeface="Arial" panose="020B0604020202020204" pitchFamily="34" charset="0"/>
              </a:rPr>
              <a:t>RMF Regla 3.13.7 </a:t>
            </a:r>
            <a:r>
              <a:rPr lang="es-MX" dirty="0">
                <a:latin typeface="Arial" panose="020B0604020202020204" pitchFamily="34" charset="0"/>
                <a:cs typeface="Arial" panose="020B0604020202020204" pitchFamily="34" charset="0"/>
              </a:rPr>
              <a:t>L</a:t>
            </a:r>
            <a:r>
              <a:rPr lang="es-MX" dirty="0" smtClean="0">
                <a:latin typeface="Arial" panose="020B0604020202020204" pitchFamily="34" charset="0"/>
                <a:cs typeface="Arial" panose="020B0604020202020204" pitchFamily="34" charset="0"/>
              </a:rPr>
              <a:t>os </a:t>
            </a:r>
            <a:r>
              <a:rPr lang="es-MX" dirty="0">
                <a:latin typeface="Arial" panose="020B0604020202020204" pitchFamily="34" charset="0"/>
                <a:cs typeface="Arial" panose="020B0604020202020204" pitchFamily="34" charset="0"/>
              </a:rPr>
              <a:t>contribuyentes que tributen en el RIF deberán presentar las declaraciones bimestrales definitivas del ISR, IVA o IEPS, según corresponda, incluyendo retenciones, </a:t>
            </a:r>
            <a:r>
              <a:rPr lang="es-MX" b="1" dirty="0">
                <a:solidFill>
                  <a:srgbClr val="FF0000"/>
                </a:solidFill>
                <a:latin typeface="Arial" panose="020B0604020202020204" pitchFamily="34" charset="0"/>
                <a:cs typeface="Arial" panose="020B0604020202020204" pitchFamily="34" charset="0"/>
              </a:rPr>
              <a:t>así como las declaraciones de pagos provisionales bimestrales del ISR a cuenta del impuesto del ejercicio a que se refiere la regla 3.13.16</a:t>
            </a:r>
            <a:r>
              <a:rPr lang="es-MX" b="1" dirty="0" smtClean="0">
                <a:solidFill>
                  <a:srgbClr val="FF0000"/>
                </a:solidFill>
                <a:latin typeface="Arial" panose="020B0604020202020204" pitchFamily="34" charset="0"/>
                <a:cs typeface="Arial" panose="020B0604020202020204" pitchFamily="34" charset="0"/>
              </a:rPr>
              <a:t>. (Coeficiente de utilidad)</a:t>
            </a:r>
            <a:endParaRPr lang="es-ES" b="1" dirty="0">
              <a:solidFill>
                <a:srgbClr val="FF0000"/>
              </a:solidFill>
              <a:latin typeface="Arial" panose="020B0604020202020204" pitchFamily="34" charset="0"/>
              <a:cs typeface="Arial" panose="020B0604020202020204" pitchFamily="34" charset="0"/>
            </a:endParaRPr>
          </a:p>
          <a:p>
            <a:endParaRPr lang="es-MX" dirty="0"/>
          </a:p>
        </p:txBody>
      </p:sp>
    </p:spTree>
    <p:extLst>
      <p:ext uri="{BB962C8B-B14F-4D97-AF65-F5344CB8AC3E}">
        <p14:creationId xmlns:p14="http://schemas.microsoft.com/office/powerpoint/2010/main" val="16522643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10515600" cy="706438"/>
          </a:xfrm>
        </p:spPr>
        <p:txBody>
          <a:bodyPr>
            <a:normAutofit fontScale="90000"/>
          </a:bodyPr>
          <a:lstStyle/>
          <a:p>
            <a:pPr algn="ctr"/>
            <a:r>
              <a:rPr lang="es-MX" sz="3600" b="1" dirty="0">
                <a:latin typeface="Arial" panose="020B0604020202020204" pitchFamily="34" charset="0"/>
                <a:cs typeface="Arial" panose="020B0604020202020204" pitchFamily="34" charset="0"/>
              </a:rPr>
              <a:t>Reducción de ISR y Suspensión</a:t>
            </a:r>
            <a:br>
              <a:rPr lang="es-MX" sz="3600" b="1" dirty="0">
                <a:latin typeface="Arial" panose="020B0604020202020204" pitchFamily="34" charset="0"/>
                <a:cs typeface="Arial" panose="020B0604020202020204" pitchFamily="34" charset="0"/>
              </a:rPr>
            </a:br>
            <a:r>
              <a:rPr lang="es-MX" sz="2200" b="1" dirty="0">
                <a:latin typeface="Arial" panose="020B0604020202020204" pitchFamily="34" charset="0"/>
                <a:cs typeface="Arial" panose="020B0604020202020204" pitchFamily="34" charset="0"/>
              </a:rPr>
              <a:t>LISR Artículo 111 Penúltimo Párrafo y RMF</a:t>
            </a:r>
            <a:endParaRPr lang="en-US" sz="2200" b="1" dirty="0">
              <a:latin typeface="Arial" panose="020B0604020202020204" pitchFamily="34" charset="0"/>
              <a:cs typeface="Arial" panose="020B0604020202020204" pitchFamily="34" charset="0"/>
            </a:endParaRPr>
          </a:p>
        </p:txBody>
      </p:sp>
      <p:sp>
        <p:nvSpPr>
          <p:cNvPr id="4" name="Rectángulo 3"/>
          <p:cNvSpPr/>
          <p:nvPr/>
        </p:nvSpPr>
        <p:spPr>
          <a:xfrm>
            <a:off x="838200" y="1328739"/>
            <a:ext cx="10515599" cy="3046988"/>
          </a:xfrm>
          <a:prstGeom prst="rect">
            <a:avLst/>
          </a:prstGeom>
        </p:spPr>
        <p:txBody>
          <a:bodyPr wrap="square">
            <a:spAutoFit/>
          </a:bodyPr>
          <a:lstStyle/>
          <a:p>
            <a:pPr algn="just"/>
            <a:r>
              <a:rPr lang="es-ES" sz="2400" b="1" dirty="0">
                <a:latin typeface="Arial" panose="020B0604020202020204" pitchFamily="34" charset="0"/>
                <a:cs typeface="Arial" panose="020B0604020202020204" pitchFamily="34" charset="0"/>
              </a:rPr>
              <a:t>RMF 3.13.3 Cómputo del plazo de permanencia en el RIF Desde alta.</a:t>
            </a:r>
            <a:r>
              <a:rPr lang="es-ES" sz="2400" dirty="0">
                <a:latin typeface="Arial" panose="020B0604020202020204" pitchFamily="34" charset="0"/>
                <a:cs typeface="Arial" panose="020B0604020202020204" pitchFamily="34" charset="0"/>
              </a:rPr>
              <a:t> El plazo de permanencia en el RIF y la aplicación de tablas que contienen los porcentajes de reducción de contribuciones ISR e IVA, </a:t>
            </a:r>
            <a:r>
              <a:rPr lang="es-ES" sz="2400" b="1" i="1" dirty="0">
                <a:latin typeface="Arial" panose="020B0604020202020204" pitchFamily="34" charset="0"/>
                <a:cs typeface="Arial" panose="020B0604020202020204" pitchFamily="34" charset="0"/>
              </a:rPr>
              <a:t>se computará por año de tributación </a:t>
            </a:r>
            <a:r>
              <a:rPr lang="es-ES" sz="2400" dirty="0">
                <a:latin typeface="Arial" panose="020B0604020202020204" pitchFamily="34" charset="0"/>
                <a:cs typeface="Arial" panose="020B0604020202020204" pitchFamily="34" charset="0"/>
              </a:rPr>
              <a:t>en RIF, es decir, </a:t>
            </a:r>
            <a:r>
              <a:rPr lang="es-ES" sz="2400" b="1" i="1" u="sng" dirty="0">
                <a:solidFill>
                  <a:srgbClr val="0000CC"/>
                </a:solidFill>
                <a:latin typeface="Arial" panose="020B0604020202020204" pitchFamily="34" charset="0"/>
                <a:cs typeface="Arial" panose="020B0604020202020204" pitchFamily="34" charset="0"/>
              </a:rPr>
              <a:t>cada periodo de doce meses consecutivos comprendido entre el alta en el RIF y el mismo día del siguiente año de calendario</a:t>
            </a:r>
            <a:r>
              <a:rPr lang="es-ES" sz="2400" dirty="0">
                <a:solidFill>
                  <a:srgbClr val="0000CC"/>
                </a:solidFill>
                <a:latin typeface="Arial" panose="020B0604020202020204" pitchFamily="34" charset="0"/>
                <a:cs typeface="Arial" panose="020B0604020202020204" pitchFamily="34" charset="0"/>
              </a:rPr>
              <a:t>. </a:t>
            </a:r>
            <a:r>
              <a:rPr lang="es-ES" sz="2400" dirty="0">
                <a:latin typeface="Arial" panose="020B0604020202020204" pitchFamily="34" charset="0"/>
                <a:cs typeface="Arial" panose="020B0604020202020204" pitchFamily="34" charset="0"/>
              </a:rPr>
              <a:t>Esto es únicamente para efectos de la aplicación de los porcentajes de reducción de contribuciones a que se refiere el 111 de LISR y 23, fracción II, inciso a) de la LIF.</a:t>
            </a:r>
            <a:endParaRPr lang="es-MX"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940890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b="1" dirty="0" smtClean="0">
                <a:latin typeface="Arial" panose="020B0604020202020204" pitchFamily="34" charset="0"/>
                <a:cs typeface="Arial" panose="020B0604020202020204" pitchFamily="34" charset="0"/>
              </a:rPr>
              <a:t>Uso de Mis cuentas</a:t>
            </a:r>
            <a:endParaRPr lang="es-MX"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p:txBody>
          <a:bodyPr>
            <a:normAutofit lnSpcReduction="10000"/>
          </a:bodyPr>
          <a:lstStyle/>
          <a:p>
            <a:pPr marL="0" indent="0" algn="just">
              <a:lnSpc>
                <a:spcPct val="100000"/>
              </a:lnSpc>
              <a:spcBef>
                <a:spcPts val="0"/>
              </a:spcBef>
              <a:buNone/>
            </a:pPr>
            <a:r>
              <a:rPr lang="es-ES" b="1" dirty="0" smtClean="0">
                <a:latin typeface="Arial" panose="020B0604020202020204" pitchFamily="34" charset="0"/>
                <a:cs typeface="Arial" panose="020B0604020202020204" pitchFamily="34" charset="0"/>
              </a:rPr>
              <a:t>RMF </a:t>
            </a:r>
            <a:r>
              <a:rPr lang="es-ES" b="1" dirty="0">
                <a:latin typeface="Arial" panose="020B0604020202020204" pitchFamily="34" charset="0"/>
                <a:cs typeface="Arial" panose="020B0604020202020204" pitchFamily="34" charset="0"/>
              </a:rPr>
              <a:t>Regla 2.8.1.5:</a:t>
            </a:r>
            <a:r>
              <a:rPr lang="es-ES" dirty="0">
                <a:latin typeface="Arial" panose="020B0604020202020204" pitchFamily="34" charset="0"/>
                <a:cs typeface="Arial" panose="020B0604020202020204" pitchFamily="34" charset="0"/>
              </a:rPr>
              <a:t> </a:t>
            </a:r>
            <a:r>
              <a:rPr lang="es-MX" dirty="0" smtClean="0">
                <a:latin typeface="Arial" panose="020B0604020202020204" pitchFamily="34" charset="0"/>
                <a:cs typeface="Arial" panose="020B0604020202020204" pitchFamily="34" charset="0"/>
              </a:rPr>
              <a:t>Los contribuyentes </a:t>
            </a:r>
            <a:r>
              <a:rPr lang="es-MX" dirty="0">
                <a:latin typeface="Arial" panose="020B0604020202020204" pitchFamily="34" charset="0"/>
                <a:cs typeface="Arial" panose="020B0604020202020204" pitchFamily="34" charset="0"/>
              </a:rPr>
              <a:t>del RIF, cuyos ingresos </a:t>
            </a:r>
            <a:r>
              <a:rPr lang="es-MX" b="1" dirty="0" smtClean="0">
                <a:solidFill>
                  <a:srgbClr val="FF0000"/>
                </a:solidFill>
                <a:latin typeface="Arial" panose="020B0604020202020204" pitchFamily="34" charset="0"/>
                <a:cs typeface="Arial" panose="020B0604020202020204" pitchFamily="34" charset="0"/>
              </a:rPr>
              <a:t>no </a:t>
            </a:r>
            <a:r>
              <a:rPr lang="es-MX" b="1" dirty="0">
                <a:solidFill>
                  <a:srgbClr val="FF0000"/>
                </a:solidFill>
                <a:latin typeface="Arial" panose="020B0604020202020204" pitchFamily="34" charset="0"/>
                <a:cs typeface="Arial" panose="020B0604020202020204" pitchFamily="34" charset="0"/>
              </a:rPr>
              <a:t>excedan de </a:t>
            </a:r>
            <a:r>
              <a:rPr lang="es-MX" b="1" dirty="0" smtClean="0">
                <a:solidFill>
                  <a:srgbClr val="FF0000"/>
                </a:solidFill>
                <a:latin typeface="Arial" panose="020B0604020202020204" pitchFamily="34" charset="0"/>
                <a:cs typeface="Arial" panose="020B0604020202020204" pitchFamily="34" charset="0"/>
              </a:rPr>
              <a:t>2MDP</a:t>
            </a:r>
            <a:r>
              <a:rPr lang="es-MX" dirty="0" smtClean="0">
                <a:latin typeface="Arial" panose="020B0604020202020204" pitchFamily="34" charset="0"/>
                <a:cs typeface="Arial" panose="020B0604020202020204" pitchFamily="34" charset="0"/>
              </a:rPr>
              <a:t>, </a:t>
            </a:r>
            <a:r>
              <a:rPr lang="es-MX" dirty="0">
                <a:latin typeface="Arial" panose="020B0604020202020204" pitchFamily="34" charset="0"/>
                <a:cs typeface="Arial" panose="020B0604020202020204" pitchFamily="34" charset="0"/>
              </a:rPr>
              <a:t>así como los contribuyentes que tributen conforme al Título IV, Capítulo II, Secciones I y III de la Ley del ISR que hubieren percibido en el ejercicio inmediato anterior ingresos en una cantidad igual o menor a </a:t>
            </a:r>
            <a:r>
              <a:rPr lang="es-MX" dirty="0" smtClean="0">
                <a:latin typeface="Arial" panose="020B0604020202020204" pitchFamily="34" charset="0"/>
                <a:cs typeface="Arial" panose="020B0604020202020204" pitchFamily="34" charset="0"/>
              </a:rPr>
              <a:t>4MDP, </a:t>
            </a:r>
            <a:r>
              <a:rPr lang="es-MX" b="1" dirty="0">
                <a:solidFill>
                  <a:srgbClr val="FF0000"/>
                </a:solidFill>
                <a:latin typeface="Arial" panose="020B0604020202020204" pitchFamily="34" charset="0"/>
                <a:cs typeface="Arial" panose="020B0604020202020204" pitchFamily="34" charset="0"/>
              </a:rPr>
              <a:t>deberán ingresar a la aplicación electrónica “Mis cuentas</a:t>
            </a:r>
            <a:r>
              <a:rPr lang="es-MX" b="1" dirty="0" smtClean="0">
                <a:solidFill>
                  <a:srgbClr val="FF0000"/>
                </a:solidFill>
                <a:latin typeface="Arial" panose="020B0604020202020204" pitchFamily="34" charset="0"/>
                <a:cs typeface="Arial" panose="020B0604020202020204" pitchFamily="34" charset="0"/>
              </a:rPr>
              <a:t>”.</a:t>
            </a:r>
          </a:p>
          <a:p>
            <a:pPr marL="0" indent="0" algn="just">
              <a:lnSpc>
                <a:spcPct val="100000"/>
              </a:lnSpc>
              <a:spcBef>
                <a:spcPts val="0"/>
              </a:spcBef>
              <a:buNone/>
            </a:pPr>
            <a:endParaRPr lang="es-MX" dirty="0" smtClean="0">
              <a:latin typeface="Arial" panose="020B0604020202020204" pitchFamily="34" charset="0"/>
              <a:cs typeface="Arial" panose="020B0604020202020204" pitchFamily="34" charset="0"/>
            </a:endParaRPr>
          </a:p>
          <a:p>
            <a:pPr marL="0" indent="0" algn="just">
              <a:lnSpc>
                <a:spcPct val="100000"/>
              </a:lnSpc>
              <a:spcBef>
                <a:spcPts val="0"/>
              </a:spcBef>
              <a:buNone/>
            </a:pPr>
            <a:r>
              <a:rPr lang="es-ES" dirty="0" smtClean="0">
                <a:latin typeface="Arial" panose="020B0604020202020204" pitchFamily="34" charset="0"/>
                <a:cs typeface="Arial" panose="020B0604020202020204" pitchFamily="34" charset="0"/>
              </a:rPr>
              <a:t>Al </a:t>
            </a:r>
            <a:r>
              <a:rPr lang="es-ES" dirty="0">
                <a:latin typeface="Arial" panose="020B0604020202020204" pitchFamily="34" charset="0"/>
                <a:cs typeface="Arial" panose="020B0604020202020204" pitchFamily="34" charset="0"/>
              </a:rPr>
              <a:t>finalizar la captura y el envío de la información se entregará a los contribuyentes el acuse de recibo electrónico de la información presentada, el cual contendrá, el número de operación, fecha de presentación y el sello digital generado. </a:t>
            </a:r>
          </a:p>
          <a:p>
            <a:endParaRPr lang="es-MX" dirty="0"/>
          </a:p>
        </p:txBody>
      </p:sp>
    </p:spTree>
    <p:extLst>
      <p:ext uri="{BB962C8B-B14F-4D97-AF65-F5344CB8AC3E}">
        <p14:creationId xmlns:p14="http://schemas.microsoft.com/office/powerpoint/2010/main" val="6169175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Título"/>
          <p:cNvSpPr>
            <a:spLocks noGrp="1"/>
          </p:cNvSpPr>
          <p:nvPr>
            <p:ph type="title"/>
          </p:nvPr>
        </p:nvSpPr>
        <p:spPr>
          <a:xfrm>
            <a:off x="838200" y="365126"/>
            <a:ext cx="10515600" cy="774700"/>
          </a:xfrm>
        </p:spPr>
        <p:txBody>
          <a:bodyPr>
            <a:normAutofit fontScale="90000"/>
          </a:bodyPr>
          <a:lstStyle/>
          <a:p>
            <a:pPr algn="ctr"/>
            <a:r>
              <a:rPr lang="es-MX" altLang="en-US" b="1" dirty="0"/>
              <a:t>Base del Impuesto Bimestral a Flujo de Efectivo</a:t>
            </a:r>
            <a:br>
              <a:rPr lang="es-MX" altLang="en-US" b="1" dirty="0"/>
            </a:br>
            <a:r>
              <a:rPr lang="da-DK" altLang="en-US" sz="2200" b="1" dirty="0">
                <a:latin typeface="Arial" panose="020B0604020202020204" pitchFamily="34" charset="0"/>
                <a:cs typeface="Arial" panose="020B0604020202020204" pitchFamily="34" charset="0"/>
              </a:rPr>
              <a:t>LISR Art. 111 Sexto y Séptimo Párrafos</a:t>
            </a:r>
            <a:endParaRPr lang="es-MX" altLang="en-US" sz="2200" b="1" dirty="0"/>
          </a:p>
        </p:txBody>
      </p:sp>
      <p:sp>
        <p:nvSpPr>
          <p:cNvPr id="17411" name="2 Marcador de contenido"/>
          <p:cNvSpPr>
            <a:spLocks noGrp="1"/>
          </p:cNvSpPr>
          <p:nvPr>
            <p:ph idx="1"/>
          </p:nvPr>
        </p:nvSpPr>
        <p:spPr>
          <a:xfrm>
            <a:off x="838199" y="1346200"/>
            <a:ext cx="10806113" cy="5010150"/>
          </a:xfrm>
        </p:spPr>
        <p:txBody>
          <a:bodyPr>
            <a:normAutofit/>
          </a:bodyPr>
          <a:lstStyle/>
          <a:p>
            <a:pPr marL="0" lvl="2" indent="0" algn="just">
              <a:buNone/>
            </a:pPr>
            <a:r>
              <a:rPr lang="es-ES" altLang="en-US" sz="2400" b="1" strike="sngStrike" dirty="0">
                <a:latin typeface="Arial" panose="020B0604020202020204" pitchFamily="34" charset="0"/>
                <a:cs typeface="Arial" panose="020B0604020202020204" pitchFamily="34" charset="0"/>
              </a:rPr>
              <a:t>RMF </a:t>
            </a:r>
            <a:r>
              <a:rPr lang="es-ES" altLang="en-US" sz="2400" b="1" strike="sngStrike" dirty="0" smtClean="0">
                <a:latin typeface="Arial" panose="020B0604020202020204" pitchFamily="34" charset="0"/>
                <a:cs typeface="Arial" panose="020B0604020202020204" pitchFamily="34" charset="0"/>
              </a:rPr>
              <a:t>Regla 3.13.26 </a:t>
            </a:r>
            <a:r>
              <a:rPr lang="es-ES" altLang="en-US" sz="2400" b="1" strike="sngStrike" dirty="0">
                <a:solidFill>
                  <a:srgbClr val="2116FC"/>
                </a:solidFill>
                <a:latin typeface="Arial" panose="020B0604020202020204" pitchFamily="34" charset="0"/>
                <a:cs typeface="Arial" panose="020B0604020202020204" pitchFamily="34" charset="0"/>
              </a:rPr>
              <a:t>Tarifa para el cálculo de pagos bimestrales definitivos del RIF.</a:t>
            </a:r>
            <a:r>
              <a:rPr lang="es-ES" altLang="en-US" sz="2400" b="1" strike="sngStrike" dirty="0">
                <a:latin typeface="Arial" panose="020B0604020202020204" pitchFamily="34" charset="0"/>
                <a:cs typeface="Arial" panose="020B0604020202020204" pitchFamily="34" charset="0"/>
              </a:rPr>
              <a:t> </a:t>
            </a:r>
          </a:p>
          <a:p>
            <a:pPr marL="0" lvl="2" indent="0" algn="just">
              <a:buNone/>
            </a:pPr>
            <a:r>
              <a:rPr lang="es-ES" altLang="en-US" sz="2400" strike="sngStrike" dirty="0">
                <a:latin typeface="Arial" panose="020B0604020202020204" pitchFamily="34" charset="0"/>
                <a:cs typeface="Arial" panose="020B0604020202020204" pitchFamily="34" charset="0"/>
              </a:rPr>
              <a:t>Para los efectos del artículo 111, décimo segundo párrafo de la Ley del ISR, los contribuyentes del RIF </a:t>
            </a:r>
            <a:r>
              <a:rPr lang="es-ES" altLang="en-US" sz="2400" b="1" strike="sngStrike" dirty="0">
                <a:solidFill>
                  <a:srgbClr val="FF0000"/>
                </a:solidFill>
                <a:latin typeface="Arial" panose="020B0604020202020204" pitchFamily="34" charset="0"/>
                <a:cs typeface="Arial" panose="020B0604020202020204" pitchFamily="34" charset="0"/>
              </a:rPr>
              <a:t>aplicarán para el cálculo de </a:t>
            </a:r>
            <a:r>
              <a:rPr lang="es-ES" altLang="en-US" sz="2400" strike="sngStrike" dirty="0">
                <a:latin typeface="Arial" panose="020B0604020202020204" pitchFamily="34" charset="0"/>
                <a:cs typeface="Arial" panose="020B0604020202020204" pitchFamily="34" charset="0"/>
              </a:rPr>
              <a:t>los </a:t>
            </a:r>
            <a:r>
              <a:rPr lang="es-ES" altLang="en-US" sz="2400" b="1" strike="sngStrike" dirty="0">
                <a:solidFill>
                  <a:srgbClr val="FF0000"/>
                </a:solidFill>
                <a:latin typeface="Arial" panose="020B0604020202020204" pitchFamily="34" charset="0"/>
                <a:cs typeface="Arial" panose="020B0604020202020204" pitchFamily="34" charset="0"/>
              </a:rPr>
              <a:t>pagos</a:t>
            </a:r>
            <a:r>
              <a:rPr lang="es-ES" altLang="en-US" sz="2400" strike="sngStrike" dirty="0">
                <a:latin typeface="Arial" panose="020B0604020202020204" pitchFamily="34" charset="0"/>
                <a:cs typeface="Arial" panose="020B0604020202020204" pitchFamily="34" charset="0"/>
              </a:rPr>
              <a:t> bimestrales </a:t>
            </a:r>
            <a:r>
              <a:rPr lang="es-ES" altLang="en-US" sz="2400" b="1" strike="sngStrike" dirty="0">
                <a:solidFill>
                  <a:srgbClr val="FF0000"/>
                </a:solidFill>
                <a:latin typeface="Arial" panose="020B0604020202020204" pitchFamily="34" charset="0"/>
                <a:cs typeface="Arial" panose="020B0604020202020204" pitchFamily="34" charset="0"/>
              </a:rPr>
              <a:t>definitivos</a:t>
            </a:r>
            <a:r>
              <a:rPr lang="es-ES" altLang="en-US" sz="2400" strike="sngStrike" dirty="0">
                <a:latin typeface="Arial" panose="020B0604020202020204" pitchFamily="34" charset="0"/>
                <a:cs typeface="Arial" panose="020B0604020202020204" pitchFamily="34" charset="0"/>
              </a:rPr>
              <a:t> a partir del ejercicio 2020, la tarifa contenida en el Anexo 8, apartado B, numeral 7 “Tarifa aplicable a los pagos provisionales del bimestre enero-febrero de 2020, aplicable por </a:t>
            </a:r>
            <a:r>
              <a:rPr lang="es-ES" altLang="en-US" sz="2400" b="1" strike="sngStrike" dirty="0">
                <a:solidFill>
                  <a:srgbClr val="FF0000"/>
                </a:solidFill>
                <a:latin typeface="Arial" panose="020B0604020202020204" pitchFamily="34" charset="0"/>
                <a:cs typeface="Arial" panose="020B0604020202020204" pitchFamily="34" charset="0"/>
              </a:rPr>
              <a:t>los contribuyentes </a:t>
            </a:r>
            <a:r>
              <a:rPr lang="es-ES" altLang="en-US" sz="2400" strike="sngStrike" dirty="0">
                <a:latin typeface="Arial" panose="020B0604020202020204" pitchFamily="34" charset="0"/>
                <a:cs typeface="Arial" panose="020B0604020202020204" pitchFamily="34" charset="0"/>
              </a:rPr>
              <a:t>del RIF </a:t>
            </a:r>
            <a:r>
              <a:rPr lang="es-ES" altLang="en-US" sz="2400" b="1" strike="sngStrike" dirty="0">
                <a:solidFill>
                  <a:srgbClr val="FF0000"/>
                </a:solidFill>
                <a:latin typeface="Arial" panose="020B0604020202020204" pitchFamily="34" charset="0"/>
                <a:cs typeface="Arial" panose="020B0604020202020204" pitchFamily="34" charset="0"/>
              </a:rPr>
              <a:t>que opten por </a:t>
            </a:r>
            <a:r>
              <a:rPr lang="es-ES" altLang="en-US" sz="2400" strike="sngStrike" dirty="0">
                <a:latin typeface="Arial" panose="020B0604020202020204" pitchFamily="34" charset="0"/>
                <a:cs typeface="Arial" panose="020B0604020202020204" pitchFamily="34" charset="0"/>
              </a:rPr>
              <a:t>determinar los </a:t>
            </a:r>
            <a:r>
              <a:rPr lang="es-ES" altLang="en-US" sz="2400" b="1" strike="sngStrike" dirty="0">
                <a:solidFill>
                  <a:srgbClr val="FF0000"/>
                </a:solidFill>
                <a:latin typeface="Arial" panose="020B0604020202020204" pitchFamily="34" charset="0"/>
                <a:cs typeface="Arial" panose="020B0604020202020204" pitchFamily="34" charset="0"/>
              </a:rPr>
              <a:t>pagos</a:t>
            </a:r>
            <a:r>
              <a:rPr lang="es-ES" altLang="en-US" sz="2400" strike="sngStrike" dirty="0">
                <a:latin typeface="Arial" panose="020B0604020202020204" pitchFamily="34" charset="0"/>
                <a:cs typeface="Arial" panose="020B0604020202020204" pitchFamily="34" charset="0"/>
              </a:rPr>
              <a:t> bimestrales </a:t>
            </a:r>
            <a:r>
              <a:rPr lang="es-ES" altLang="en-US" sz="2400" b="1" strike="sngStrike" dirty="0" smtClean="0">
                <a:solidFill>
                  <a:srgbClr val="FF0000"/>
                </a:solidFill>
                <a:latin typeface="Arial" panose="020B0604020202020204" pitchFamily="34" charset="0"/>
                <a:cs typeface="Arial" panose="020B0604020202020204" pitchFamily="34" charset="0"/>
              </a:rPr>
              <a:t>aplicando el coeficiente de utilidad</a:t>
            </a:r>
            <a:r>
              <a:rPr lang="es-ES" altLang="en-US" sz="2400" strike="sngStrike" dirty="0" smtClean="0">
                <a:latin typeface="Arial" panose="020B0604020202020204" pitchFamily="34" charset="0"/>
                <a:cs typeface="Arial" panose="020B0604020202020204" pitchFamily="34" charset="0"/>
              </a:rPr>
              <a:t>, </a:t>
            </a:r>
            <a:r>
              <a:rPr lang="es-ES" altLang="en-US" sz="2400" strike="sngStrike" dirty="0">
                <a:latin typeface="Arial" panose="020B0604020202020204" pitchFamily="34" charset="0"/>
                <a:cs typeface="Arial" panose="020B0604020202020204" pitchFamily="34" charset="0"/>
              </a:rPr>
              <a:t>en los términos del último párrafo del artículo 111 de la Ley del Impuesto Sobre la Renta”. </a:t>
            </a:r>
          </a:p>
          <a:p>
            <a:pPr marL="0" lvl="2" indent="0" algn="r">
              <a:buNone/>
            </a:pPr>
            <a:r>
              <a:rPr lang="es-ES" altLang="en-US" i="1" dirty="0">
                <a:latin typeface="Arial" panose="020B0604020202020204" pitchFamily="34" charset="0"/>
                <a:cs typeface="Arial" panose="020B0604020202020204" pitchFamily="34" charset="0"/>
              </a:rPr>
              <a:t>LISR 111 </a:t>
            </a:r>
            <a:endParaRPr lang="es-MX" altLang="en-US" b="0" i="1" dirty="0">
              <a:latin typeface="Arial" panose="020B0604020202020204" pitchFamily="34" charset="0"/>
              <a:cs typeface="Arial" panose="020B0604020202020204" pitchFamily="34" charset="0"/>
            </a:endParaRPr>
          </a:p>
        </p:txBody>
      </p:sp>
      <p:sp>
        <p:nvSpPr>
          <p:cNvPr id="17412" name="3 Marcador de número de diapositiva"/>
          <p:cNvSpPr>
            <a:spLocks noGrp="1"/>
          </p:cNvSpPr>
          <p:nvPr>
            <p:ph type="sldNum" sz="quarter" idx="12"/>
          </p:nvPr>
        </p:nvSpPr>
        <p:spPr>
          <a:xfrm>
            <a:off x="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5000"/>
              </a:lnSpc>
              <a:spcBef>
                <a:spcPct val="50000"/>
              </a:spcBef>
              <a:buClr>
                <a:srgbClr val="093A80"/>
              </a:buClr>
              <a:buSzPct val="75000"/>
              <a:buFont typeface="Wingdings" panose="05000000000000000000" pitchFamily="2" charset="2"/>
              <a:buChar char="l"/>
              <a:defRPr sz="2600" b="1">
                <a:solidFill>
                  <a:schemeClr val="tx1"/>
                </a:solidFill>
                <a:latin typeface="Arial" panose="020B0604020202020204" pitchFamily="34" charset="0"/>
              </a:defRPr>
            </a:lvl1pPr>
            <a:lvl2pPr marL="742950" indent="-285750">
              <a:spcBef>
                <a:spcPct val="25000"/>
              </a:spcBef>
              <a:buClr>
                <a:schemeClr val="tx1"/>
              </a:buClr>
              <a:buSzPct val="75000"/>
              <a:buChar char="–"/>
              <a:defRPr sz="2600">
                <a:solidFill>
                  <a:schemeClr val="tx1"/>
                </a:solidFill>
                <a:latin typeface="Arial" panose="020B0604020202020204" pitchFamily="34" charset="0"/>
              </a:defRPr>
            </a:lvl2pPr>
            <a:lvl3pPr marL="1143000" indent="-228600">
              <a:spcBef>
                <a:spcPct val="20000"/>
              </a:spcBef>
              <a:buClr>
                <a:srgbClr val="093A80"/>
              </a:buClr>
              <a:buSzPct val="75000"/>
              <a:buFont typeface="Wingdings" panose="05000000000000000000" pitchFamily="2" charset="2"/>
              <a:buChar char="l"/>
              <a:defRPr sz="2600">
                <a:solidFill>
                  <a:schemeClr val="tx1"/>
                </a:solidFill>
                <a:latin typeface="Arial" panose="020B0604020202020204" pitchFamily="34" charset="0"/>
              </a:defRPr>
            </a:lvl3pPr>
            <a:lvl4pPr marL="1600200" indent="-228600">
              <a:spcBef>
                <a:spcPct val="20000"/>
              </a:spcBef>
              <a:buClr>
                <a:srgbClr val="093A80"/>
              </a:buClr>
              <a:buSzPct val="75000"/>
              <a:buChar char="–"/>
              <a:defRPr sz="2400">
                <a:solidFill>
                  <a:schemeClr val="tx1"/>
                </a:solidFill>
                <a:latin typeface="Arial" panose="020B0604020202020204" pitchFamily="34" charset="0"/>
              </a:defRPr>
            </a:lvl4pPr>
            <a:lvl5pPr marL="2057400" indent="-228600">
              <a:spcBef>
                <a:spcPct val="20000"/>
              </a:spcBef>
              <a:buClr>
                <a:srgbClr val="093A80"/>
              </a:buClr>
              <a:buSzPct val="75000"/>
              <a:buFont typeface="Wingdings" panose="05000000000000000000" pitchFamily="2" charset="2"/>
              <a:buChar char="l"/>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9pPr>
          </a:lstStyle>
          <a:p>
            <a:pPr>
              <a:lnSpc>
                <a:spcPct val="100000"/>
              </a:lnSpc>
              <a:spcBef>
                <a:spcPct val="0"/>
              </a:spcBef>
              <a:buClrTx/>
              <a:buSzTx/>
              <a:buFontTx/>
              <a:buNone/>
            </a:pPr>
            <a:fld id="{6704270C-5F5D-4BFA-9DB2-62A9ED9D96B1}" type="slidenum">
              <a:rPr lang="es-ES_tradnl" altLang="en-US" sz="1400" b="0">
                <a:latin typeface="Times New Roman" panose="02020603050405020304" pitchFamily="18" charset="0"/>
              </a:rPr>
              <a:pPr>
                <a:lnSpc>
                  <a:spcPct val="100000"/>
                </a:lnSpc>
                <a:spcBef>
                  <a:spcPct val="0"/>
                </a:spcBef>
                <a:buClrTx/>
                <a:buSzTx/>
                <a:buFontTx/>
                <a:buNone/>
              </a:pPr>
              <a:t>33</a:t>
            </a:fld>
            <a:endParaRPr lang="es-ES_tradnl" altLang="en-US" sz="1400" b="0">
              <a:latin typeface="Times New Roman" panose="02020603050405020304" pitchFamily="18" charset="0"/>
            </a:endParaRPr>
          </a:p>
        </p:txBody>
      </p:sp>
    </p:spTree>
    <p:extLst>
      <p:ext uri="{BB962C8B-B14F-4D97-AF65-F5344CB8AC3E}">
        <p14:creationId xmlns:p14="http://schemas.microsoft.com/office/powerpoint/2010/main" val="25920147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14301"/>
            <a:ext cx="10515600" cy="1576388"/>
          </a:xfrm>
        </p:spPr>
        <p:txBody>
          <a:bodyPr>
            <a:normAutofit/>
          </a:bodyPr>
          <a:lstStyle/>
          <a:p>
            <a:pPr algn="ctr"/>
            <a:r>
              <a:rPr lang="es-MX" sz="3600" b="1" dirty="0">
                <a:latin typeface="Arial" panose="020B0604020202020204" pitchFamily="34" charset="0"/>
                <a:cs typeface="Arial" panose="020B0604020202020204" pitchFamily="34" charset="0"/>
              </a:rPr>
              <a:t>Pagos Bimestrales Definitivos</a:t>
            </a:r>
            <a:br>
              <a:rPr lang="es-MX" sz="3600" b="1" dirty="0">
                <a:latin typeface="Arial" panose="020B0604020202020204" pitchFamily="34" charset="0"/>
                <a:cs typeface="Arial" panose="020B0604020202020204" pitchFamily="34" charset="0"/>
              </a:rPr>
            </a:br>
            <a:r>
              <a:rPr lang="es-ES" altLang="en-US" sz="3600" b="1" dirty="0">
                <a:latin typeface="Arial" panose="020B0604020202020204" pitchFamily="34" charset="0"/>
                <a:cs typeface="Arial" panose="020B0604020202020204" pitchFamily="34" charset="0"/>
              </a:rPr>
              <a:t>Cálculo y Entero del Impuesto</a:t>
            </a:r>
            <a:r>
              <a:rPr lang="es-MX" sz="3600" b="1" dirty="0">
                <a:latin typeface="Arial" panose="020B0604020202020204" pitchFamily="34" charset="0"/>
                <a:cs typeface="Arial" panose="020B0604020202020204" pitchFamily="34" charset="0"/>
              </a:rPr>
              <a:t/>
            </a:r>
            <a:br>
              <a:rPr lang="es-MX" sz="3600" b="1" dirty="0">
                <a:latin typeface="Arial" panose="020B0604020202020204" pitchFamily="34" charset="0"/>
                <a:cs typeface="Arial" panose="020B0604020202020204" pitchFamily="34" charset="0"/>
              </a:rPr>
            </a:br>
            <a:r>
              <a:rPr lang="es-MX" sz="2200" b="1" dirty="0">
                <a:latin typeface="Arial" panose="020B0604020202020204" pitchFamily="34" charset="0"/>
                <a:cs typeface="Arial" panose="020B0604020202020204" pitchFamily="34" charset="0"/>
              </a:rPr>
              <a:t>LISR Artículo 111 Sexto Párrafo</a:t>
            </a:r>
            <a:endParaRPr lang="en-US" sz="36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657225" y="1690689"/>
            <a:ext cx="11301413" cy="4967286"/>
          </a:xfrm>
        </p:spPr>
        <p:txBody>
          <a:bodyPr>
            <a:normAutofit fontScale="85000" lnSpcReduction="20000"/>
          </a:bodyPr>
          <a:lstStyle/>
          <a:p>
            <a:pPr marL="0" indent="0" algn="just">
              <a:spcBef>
                <a:spcPts val="600"/>
              </a:spcBef>
              <a:buNone/>
            </a:pPr>
            <a:r>
              <a:rPr lang="es-ES" sz="3100" dirty="0" smtClean="0">
                <a:latin typeface="Arial" panose="020B0604020202020204" pitchFamily="34" charset="0"/>
                <a:cs typeface="Arial" panose="020B0604020202020204" pitchFamily="34" charset="0"/>
              </a:rPr>
              <a:t>Total </a:t>
            </a:r>
            <a:r>
              <a:rPr lang="es-ES" sz="3100" dirty="0">
                <a:latin typeface="Arial" panose="020B0604020202020204" pitchFamily="34" charset="0"/>
                <a:cs typeface="Arial" panose="020B0604020202020204" pitchFamily="34" charset="0"/>
              </a:rPr>
              <a:t>de ingresos del bimestre (Cobrados en efectivo, benes o servicios)</a:t>
            </a:r>
            <a:endParaRPr lang="es-ES" sz="2400" dirty="0">
              <a:latin typeface="Arial" panose="020B0604020202020204" pitchFamily="34" charset="0"/>
              <a:cs typeface="Arial" panose="020B0604020202020204" pitchFamily="34" charset="0"/>
            </a:endParaRPr>
          </a:p>
          <a:p>
            <a:pPr marL="0" indent="0" algn="just">
              <a:spcBef>
                <a:spcPts val="600"/>
              </a:spcBef>
              <a:buNone/>
            </a:pPr>
            <a:r>
              <a:rPr lang="es-ES" sz="3100" dirty="0">
                <a:latin typeface="Arial" panose="020B0604020202020204" pitchFamily="34" charset="0"/>
                <a:cs typeface="Arial" panose="020B0604020202020204" pitchFamily="34" charset="0"/>
              </a:rPr>
              <a:t>Menos:</a:t>
            </a:r>
            <a:r>
              <a:rPr lang="es-ES" sz="2400" dirty="0">
                <a:latin typeface="Arial" panose="020B0604020202020204" pitchFamily="34" charset="0"/>
                <a:cs typeface="Arial" panose="020B0604020202020204" pitchFamily="34" charset="0"/>
              </a:rPr>
              <a:t> </a:t>
            </a:r>
            <a:r>
              <a:rPr lang="es-ES" sz="3000" dirty="0">
                <a:latin typeface="Arial" panose="020B0604020202020204" pitchFamily="34" charset="0"/>
                <a:cs typeface="Arial" panose="020B0604020202020204" pitchFamily="34" charset="0"/>
              </a:rPr>
              <a:t>Deducciones Autorizadas estrictamente indispensables.</a:t>
            </a:r>
            <a:endParaRPr lang="es-ES" sz="3600" dirty="0">
              <a:latin typeface="Arial" panose="020B0604020202020204" pitchFamily="34" charset="0"/>
              <a:cs typeface="Arial" panose="020B0604020202020204" pitchFamily="34" charset="0"/>
            </a:endParaRPr>
          </a:p>
          <a:p>
            <a:pPr marL="0" indent="0" algn="just">
              <a:buNone/>
            </a:pPr>
            <a:r>
              <a:rPr lang="es-ES" sz="3000" dirty="0">
                <a:latin typeface="Arial" panose="020B0604020202020204" pitchFamily="34" charset="0"/>
                <a:cs typeface="Arial" panose="020B0604020202020204" pitchFamily="34" charset="0"/>
              </a:rPr>
              <a:t>Menos: Erogaciones realizadas para adquisición de activos, gastos y cargos diferidos</a:t>
            </a:r>
          </a:p>
          <a:p>
            <a:pPr marL="0" indent="0" algn="just">
              <a:buNone/>
            </a:pPr>
            <a:r>
              <a:rPr lang="es-ES" sz="3000" dirty="0" smtClean="0">
                <a:latin typeface="Arial" panose="020B0604020202020204" pitchFamily="34" charset="0"/>
                <a:cs typeface="Arial" panose="020B0604020202020204" pitchFamily="34" charset="0"/>
              </a:rPr>
              <a:t>Menos: </a:t>
            </a:r>
            <a:r>
              <a:rPr lang="es-ES" sz="3000" u="sng" dirty="0" smtClean="0">
                <a:latin typeface="Arial" panose="020B0604020202020204" pitchFamily="34" charset="0"/>
                <a:cs typeface="Arial" panose="020B0604020202020204" pitchFamily="34" charset="0"/>
              </a:rPr>
              <a:t>P.T.U</a:t>
            </a:r>
            <a:r>
              <a:rPr lang="es-ES" sz="3000" u="sng" dirty="0">
                <a:latin typeface="Arial" panose="020B0604020202020204" pitchFamily="34" charset="0"/>
                <a:cs typeface="Arial" panose="020B0604020202020204" pitchFamily="34" charset="0"/>
              </a:rPr>
              <a:t>. pagada en el </a:t>
            </a:r>
            <a:r>
              <a:rPr lang="es-ES" sz="3000" u="sng" dirty="0" smtClean="0">
                <a:latin typeface="Arial" panose="020B0604020202020204" pitchFamily="34" charset="0"/>
                <a:cs typeface="Arial" panose="020B0604020202020204" pitchFamily="34" charset="0"/>
              </a:rPr>
              <a:t>ejercicio </a:t>
            </a:r>
            <a:r>
              <a:rPr lang="es-ES" sz="400" u="sng" dirty="0">
                <a:latin typeface="Arial" panose="020B0604020202020204" pitchFamily="34" charset="0"/>
                <a:cs typeface="Arial" panose="020B0604020202020204" pitchFamily="34" charset="0"/>
              </a:rPr>
              <a:t>.</a:t>
            </a:r>
            <a:endParaRPr lang="es-ES" sz="400" dirty="0">
              <a:latin typeface="Arial" panose="020B0604020202020204" pitchFamily="34" charset="0"/>
              <a:cs typeface="Arial" panose="020B0604020202020204" pitchFamily="34" charset="0"/>
            </a:endParaRPr>
          </a:p>
          <a:p>
            <a:pPr marL="0" indent="0" algn="just">
              <a:buNone/>
            </a:pPr>
            <a:r>
              <a:rPr lang="es-ES" sz="3000" dirty="0">
                <a:latin typeface="Arial" panose="020B0604020202020204" pitchFamily="34" charset="0"/>
                <a:cs typeface="Arial" panose="020B0604020202020204" pitchFamily="34" charset="0"/>
              </a:rPr>
              <a:t>Igual:    Utilidad Fiscal antes de amortización de pérdidas.</a:t>
            </a:r>
          </a:p>
          <a:p>
            <a:pPr marL="0" indent="0" algn="just">
              <a:buNone/>
            </a:pPr>
            <a:r>
              <a:rPr lang="es-ES" sz="3000" dirty="0">
                <a:latin typeface="Arial" panose="020B0604020202020204" pitchFamily="34" charset="0"/>
                <a:cs typeface="Arial" panose="020B0604020202020204" pitchFamily="34" charset="0"/>
              </a:rPr>
              <a:t>Menos: </a:t>
            </a:r>
            <a:r>
              <a:rPr lang="es-ES" sz="3000" u="sng" dirty="0">
                <a:latin typeface="Arial" panose="020B0604020202020204" pitchFamily="34" charset="0"/>
                <a:cs typeface="Arial" panose="020B0604020202020204" pitchFamily="34" charset="0"/>
              </a:rPr>
              <a:t>Pérdidas Fiscales Pendientes de Amortizar </a:t>
            </a:r>
            <a:r>
              <a:rPr lang="es-ES" sz="2400" u="sng" dirty="0">
                <a:latin typeface="Arial" panose="020B0604020202020204" pitchFamily="34" charset="0"/>
                <a:cs typeface="Arial" panose="020B0604020202020204" pitchFamily="34" charset="0"/>
              </a:rPr>
              <a:t>(RMF 3.13.8)</a:t>
            </a:r>
          </a:p>
          <a:p>
            <a:pPr marL="0" indent="0" algn="just">
              <a:buNone/>
            </a:pPr>
            <a:r>
              <a:rPr lang="es-ES" sz="3000" dirty="0">
                <a:latin typeface="Arial" panose="020B0604020202020204" pitchFamily="34" charset="0"/>
                <a:cs typeface="Arial" panose="020B0604020202020204" pitchFamily="34" charset="0"/>
              </a:rPr>
              <a:t>Igual:    Utilidad Fiscal Base de pago Bimestral Definitivo.</a:t>
            </a:r>
          </a:p>
          <a:p>
            <a:pPr marL="0" indent="0" algn="just">
              <a:buNone/>
            </a:pPr>
            <a:r>
              <a:rPr lang="es-ES" sz="3000" dirty="0">
                <a:latin typeface="Arial" panose="020B0604020202020204" pitchFamily="34" charset="0"/>
                <a:cs typeface="Arial" panose="020B0604020202020204" pitchFamily="34" charset="0"/>
              </a:rPr>
              <a:t>Aplica:  </a:t>
            </a:r>
            <a:r>
              <a:rPr lang="es-ES" sz="3000" u="sng" dirty="0">
                <a:latin typeface="Arial" panose="020B0604020202020204" pitchFamily="34" charset="0"/>
                <a:cs typeface="Arial" panose="020B0604020202020204" pitchFamily="34" charset="0"/>
              </a:rPr>
              <a:t>Tarifa ISR artículo 111 </a:t>
            </a:r>
            <a:r>
              <a:rPr lang="es-ES" sz="3000" u="sng" dirty="0" smtClean="0">
                <a:latin typeface="Arial" panose="020B0604020202020204" pitchFamily="34" charset="0"/>
                <a:cs typeface="Arial" panose="020B0604020202020204" pitchFamily="34" charset="0"/>
              </a:rPr>
              <a:t>LISR </a:t>
            </a:r>
          </a:p>
          <a:p>
            <a:pPr marL="0" indent="0" algn="just">
              <a:buNone/>
            </a:pPr>
            <a:r>
              <a:rPr lang="es-ES" sz="3000" dirty="0" smtClean="0">
                <a:latin typeface="Arial" panose="020B0604020202020204" pitchFamily="34" charset="0"/>
                <a:cs typeface="Arial" panose="020B0604020202020204" pitchFamily="34" charset="0"/>
              </a:rPr>
              <a:t>Igual:    ISR Bimestral determinado </a:t>
            </a:r>
            <a:endParaRPr lang="es-ES" sz="3000" u="sng" dirty="0" smtClean="0">
              <a:latin typeface="Arial" panose="020B0604020202020204" pitchFamily="34" charset="0"/>
              <a:cs typeface="Arial" panose="020B0604020202020204" pitchFamily="34" charset="0"/>
            </a:endParaRPr>
          </a:p>
          <a:p>
            <a:pPr marL="0" indent="0" algn="just">
              <a:buNone/>
            </a:pPr>
            <a:r>
              <a:rPr lang="es-ES" sz="3000" dirty="0" smtClean="0">
                <a:latin typeface="Arial" panose="020B0604020202020204" pitchFamily="34" charset="0"/>
                <a:cs typeface="Arial" panose="020B0604020202020204" pitchFamily="34" charset="0"/>
              </a:rPr>
              <a:t>Menos</a:t>
            </a:r>
            <a:r>
              <a:rPr lang="es-ES" sz="3000" dirty="0">
                <a:latin typeface="Arial" panose="020B0604020202020204" pitchFamily="34" charset="0"/>
                <a:cs typeface="Arial" panose="020B0604020202020204" pitchFamily="34" charset="0"/>
              </a:rPr>
              <a:t>: </a:t>
            </a:r>
            <a:r>
              <a:rPr lang="es-ES" sz="3000" u="sng" dirty="0">
                <a:latin typeface="Arial" panose="020B0604020202020204" pitchFamily="34" charset="0"/>
                <a:cs typeface="Arial" panose="020B0604020202020204" pitchFamily="34" charset="0"/>
              </a:rPr>
              <a:t>Porcentajes de Reducción de ISR </a:t>
            </a:r>
            <a:r>
              <a:rPr lang="es-ES" sz="2400" u="sng" dirty="0">
                <a:latin typeface="Arial" panose="020B0604020202020204" pitchFamily="34" charset="0"/>
                <a:cs typeface="Arial" panose="020B0604020202020204" pitchFamily="34" charset="0"/>
              </a:rPr>
              <a:t>(Artículo 111 de 100% al 0%)</a:t>
            </a:r>
            <a:endParaRPr lang="es-ES" sz="3000" u="sng" dirty="0">
              <a:latin typeface="Arial" panose="020B0604020202020204" pitchFamily="34" charset="0"/>
              <a:cs typeface="Arial" panose="020B0604020202020204" pitchFamily="34" charset="0"/>
            </a:endParaRPr>
          </a:p>
          <a:p>
            <a:pPr marL="0" indent="0" algn="just">
              <a:buNone/>
            </a:pPr>
            <a:r>
              <a:rPr lang="es-ES" sz="3000" dirty="0">
                <a:latin typeface="Arial" panose="020B0604020202020204" pitchFamily="34" charset="0"/>
                <a:cs typeface="Arial" panose="020B0604020202020204" pitchFamily="34" charset="0"/>
              </a:rPr>
              <a:t>Igual:    ISR Bimestral Definitivo a cargo</a:t>
            </a:r>
            <a:r>
              <a:rPr lang="es-ES" sz="3000" dirty="0" smtClean="0">
                <a:latin typeface="Arial" panose="020B0604020202020204" pitchFamily="34" charset="0"/>
                <a:cs typeface="Arial" panose="020B0604020202020204" pitchFamily="34" charset="0"/>
              </a:rPr>
              <a:t>.</a:t>
            </a:r>
            <a:endParaRPr lang="es-ES" sz="3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030402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altLang="en-US" b="1" dirty="0">
                <a:latin typeface="Arial" panose="020B0604020202020204" pitchFamily="34" charset="0"/>
                <a:cs typeface="Arial" panose="020B0604020202020204" pitchFamily="34" charset="0"/>
              </a:rPr>
              <a:t>Cálculo </a:t>
            </a:r>
            <a:r>
              <a:rPr lang="es-MX" b="1" dirty="0" smtClean="0">
                <a:latin typeface="Arial" panose="020B0604020202020204" pitchFamily="34" charset="0"/>
                <a:cs typeface="Arial" panose="020B0604020202020204" pitchFamily="34" charset="0"/>
              </a:rPr>
              <a:t>Pagos </a:t>
            </a:r>
            <a:r>
              <a:rPr lang="es-MX" b="1" dirty="0">
                <a:latin typeface="Arial" panose="020B0604020202020204" pitchFamily="34" charset="0"/>
                <a:cs typeface="Arial" panose="020B0604020202020204" pitchFamily="34" charset="0"/>
              </a:rPr>
              <a:t>Bimestrales Definitivos</a:t>
            </a:r>
            <a:br>
              <a:rPr lang="es-MX" b="1" dirty="0">
                <a:latin typeface="Arial" panose="020B0604020202020204" pitchFamily="34" charset="0"/>
                <a:cs typeface="Arial" panose="020B0604020202020204" pitchFamily="34" charset="0"/>
              </a:rPr>
            </a:br>
            <a:endParaRPr lang="es-MX" dirty="0"/>
          </a:p>
        </p:txBody>
      </p:sp>
      <p:sp>
        <p:nvSpPr>
          <p:cNvPr id="5" name="Marcador de contenido 4"/>
          <p:cNvSpPr>
            <a:spLocks noGrp="1"/>
          </p:cNvSpPr>
          <p:nvPr>
            <p:ph idx="1"/>
          </p:nvPr>
        </p:nvSpPr>
        <p:spPr/>
        <p:txBody>
          <a:bodyPr/>
          <a:lstStyle/>
          <a:p>
            <a:endParaRPr lang="es-MX" dirty="0"/>
          </a:p>
        </p:txBody>
      </p:sp>
      <p:graphicFrame>
        <p:nvGraphicFramePr>
          <p:cNvPr id="6" name="9 Tabla"/>
          <p:cNvGraphicFramePr>
            <a:graphicFrameLocks noGrp="1"/>
          </p:cNvGraphicFramePr>
          <p:nvPr>
            <p:extLst>
              <p:ext uri="{D42A27DB-BD31-4B8C-83A1-F6EECF244321}">
                <p14:modId xmlns:p14="http://schemas.microsoft.com/office/powerpoint/2010/main" val="880567741"/>
              </p:ext>
            </p:extLst>
          </p:nvPr>
        </p:nvGraphicFramePr>
        <p:xfrm>
          <a:off x="1369120" y="2442549"/>
          <a:ext cx="9768779" cy="3734414"/>
        </p:xfrm>
        <a:graphic>
          <a:graphicData uri="http://schemas.openxmlformats.org/drawingml/2006/table">
            <a:tbl>
              <a:tblPr/>
              <a:tblGrid>
                <a:gridCol w="421067">
                  <a:extLst>
                    <a:ext uri="{9D8B030D-6E8A-4147-A177-3AD203B41FA5}">
                      <a16:colId xmlns:a16="http://schemas.microsoft.com/office/drawing/2014/main" val="20000"/>
                    </a:ext>
                  </a:extLst>
                </a:gridCol>
                <a:gridCol w="2799248">
                  <a:extLst>
                    <a:ext uri="{9D8B030D-6E8A-4147-A177-3AD203B41FA5}">
                      <a16:colId xmlns:a16="http://schemas.microsoft.com/office/drawing/2014/main" val="20001"/>
                    </a:ext>
                  </a:extLst>
                </a:gridCol>
                <a:gridCol w="1032759">
                  <a:extLst>
                    <a:ext uri="{9D8B030D-6E8A-4147-A177-3AD203B41FA5}">
                      <a16:colId xmlns:a16="http://schemas.microsoft.com/office/drawing/2014/main" val="20002"/>
                    </a:ext>
                  </a:extLst>
                </a:gridCol>
                <a:gridCol w="1262633">
                  <a:extLst>
                    <a:ext uri="{9D8B030D-6E8A-4147-A177-3AD203B41FA5}">
                      <a16:colId xmlns:a16="http://schemas.microsoft.com/office/drawing/2014/main" val="20003"/>
                    </a:ext>
                  </a:extLst>
                </a:gridCol>
                <a:gridCol w="1063268">
                  <a:extLst>
                    <a:ext uri="{9D8B030D-6E8A-4147-A177-3AD203B41FA5}">
                      <a16:colId xmlns:a16="http://schemas.microsoft.com/office/drawing/2014/main" val="20004"/>
                    </a:ext>
                  </a:extLst>
                </a:gridCol>
                <a:gridCol w="1063268">
                  <a:extLst>
                    <a:ext uri="{9D8B030D-6E8A-4147-A177-3AD203B41FA5}">
                      <a16:colId xmlns:a16="http://schemas.microsoft.com/office/drawing/2014/main" val="20005"/>
                    </a:ext>
                  </a:extLst>
                </a:gridCol>
                <a:gridCol w="1063268">
                  <a:extLst>
                    <a:ext uri="{9D8B030D-6E8A-4147-A177-3AD203B41FA5}">
                      <a16:colId xmlns:a16="http://schemas.microsoft.com/office/drawing/2014/main" val="20006"/>
                    </a:ext>
                  </a:extLst>
                </a:gridCol>
                <a:gridCol w="1063268">
                  <a:extLst>
                    <a:ext uri="{9D8B030D-6E8A-4147-A177-3AD203B41FA5}">
                      <a16:colId xmlns:a16="http://schemas.microsoft.com/office/drawing/2014/main" val="20007"/>
                    </a:ext>
                  </a:extLst>
                </a:gridCol>
              </a:tblGrid>
              <a:tr h="29209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es-MX" sz="1600" b="1" i="0" u="none" strike="noStrike" dirty="0">
                          <a:solidFill>
                            <a:srgbClr val="FFFFFF"/>
                          </a:solidFill>
                          <a:latin typeface="Calibri"/>
                        </a:rPr>
                        <a:t> </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CC"/>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es-MX" sz="1600" b="1" i="0" u="none" strike="noStrike" dirty="0">
                          <a:solidFill>
                            <a:srgbClr val="FFFFFF"/>
                          </a:solidFill>
                          <a:latin typeface="Calibri"/>
                        </a:rPr>
                        <a:t>CONCEPTOS</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CC"/>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es-MX" sz="1600" b="1" i="0" u="none" strike="noStrike" dirty="0">
                          <a:solidFill>
                            <a:srgbClr val="FFFFFF"/>
                          </a:solidFill>
                          <a:latin typeface="Calibri"/>
                        </a:rPr>
                        <a:t> </a:t>
                      </a:r>
                      <a:r>
                        <a:rPr lang="es-MX" sz="1600" b="1" i="0" u="none" strike="noStrike" dirty="0" smtClean="0">
                          <a:solidFill>
                            <a:srgbClr val="FFFFFF"/>
                          </a:solidFill>
                          <a:latin typeface="Calibri"/>
                        </a:rPr>
                        <a:t>BIM 1</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CC"/>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es-MX" sz="1600" b="1" i="0" u="none" strike="noStrike" dirty="0" smtClean="0">
                          <a:solidFill>
                            <a:srgbClr val="FFFFFF"/>
                          </a:solidFill>
                          <a:latin typeface="Calibri"/>
                        </a:rPr>
                        <a:t>BIM</a:t>
                      </a:r>
                      <a:r>
                        <a:rPr lang="es-MX" sz="1600" b="1" i="0" u="none" strike="noStrike" baseline="0" dirty="0" smtClean="0">
                          <a:solidFill>
                            <a:srgbClr val="FFFFFF"/>
                          </a:solidFill>
                          <a:latin typeface="Calibri"/>
                        </a:rPr>
                        <a:t> 2</a:t>
                      </a:r>
                      <a:endParaRPr lang="es-MX" sz="1600" b="1" i="0" u="none" strike="noStrike" dirty="0" smtClean="0">
                        <a:solidFill>
                          <a:srgbClr val="FFFFFF"/>
                        </a:solidFill>
                        <a:latin typeface="Calibri"/>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CC"/>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es-MX" sz="1600" b="1" i="0" u="none" strike="noStrike" dirty="0" smtClean="0">
                          <a:solidFill>
                            <a:srgbClr val="FFFFFF"/>
                          </a:solidFill>
                          <a:latin typeface="Calibri"/>
                        </a:rPr>
                        <a:t>BIM 3</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CC"/>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es-MX" sz="1600" b="1" i="0" u="none" strike="noStrike" dirty="0" smtClean="0">
                          <a:solidFill>
                            <a:srgbClr val="FFFFFF"/>
                          </a:solidFill>
                          <a:latin typeface="Calibri"/>
                        </a:rPr>
                        <a:t>BIM</a:t>
                      </a:r>
                      <a:r>
                        <a:rPr lang="es-MX" sz="1600" b="1" i="0" u="none" strike="noStrike" baseline="0" dirty="0" smtClean="0">
                          <a:solidFill>
                            <a:srgbClr val="FFFFFF"/>
                          </a:solidFill>
                          <a:latin typeface="Calibri"/>
                        </a:rPr>
                        <a:t> 4</a:t>
                      </a:r>
                      <a:endParaRPr lang="es-MX" sz="1600" b="1" i="0" u="none" strike="noStrike" dirty="0" smtClean="0">
                        <a:solidFill>
                          <a:srgbClr val="FFFFFF"/>
                        </a:solidFill>
                        <a:latin typeface="Calibri"/>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CC"/>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es-MX" sz="1600" b="1" i="0" u="none" strike="noStrike" dirty="0" smtClean="0">
                          <a:solidFill>
                            <a:srgbClr val="FFFFFF"/>
                          </a:solidFill>
                          <a:latin typeface="Calibri"/>
                        </a:rPr>
                        <a:t>BIM 5</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CC"/>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es-MX" sz="1600" b="1" i="0" u="none" strike="noStrike" dirty="0" smtClean="0">
                          <a:solidFill>
                            <a:srgbClr val="FFFFFF"/>
                          </a:solidFill>
                          <a:latin typeface="Calibri"/>
                        </a:rPr>
                        <a:t>BIM 6</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CC"/>
                    </a:solidFill>
                  </a:tcPr>
                </a:tc>
                <a:extLst>
                  <a:ext uri="{0D108BD9-81ED-4DB2-BD59-A6C34878D82A}">
                    <a16:rowId xmlns:a16="http://schemas.microsoft.com/office/drawing/2014/main" val="10000"/>
                  </a:ext>
                </a:extLst>
              </a:tr>
              <a:tr h="51116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es-MX" sz="1400" b="1" i="0" u="none" strike="noStrike" dirty="0">
                          <a:solidFill>
                            <a:srgbClr val="000000"/>
                          </a:solidFill>
                          <a:latin typeface="Calibri"/>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ctr"/>
                      <a:r>
                        <a:rPr lang="es-MX" sz="1400" b="1" i="0" u="none" strike="noStrike" dirty="0">
                          <a:solidFill>
                            <a:srgbClr val="000000"/>
                          </a:solidFill>
                          <a:latin typeface="Calibri"/>
                        </a:rPr>
                        <a:t>INGRESOS </a:t>
                      </a:r>
                      <a:r>
                        <a:rPr lang="es-MX" sz="1400" b="1" i="0" u="none" strike="noStrike" dirty="0" smtClean="0">
                          <a:solidFill>
                            <a:srgbClr val="000000"/>
                          </a:solidFill>
                          <a:latin typeface="Calibri"/>
                        </a:rPr>
                        <a:t>ACUMLABLES DEL BIMESTRE</a:t>
                      </a:r>
                      <a:endParaRPr lang="es-MX" sz="1400" b="1" i="0" u="none" strike="noStrike" dirty="0">
                        <a:solidFill>
                          <a:srgbClr val="000000"/>
                        </a:solidFill>
                        <a:latin typeface="Calibri"/>
                      </a:endParaRPr>
                    </a:p>
                  </a:txBody>
                  <a:tcPr marL="14400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r>
                        <a:rPr lang="es-MX" sz="1400" b="1" i="0" u="none" strike="noStrike" dirty="0">
                          <a:solidFill>
                            <a:srgbClr val="000000"/>
                          </a:solidFill>
                          <a:latin typeface="Calibri"/>
                        </a:rPr>
                        <a:t>   </a:t>
                      </a:r>
                      <a:r>
                        <a:rPr lang="es-MX" sz="1400" b="1" i="0" u="none" strike="noStrike" dirty="0" smtClean="0">
                          <a:solidFill>
                            <a:srgbClr val="000000"/>
                          </a:solidFill>
                          <a:latin typeface="Calibri"/>
                        </a:rPr>
                        <a:t>50,000 </a:t>
                      </a:r>
                      <a:endParaRPr lang="es-MX" sz="1400" b="1" i="0" u="none" strike="noStrike" dirty="0">
                        <a:solidFill>
                          <a:srgbClr val="00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r>
                        <a:rPr lang="es-MX" sz="1400" b="1" i="0" u="none" strike="noStrike" dirty="0" smtClean="0">
                          <a:solidFill>
                            <a:srgbClr val="000000"/>
                          </a:solidFill>
                          <a:latin typeface="Calibri"/>
                        </a:rPr>
                        <a:t>20,000</a:t>
                      </a:r>
                      <a:endParaRPr lang="es-MX" sz="1600" b="1" i="0" u="none" strike="noStrike" dirty="0">
                        <a:solidFill>
                          <a:srgbClr val="00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r>
                        <a:rPr lang="es-MX" sz="1400" b="1" i="0" u="none" strike="noStrike" dirty="0" smtClean="0">
                          <a:solidFill>
                            <a:srgbClr val="000000"/>
                          </a:solidFill>
                          <a:latin typeface="Calibri"/>
                        </a:rPr>
                        <a:t>90,000</a:t>
                      </a:r>
                      <a:endParaRPr lang="es-MX" sz="1400" b="1" i="0" u="none" strike="noStrike" dirty="0">
                        <a:solidFill>
                          <a:srgbClr val="00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r>
                        <a:rPr lang="es-MX" sz="1400" b="1" i="0" u="none" strike="noStrike" dirty="0" smtClean="0">
                          <a:solidFill>
                            <a:srgbClr val="000000"/>
                          </a:solidFill>
                          <a:latin typeface="Calibri"/>
                        </a:rPr>
                        <a:t>80,000</a:t>
                      </a:r>
                      <a:endParaRPr lang="es-MX" sz="1400" b="1" i="0" u="none" strike="noStrike" dirty="0">
                        <a:solidFill>
                          <a:srgbClr val="00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r>
                        <a:rPr lang="es-MX" sz="1400" b="1" i="0" u="none" strike="noStrike" dirty="0" smtClean="0">
                          <a:solidFill>
                            <a:srgbClr val="000000"/>
                          </a:solidFill>
                          <a:latin typeface="Calibri"/>
                        </a:rPr>
                        <a:t>99,000</a:t>
                      </a:r>
                      <a:endParaRPr lang="es-MX" sz="1400" b="1" i="0" u="none" strike="noStrike" dirty="0">
                        <a:solidFill>
                          <a:srgbClr val="00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r>
                        <a:rPr lang="es-MX" sz="1400" b="1" i="0" u="none" strike="noStrike" dirty="0" smtClean="0">
                          <a:solidFill>
                            <a:srgbClr val="000000"/>
                          </a:solidFill>
                          <a:latin typeface="Calibri"/>
                        </a:rPr>
                        <a:t>50,000</a:t>
                      </a:r>
                      <a:endParaRPr lang="es-MX" sz="1400" b="1" i="0" u="none" strike="noStrike" dirty="0">
                        <a:solidFill>
                          <a:srgbClr val="00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1116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es-MX" sz="1400" b="1" i="0" u="none" strike="noStrike" dirty="0">
                          <a:solidFill>
                            <a:srgbClr val="000000"/>
                          </a:solidFill>
                          <a:latin typeface="Calibri"/>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ctr"/>
                      <a:r>
                        <a:rPr lang="es-MX" sz="1400" b="1" i="0" u="none" strike="noStrike" dirty="0">
                          <a:solidFill>
                            <a:srgbClr val="000000"/>
                          </a:solidFill>
                          <a:latin typeface="Calibri"/>
                        </a:rPr>
                        <a:t>DEDUCCIONES </a:t>
                      </a:r>
                      <a:r>
                        <a:rPr lang="es-MX" sz="1400" b="1" i="0" u="none" strike="noStrike" dirty="0" smtClean="0">
                          <a:solidFill>
                            <a:srgbClr val="000000"/>
                          </a:solidFill>
                          <a:latin typeface="Calibri"/>
                        </a:rPr>
                        <a:t>AUTORIZADAS DEL BIMESTRE</a:t>
                      </a:r>
                      <a:endParaRPr lang="es-MX" sz="1400" b="1" i="0" u="none" strike="noStrike" dirty="0">
                        <a:solidFill>
                          <a:srgbClr val="000000"/>
                        </a:solidFill>
                        <a:latin typeface="Calibri"/>
                      </a:endParaRPr>
                    </a:p>
                  </a:txBody>
                  <a:tcPr marL="14400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r>
                        <a:rPr lang="es-MX" sz="1400" b="1" i="0" u="none" strike="noStrike" dirty="0" smtClean="0">
                          <a:solidFill>
                            <a:srgbClr val="000000"/>
                          </a:solidFill>
                          <a:latin typeface="Calibri"/>
                        </a:rPr>
                        <a:t>30,000</a:t>
                      </a:r>
                      <a:endParaRPr lang="es-MX" sz="1400" b="1" i="0" u="none" strike="noStrike" dirty="0">
                        <a:solidFill>
                          <a:srgbClr val="00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r>
                        <a:rPr lang="es-MX" sz="1400" b="1" i="0" u="none" strike="noStrike" dirty="0" smtClean="0">
                          <a:solidFill>
                            <a:srgbClr val="000000"/>
                          </a:solidFill>
                          <a:latin typeface="Calibri"/>
                        </a:rPr>
                        <a:t>30,000</a:t>
                      </a:r>
                      <a:endParaRPr lang="es-MX" sz="1400" b="1" i="0" u="none" strike="noStrike" dirty="0">
                        <a:solidFill>
                          <a:srgbClr val="00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r>
                        <a:rPr lang="es-MX" sz="1400" b="1" i="0" u="none" strike="noStrike" dirty="0" smtClean="0">
                          <a:solidFill>
                            <a:srgbClr val="000000"/>
                          </a:solidFill>
                          <a:latin typeface="Calibri"/>
                        </a:rPr>
                        <a:t>50,000</a:t>
                      </a:r>
                      <a:endParaRPr lang="es-MX" sz="1400" b="1" i="0" u="none" strike="noStrike" dirty="0">
                        <a:solidFill>
                          <a:srgbClr val="00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r>
                        <a:rPr lang="es-MX" sz="1400" b="1" i="0" u="none" strike="noStrike" dirty="0" smtClean="0">
                          <a:solidFill>
                            <a:srgbClr val="000000"/>
                          </a:solidFill>
                          <a:latin typeface="Calibri"/>
                        </a:rPr>
                        <a:t>50,000</a:t>
                      </a:r>
                      <a:endParaRPr lang="es-MX" sz="1400" b="1" i="0" u="none" strike="noStrike" dirty="0">
                        <a:solidFill>
                          <a:srgbClr val="00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r>
                        <a:rPr lang="es-MX" sz="1400" b="1" i="0" u="none" strike="noStrike" dirty="0" smtClean="0">
                          <a:solidFill>
                            <a:srgbClr val="000000"/>
                          </a:solidFill>
                          <a:latin typeface="Calibri"/>
                        </a:rPr>
                        <a:t>79,000</a:t>
                      </a:r>
                      <a:endParaRPr lang="es-MX" sz="1400" b="1" i="0" u="none" strike="noStrike" dirty="0">
                        <a:solidFill>
                          <a:srgbClr val="00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r>
                        <a:rPr lang="es-MX" sz="1400" b="1" i="0" u="none" strike="noStrike" dirty="0" smtClean="0">
                          <a:solidFill>
                            <a:srgbClr val="000000"/>
                          </a:solidFill>
                          <a:latin typeface="Calibri"/>
                        </a:rPr>
                        <a:t>10,000</a:t>
                      </a:r>
                      <a:endParaRPr lang="es-MX" sz="1400" b="1" i="0" u="none" strike="noStrike" dirty="0">
                        <a:solidFill>
                          <a:srgbClr val="00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51471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es-MX" sz="1400" b="1" i="0" u="none" strike="noStrike" dirty="0">
                          <a:solidFill>
                            <a:srgbClr val="000000"/>
                          </a:solidFill>
                          <a:latin typeface="Calibri"/>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ctr"/>
                      <a:r>
                        <a:rPr lang="es-MX" sz="1400" b="1" i="0" u="none" strike="noStrike" dirty="0" smtClean="0">
                          <a:solidFill>
                            <a:srgbClr val="FF0000"/>
                          </a:solidFill>
                          <a:latin typeface="Calibri"/>
                        </a:rPr>
                        <a:t>DIFERENCIA DE PERIODOS</a:t>
                      </a:r>
                      <a:r>
                        <a:rPr lang="es-MX" sz="1400" b="1" i="0" u="none" strike="noStrike" baseline="0" dirty="0" smtClean="0">
                          <a:solidFill>
                            <a:srgbClr val="FF0000"/>
                          </a:solidFill>
                          <a:latin typeface="Calibri"/>
                        </a:rPr>
                        <a:t> ANTERIORES</a:t>
                      </a:r>
                      <a:endParaRPr lang="es-MX" sz="1400" b="1" i="0" u="none" strike="noStrike" dirty="0">
                        <a:solidFill>
                          <a:srgbClr val="FF0000"/>
                        </a:solidFill>
                        <a:latin typeface="Calibri"/>
                      </a:endParaRPr>
                    </a:p>
                  </a:txBody>
                  <a:tcPr marL="14400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endParaRPr lang="es-MX" sz="1400" b="1" i="0" u="none" strike="noStrike" dirty="0">
                        <a:solidFill>
                          <a:srgbClr val="00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endParaRPr lang="es-MX" sz="1400" b="1" i="0" u="none" strike="noStrike" dirty="0">
                        <a:solidFill>
                          <a:srgbClr val="FF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r>
                        <a:rPr lang="es-MX" sz="1400" b="1" i="0" u="none" strike="noStrike" dirty="0" smtClean="0">
                          <a:solidFill>
                            <a:srgbClr val="FF0000"/>
                          </a:solidFill>
                          <a:latin typeface="+mn-lt"/>
                        </a:rPr>
                        <a:t>10,000</a:t>
                      </a:r>
                      <a:endParaRPr lang="es-MX" sz="1400" b="1" i="0" u="none" strike="noStrike" dirty="0">
                        <a:solidFill>
                          <a:srgbClr val="FF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endParaRPr lang="es-MX" sz="1400" b="1" i="0" u="none" strike="noStrike" dirty="0">
                        <a:solidFill>
                          <a:srgbClr val="FF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endParaRPr lang="es-MX" sz="1400" b="1" i="0" u="none" strike="noStrike" dirty="0">
                        <a:solidFill>
                          <a:srgbClr val="FF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endParaRPr lang="es-MX" sz="1400" b="1" i="0" u="none" strike="noStrike" dirty="0">
                        <a:solidFill>
                          <a:srgbClr val="FF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766746">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es-MX" sz="1400" b="1" i="0" u="none" strike="noStrike" dirty="0">
                          <a:solidFill>
                            <a:srgbClr val="000000"/>
                          </a:solidFill>
                          <a:latin typeface="Calibri"/>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ctr"/>
                      <a:r>
                        <a:rPr lang="es-MX" sz="1400" b="1" i="0" u="none" strike="noStrike" dirty="0" smtClean="0">
                          <a:solidFill>
                            <a:srgbClr val="000000"/>
                          </a:solidFill>
                          <a:latin typeface="Calibri"/>
                        </a:rPr>
                        <a:t>EROGACIONES PARA LA ADQUISICIÓN DE ACTIVOS,</a:t>
                      </a:r>
                      <a:r>
                        <a:rPr lang="es-MX" sz="1400" b="1" i="0" u="none" strike="noStrike" baseline="0" dirty="0" smtClean="0">
                          <a:solidFill>
                            <a:srgbClr val="000000"/>
                          </a:solidFill>
                          <a:latin typeface="Calibri"/>
                        </a:rPr>
                        <a:t> </a:t>
                      </a:r>
                      <a:r>
                        <a:rPr lang="es-MX" sz="1400" b="1" dirty="0" smtClean="0">
                          <a:solidFill>
                            <a:schemeClr val="tx1"/>
                          </a:solidFill>
                        </a:rPr>
                        <a:t>GASTOS Y CARGOS DIFERIDOS </a:t>
                      </a:r>
                      <a:endParaRPr lang="es-MX" sz="1400" b="1" i="0" u="none" strike="noStrike" dirty="0">
                        <a:solidFill>
                          <a:srgbClr val="000000"/>
                        </a:solidFill>
                        <a:latin typeface="Calibri"/>
                      </a:endParaRPr>
                    </a:p>
                  </a:txBody>
                  <a:tcPr marL="14400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r>
                        <a:rPr lang="es-MX" sz="1400" b="1" i="0" u="none" strike="noStrike" dirty="0" smtClean="0">
                          <a:solidFill>
                            <a:srgbClr val="000000"/>
                          </a:solidFill>
                          <a:latin typeface="Calibri"/>
                        </a:rPr>
                        <a:t>0</a:t>
                      </a:r>
                      <a:endParaRPr lang="es-MX" sz="1400" b="1" i="0" u="none" strike="noStrike" dirty="0">
                        <a:solidFill>
                          <a:srgbClr val="00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r>
                        <a:rPr lang="es-MX" sz="1400" b="1" i="0" u="none" strike="noStrike" dirty="0" smtClean="0">
                          <a:solidFill>
                            <a:srgbClr val="000000"/>
                          </a:solidFill>
                          <a:latin typeface="Calibri"/>
                        </a:rPr>
                        <a:t>0</a:t>
                      </a:r>
                      <a:endParaRPr lang="es-MX" sz="1400" b="1" i="0" u="none" strike="noStrike" dirty="0">
                        <a:solidFill>
                          <a:srgbClr val="00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r>
                        <a:rPr lang="es-MX" sz="1400" b="1" i="0" u="none" strike="noStrike" dirty="0" smtClean="0">
                          <a:solidFill>
                            <a:srgbClr val="000000"/>
                          </a:solidFill>
                          <a:latin typeface="Calibri"/>
                        </a:rPr>
                        <a:t>0</a:t>
                      </a:r>
                      <a:endParaRPr lang="es-MX" sz="1400" b="1" i="0" u="none" strike="noStrike" dirty="0">
                        <a:solidFill>
                          <a:srgbClr val="00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r>
                        <a:rPr lang="es-MX" sz="1400" b="1" i="0" u="none" strike="noStrike" dirty="0" smtClean="0">
                          <a:solidFill>
                            <a:srgbClr val="000000"/>
                          </a:solidFill>
                          <a:latin typeface="Calibri"/>
                        </a:rPr>
                        <a:t>0</a:t>
                      </a:r>
                      <a:endParaRPr lang="es-MX" sz="1400" b="1" i="0" u="none" strike="noStrike" dirty="0">
                        <a:solidFill>
                          <a:srgbClr val="00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r>
                        <a:rPr lang="es-MX" sz="1400" b="1" i="0" u="none" strike="noStrike" dirty="0" smtClean="0">
                          <a:solidFill>
                            <a:srgbClr val="000000"/>
                          </a:solidFill>
                          <a:latin typeface="Calibri"/>
                        </a:rPr>
                        <a:t>0</a:t>
                      </a:r>
                      <a:endParaRPr lang="es-MX" sz="1400" b="1" i="0" u="none" strike="noStrike" dirty="0">
                        <a:solidFill>
                          <a:srgbClr val="00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r>
                        <a:rPr lang="es-MX" sz="1400" b="1" i="0" u="none" strike="noStrike" dirty="0" smtClean="0">
                          <a:solidFill>
                            <a:srgbClr val="000000"/>
                          </a:solidFill>
                          <a:latin typeface="Calibri"/>
                        </a:rPr>
                        <a:t>0</a:t>
                      </a:r>
                      <a:endParaRPr lang="es-MX" sz="1400" b="1" i="0" u="none" strike="noStrike" dirty="0">
                        <a:solidFill>
                          <a:srgbClr val="00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5385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ctr" defTabSz="914400" rtl="0" eaLnBrk="1" fontAlgn="ctr" latinLnBrk="0" hangingPunct="1">
                        <a:lnSpc>
                          <a:spcPct val="100000"/>
                        </a:lnSpc>
                        <a:spcBef>
                          <a:spcPts val="0"/>
                        </a:spcBef>
                        <a:spcAft>
                          <a:spcPts val="0"/>
                        </a:spcAft>
                        <a:buClrTx/>
                        <a:buSzTx/>
                        <a:buFontTx/>
                        <a:buNone/>
                        <a:tabLst/>
                        <a:defRPr/>
                      </a:pPr>
                      <a:r>
                        <a:rPr lang="es-MX" sz="1400" b="1" i="0" u="none" strike="noStrike" dirty="0" smtClean="0">
                          <a:solidFill>
                            <a:srgbClr val="000000"/>
                          </a:solidFill>
                          <a:latin typeface="+mn-lt"/>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ctr"/>
                      <a:r>
                        <a:rPr lang="es-MX" sz="1400" b="1" i="0" u="none" strike="noStrike" dirty="0" smtClean="0">
                          <a:solidFill>
                            <a:srgbClr val="000000"/>
                          </a:solidFill>
                          <a:latin typeface="Calibri"/>
                        </a:rPr>
                        <a:t>PTU PAGADA EN EL EJERCICIO</a:t>
                      </a:r>
                      <a:endParaRPr lang="es-MX" sz="1400" b="1" i="0" u="none" strike="noStrike" dirty="0">
                        <a:solidFill>
                          <a:srgbClr val="000000"/>
                        </a:solidFill>
                        <a:latin typeface="Calibri"/>
                      </a:endParaRPr>
                    </a:p>
                  </a:txBody>
                  <a:tcPr marL="14400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r>
                        <a:rPr lang="es-MX" sz="1400" b="1" i="0" u="none" strike="noStrike" dirty="0" smtClean="0">
                          <a:solidFill>
                            <a:srgbClr val="000000"/>
                          </a:solidFill>
                          <a:latin typeface="Calibri"/>
                        </a:rPr>
                        <a:t>0</a:t>
                      </a:r>
                      <a:endParaRPr lang="es-MX" sz="1400" b="1" i="0" u="none" strike="noStrike" dirty="0">
                        <a:solidFill>
                          <a:srgbClr val="00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r>
                        <a:rPr lang="es-MX" sz="1400" b="1" i="0" u="none" strike="noStrike" dirty="0" smtClean="0">
                          <a:solidFill>
                            <a:srgbClr val="000000"/>
                          </a:solidFill>
                          <a:latin typeface="Calibri"/>
                        </a:rPr>
                        <a:t>0</a:t>
                      </a:r>
                      <a:endParaRPr lang="es-MX" sz="1400" b="1" i="0" u="none" strike="noStrike" dirty="0">
                        <a:solidFill>
                          <a:srgbClr val="00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r>
                        <a:rPr lang="es-MX" sz="1400" b="1" i="0" u="none" strike="noStrike" dirty="0" smtClean="0">
                          <a:solidFill>
                            <a:srgbClr val="000000"/>
                          </a:solidFill>
                          <a:latin typeface="Calibri"/>
                        </a:rPr>
                        <a:t>0</a:t>
                      </a:r>
                      <a:endParaRPr lang="es-MX" sz="1400" b="1" i="0" u="none" strike="noStrike" dirty="0">
                        <a:solidFill>
                          <a:srgbClr val="00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r>
                        <a:rPr lang="es-MX" sz="1400" b="1" i="0" u="none" strike="noStrike" dirty="0" smtClean="0">
                          <a:solidFill>
                            <a:srgbClr val="000000"/>
                          </a:solidFill>
                          <a:latin typeface="Calibri"/>
                        </a:rPr>
                        <a:t>0</a:t>
                      </a:r>
                      <a:endParaRPr lang="es-MX" sz="1400" b="1" i="0" u="none" strike="noStrike" dirty="0">
                        <a:solidFill>
                          <a:srgbClr val="00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r>
                        <a:rPr lang="es-MX" sz="1400" b="1" i="0" u="none" strike="noStrike" dirty="0" smtClean="0">
                          <a:solidFill>
                            <a:srgbClr val="000000"/>
                          </a:solidFill>
                          <a:latin typeface="Calibri"/>
                        </a:rPr>
                        <a:t>0</a:t>
                      </a:r>
                      <a:endParaRPr lang="es-MX" sz="1400" b="1" i="0" u="none" strike="noStrike" dirty="0">
                        <a:solidFill>
                          <a:srgbClr val="00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r>
                        <a:rPr lang="es-MX" sz="1400" b="1" i="0" u="none" strike="noStrike" dirty="0" smtClean="0">
                          <a:solidFill>
                            <a:srgbClr val="000000"/>
                          </a:solidFill>
                          <a:latin typeface="Calibri"/>
                        </a:rPr>
                        <a:t>0</a:t>
                      </a:r>
                      <a:endParaRPr lang="es-MX" sz="1400" b="1" i="0" u="none" strike="noStrike" dirty="0">
                        <a:solidFill>
                          <a:srgbClr val="00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43725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es-MX" sz="1400" b="1" i="0" u="none" strike="noStrike" dirty="0" smtClean="0">
                          <a:solidFill>
                            <a:srgbClr val="000000"/>
                          </a:solidFill>
                          <a:latin typeface="Calibri"/>
                        </a:rPr>
                        <a:t>(=)</a:t>
                      </a:r>
                      <a:endParaRPr lang="es-MX" sz="14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ctr"/>
                      <a:r>
                        <a:rPr lang="es-MX" sz="1400" b="1" i="0" u="none" strike="noStrike" dirty="0" smtClean="0">
                          <a:solidFill>
                            <a:srgbClr val="000000"/>
                          </a:solidFill>
                          <a:latin typeface="Calibri"/>
                        </a:rPr>
                        <a:t>UTLIDAD FISCAL ó</a:t>
                      </a:r>
                      <a:r>
                        <a:rPr lang="es-MX" sz="1400" b="1" i="0" u="none" strike="noStrike" baseline="0" dirty="0" smtClean="0">
                          <a:solidFill>
                            <a:srgbClr val="000000"/>
                          </a:solidFill>
                          <a:latin typeface="Calibri"/>
                        </a:rPr>
                        <a:t> </a:t>
                      </a:r>
                      <a:r>
                        <a:rPr lang="es-MX" sz="1400" b="1" i="0" u="none" strike="noStrike" baseline="0" dirty="0" smtClean="0">
                          <a:solidFill>
                            <a:srgbClr val="FF0000"/>
                          </a:solidFill>
                          <a:latin typeface="Calibri"/>
                        </a:rPr>
                        <a:t>(DIFERENCIA)</a:t>
                      </a:r>
                      <a:endParaRPr lang="es-MX" sz="1400" b="1" i="0" u="none" strike="noStrike" dirty="0">
                        <a:solidFill>
                          <a:srgbClr val="FF0000"/>
                        </a:solidFill>
                        <a:latin typeface="Calibri"/>
                      </a:endParaRPr>
                    </a:p>
                  </a:txBody>
                  <a:tcPr marL="14400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r" defTabSz="914400" rtl="0" eaLnBrk="1" fontAlgn="ctr" latinLnBrk="0" hangingPunct="1">
                        <a:lnSpc>
                          <a:spcPct val="100000"/>
                        </a:lnSpc>
                        <a:spcBef>
                          <a:spcPts val="0"/>
                        </a:spcBef>
                        <a:spcAft>
                          <a:spcPts val="0"/>
                        </a:spcAft>
                        <a:buClrTx/>
                        <a:buSzTx/>
                        <a:buFontTx/>
                        <a:buNone/>
                        <a:tabLst/>
                        <a:defRPr/>
                      </a:pPr>
                      <a:r>
                        <a:rPr lang="es-MX" sz="1400" b="1" i="0" u="none" strike="noStrike" dirty="0" smtClean="0">
                          <a:solidFill>
                            <a:srgbClr val="000000"/>
                          </a:solidFill>
                          <a:latin typeface="+mn-lt"/>
                        </a:rPr>
                        <a:t>20,000</a:t>
                      </a: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r>
                        <a:rPr lang="es-MX" sz="1400" b="1" i="0" u="none" strike="noStrike" dirty="0" smtClean="0">
                          <a:solidFill>
                            <a:srgbClr val="FF0000"/>
                          </a:solidFill>
                          <a:latin typeface="+mn-lt"/>
                        </a:rPr>
                        <a:t>(10,000)</a:t>
                      </a:r>
                      <a:endParaRPr lang="es-MX" sz="1400" b="1" i="0" u="none" strike="noStrike" dirty="0">
                        <a:solidFill>
                          <a:srgbClr val="FF0000"/>
                        </a:solidFill>
                        <a:latin typeface="+mn-lt"/>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r>
                        <a:rPr lang="es-MX" sz="1400" b="1" i="0" u="none" strike="noStrike" dirty="0" smtClean="0">
                          <a:solidFill>
                            <a:srgbClr val="000000"/>
                          </a:solidFill>
                          <a:latin typeface="Calibri"/>
                        </a:rPr>
                        <a:t>30,000</a:t>
                      </a:r>
                      <a:endParaRPr lang="es-MX" sz="1400" b="1" i="0" u="none" strike="noStrike" dirty="0">
                        <a:solidFill>
                          <a:srgbClr val="00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r>
                        <a:rPr lang="es-MX" sz="1400" b="1" i="0" u="none" strike="noStrike" dirty="0" smtClean="0">
                          <a:solidFill>
                            <a:srgbClr val="000000"/>
                          </a:solidFill>
                          <a:latin typeface="Calibri"/>
                        </a:rPr>
                        <a:t>30,000</a:t>
                      </a:r>
                      <a:endParaRPr lang="es-MX" sz="1400" b="1" i="0" u="none" strike="noStrike" dirty="0">
                        <a:solidFill>
                          <a:srgbClr val="00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r>
                        <a:rPr lang="es-MX" sz="1400" b="1" i="0" u="none" strike="noStrike" dirty="0" smtClean="0">
                          <a:solidFill>
                            <a:srgbClr val="000000"/>
                          </a:solidFill>
                          <a:latin typeface="Calibri"/>
                        </a:rPr>
                        <a:t>20,000</a:t>
                      </a:r>
                      <a:endParaRPr lang="es-MX" sz="1400" b="1" i="0" u="none" strike="noStrike" dirty="0">
                        <a:solidFill>
                          <a:srgbClr val="00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r" fontAlgn="ctr"/>
                      <a:r>
                        <a:rPr lang="es-MX" sz="1400" b="1" i="0" u="none" strike="noStrike" dirty="0" smtClean="0">
                          <a:solidFill>
                            <a:srgbClr val="000000"/>
                          </a:solidFill>
                          <a:latin typeface="Calibri"/>
                        </a:rPr>
                        <a:t>40,000</a:t>
                      </a:r>
                      <a:endParaRPr lang="es-MX" sz="1400" b="1" i="0" u="none" strike="noStrike" dirty="0">
                        <a:solidFill>
                          <a:srgbClr val="00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4742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es-MX" sz="14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gridSpan="5">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es-MX" sz="1800" b="1" i="0" u="none" strike="noStrike" dirty="0" smtClean="0">
                          <a:solidFill>
                            <a:srgbClr val="0000CC"/>
                          </a:solidFill>
                          <a:latin typeface="+mn-lt"/>
                        </a:rPr>
                        <a:t>SUMA DE LAS UTILIDADES FISCALES </a:t>
                      </a:r>
                      <a:endParaRPr lang="es-MX" sz="1800" b="1" i="0" u="none" strike="noStrike" dirty="0">
                        <a:solidFill>
                          <a:srgbClr val="0000CC"/>
                        </a:solidFill>
                        <a:latin typeface="+mn-lt"/>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endParaRPr lang="es-MX" sz="1400" b="1" i="0" u="none" strike="noStrike" dirty="0" smtClean="0">
                        <a:solidFill>
                          <a:srgbClr val="000000"/>
                        </a:solidFill>
                        <a:latin typeface="+mn-lt"/>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lvl="0" algn="r" fontAlgn="ctr"/>
                      <a:endParaRPr lang="es-MX" sz="1400" b="1" i="0" u="none" strike="noStrike" dirty="0">
                        <a:solidFill>
                          <a:srgbClr val="00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lvl="0" algn="r" fontAlgn="ctr"/>
                      <a:endParaRPr lang="es-MX" sz="1400" b="1" i="0" u="none" strike="noStrike" dirty="0">
                        <a:solidFill>
                          <a:srgbClr val="00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lvl="0" algn="r" fontAlgn="ctr"/>
                      <a:endParaRPr lang="es-MX" sz="1400" b="1" i="0" u="none" strike="noStrike" dirty="0">
                        <a:solidFill>
                          <a:srgbClr val="00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lgn="ctr" fontAlgn="ctr"/>
                      <a:r>
                        <a:rPr lang="es-MX" sz="1800" b="1" i="0" u="none" strike="noStrike" dirty="0" smtClean="0">
                          <a:solidFill>
                            <a:srgbClr val="0000CC"/>
                          </a:solidFill>
                          <a:latin typeface="Calibri"/>
                        </a:rPr>
                        <a:t>140,000</a:t>
                      </a:r>
                      <a:endParaRPr lang="es-MX" sz="1800" b="1" i="0" u="none" strike="noStrike" dirty="0">
                        <a:solidFill>
                          <a:srgbClr val="0000CC"/>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lvl="0" algn="r" fontAlgn="ctr"/>
                      <a:endParaRPr lang="es-MX" sz="1400" b="1" i="0" u="none" strike="noStrike" dirty="0">
                        <a:solidFill>
                          <a:srgbClr val="000000"/>
                        </a:solidFill>
                        <a:latin typeface="Calibri"/>
                      </a:endParaRPr>
                    </a:p>
                  </a:txBody>
                  <a:tcPr marL="0" marR="252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5037900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es-MX" sz="3600" b="1" dirty="0">
                <a:latin typeface="Arial" panose="020B0604020202020204" pitchFamily="34" charset="0"/>
                <a:cs typeface="Arial" panose="020B0604020202020204" pitchFamily="34" charset="0"/>
              </a:rPr>
              <a:t>Opción Pagos Bimestrales Provisionales</a:t>
            </a:r>
            <a:br>
              <a:rPr lang="es-MX" sz="3600" b="1" dirty="0">
                <a:latin typeface="Arial" panose="020B0604020202020204" pitchFamily="34" charset="0"/>
                <a:cs typeface="Arial" panose="020B0604020202020204" pitchFamily="34" charset="0"/>
              </a:rPr>
            </a:br>
            <a:r>
              <a:rPr lang="es-MX" sz="3600" b="1" dirty="0">
                <a:latin typeface="Arial" panose="020B0604020202020204" pitchFamily="34" charset="0"/>
                <a:cs typeface="Arial" panose="020B0604020202020204" pitchFamily="34" charset="0"/>
              </a:rPr>
              <a:t>Coeficiente de Utilidad</a:t>
            </a:r>
            <a:br>
              <a:rPr lang="es-MX" sz="3600" b="1" dirty="0">
                <a:latin typeface="Arial" panose="020B0604020202020204" pitchFamily="34" charset="0"/>
                <a:cs typeface="Arial" panose="020B0604020202020204" pitchFamily="34" charset="0"/>
              </a:rPr>
            </a:br>
            <a:r>
              <a:rPr lang="es-MX" sz="2200" b="1" dirty="0">
                <a:latin typeface="Arial" panose="020B0604020202020204" pitchFamily="34" charset="0"/>
                <a:cs typeface="Arial" panose="020B0604020202020204" pitchFamily="34" charset="0"/>
              </a:rPr>
              <a:t>LISR Artículo 111 Último Párrafo</a:t>
            </a:r>
            <a:endParaRPr lang="en-US" sz="22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p:txBody>
          <a:bodyPr>
            <a:normAutofit lnSpcReduction="10000"/>
          </a:bodyPr>
          <a:lstStyle/>
          <a:p>
            <a:pPr marL="0" indent="0" algn="just">
              <a:lnSpc>
                <a:spcPct val="100000"/>
              </a:lnSpc>
              <a:spcBef>
                <a:spcPts val="0"/>
              </a:spcBef>
              <a:buNone/>
            </a:pPr>
            <a:r>
              <a:rPr lang="es-ES" dirty="0">
                <a:latin typeface="Arial" panose="020B0604020202020204" pitchFamily="34" charset="0"/>
                <a:cs typeface="Arial" panose="020B0604020202020204" pitchFamily="34" charset="0"/>
              </a:rPr>
              <a:t>Los contribuyentes podrán </a:t>
            </a:r>
            <a:r>
              <a:rPr lang="es-ES" b="1" dirty="0">
                <a:latin typeface="Arial" panose="020B0604020202020204" pitchFamily="34" charset="0"/>
                <a:cs typeface="Arial" panose="020B0604020202020204" pitchFamily="34" charset="0"/>
              </a:rPr>
              <a:t>optar</a:t>
            </a:r>
            <a:r>
              <a:rPr lang="es-ES" dirty="0">
                <a:latin typeface="Arial" panose="020B0604020202020204" pitchFamily="34" charset="0"/>
                <a:cs typeface="Arial" panose="020B0604020202020204" pitchFamily="34" charset="0"/>
              </a:rPr>
              <a:t> por determinar los pagos bimestrales aplicando al ingreso acumulable del periodo de que se trate, el </a:t>
            </a:r>
            <a:r>
              <a:rPr lang="es-ES" b="1" dirty="0">
                <a:solidFill>
                  <a:srgbClr val="FF0000"/>
                </a:solidFill>
                <a:latin typeface="Arial" panose="020B0604020202020204" pitchFamily="34" charset="0"/>
                <a:cs typeface="Arial" panose="020B0604020202020204" pitchFamily="34" charset="0"/>
              </a:rPr>
              <a:t>coeficiente de utilidad </a:t>
            </a:r>
            <a:r>
              <a:rPr lang="es-ES" dirty="0">
                <a:latin typeface="Arial" panose="020B0604020202020204" pitchFamily="34" charset="0"/>
                <a:cs typeface="Arial" panose="020B0604020202020204" pitchFamily="34" charset="0"/>
              </a:rPr>
              <a:t>conforme al artículo 14 de Ley, considerando la totalidad de sus ingresos en el periodo de pago de que se trate. </a:t>
            </a:r>
          </a:p>
          <a:p>
            <a:pPr marL="0" indent="0" algn="just">
              <a:lnSpc>
                <a:spcPct val="100000"/>
              </a:lnSpc>
              <a:spcBef>
                <a:spcPts val="0"/>
              </a:spcBef>
              <a:buNone/>
            </a:pPr>
            <a:r>
              <a:rPr lang="es-ES" b="1" dirty="0">
                <a:solidFill>
                  <a:srgbClr val="0000CC"/>
                </a:solidFill>
                <a:latin typeface="Arial" panose="020B0604020202020204" pitchFamily="34" charset="0"/>
                <a:cs typeface="Arial" panose="020B0604020202020204" pitchFamily="34" charset="0"/>
              </a:rPr>
              <a:t>Los contribuyentes que opten por </a:t>
            </a:r>
            <a:r>
              <a:rPr lang="es-ES" dirty="0">
                <a:latin typeface="Arial" panose="020B0604020202020204" pitchFamily="34" charset="0"/>
                <a:cs typeface="Arial" panose="020B0604020202020204" pitchFamily="34" charset="0"/>
              </a:rPr>
              <a:t>calcular sus </a:t>
            </a:r>
            <a:r>
              <a:rPr lang="es-ES" b="1" dirty="0">
                <a:solidFill>
                  <a:srgbClr val="FF0000"/>
                </a:solidFill>
                <a:latin typeface="Arial" panose="020B0604020202020204" pitchFamily="34" charset="0"/>
                <a:cs typeface="Arial" panose="020B0604020202020204" pitchFamily="34" charset="0"/>
              </a:rPr>
              <a:t>pagos bimestrales</a:t>
            </a:r>
            <a:r>
              <a:rPr lang="es-ES" b="1" dirty="0">
                <a:latin typeface="Arial" panose="020B0604020202020204" pitchFamily="34" charset="0"/>
                <a:cs typeface="Arial" panose="020B0604020202020204" pitchFamily="34" charset="0"/>
              </a:rPr>
              <a:t> </a:t>
            </a:r>
            <a:r>
              <a:rPr lang="es-ES" dirty="0">
                <a:latin typeface="Arial" panose="020B0604020202020204" pitchFamily="34" charset="0"/>
                <a:cs typeface="Arial" panose="020B0604020202020204" pitchFamily="34" charset="0"/>
              </a:rPr>
              <a:t>utilizando el </a:t>
            </a:r>
            <a:r>
              <a:rPr lang="es-ES" b="1" dirty="0">
                <a:solidFill>
                  <a:srgbClr val="0000CC"/>
                </a:solidFill>
                <a:latin typeface="Arial" panose="020B0604020202020204" pitchFamily="34" charset="0"/>
                <a:cs typeface="Arial" panose="020B0604020202020204" pitchFamily="34" charset="0"/>
              </a:rPr>
              <a:t>coeficiente de utilidad </a:t>
            </a:r>
            <a:r>
              <a:rPr lang="es-ES" dirty="0">
                <a:latin typeface="Arial" panose="020B0604020202020204" pitchFamily="34" charset="0"/>
                <a:cs typeface="Arial" panose="020B0604020202020204" pitchFamily="34" charset="0"/>
              </a:rPr>
              <a:t>mencionado, deberán considerarlos como </a:t>
            </a:r>
            <a:r>
              <a:rPr lang="es-ES" b="1" dirty="0">
                <a:solidFill>
                  <a:srgbClr val="0000CC"/>
                </a:solidFill>
                <a:latin typeface="Arial" panose="020B0604020202020204" pitchFamily="34" charset="0"/>
                <a:cs typeface="Arial" panose="020B0604020202020204" pitchFamily="34" charset="0"/>
              </a:rPr>
              <a:t>pagos provisionales</a:t>
            </a:r>
            <a:r>
              <a:rPr lang="es-ES" dirty="0">
                <a:solidFill>
                  <a:srgbClr val="0000CC"/>
                </a:solidFill>
                <a:latin typeface="Arial" panose="020B0604020202020204" pitchFamily="34" charset="0"/>
                <a:cs typeface="Arial" panose="020B0604020202020204" pitchFamily="34" charset="0"/>
              </a:rPr>
              <a:t> </a:t>
            </a:r>
            <a:r>
              <a:rPr lang="es-ES" dirty="0">
                <a:latin typeface="Arial" panose="020B0604020202020204" pitchFamily="34" charset="0"/>
                <a:cs typeface="Arial" panose="020B0604020202020204" pitchFamily="34" charset="0"/>
              </a:rPr>
              <a:t>y estarán </a:t>
            </a:r>
            <a:r>
              <a:rPr lang="es-ES" b="1" dirty="0">
                <a:solidFill>
                  <a:srgbClr val="0000CC"/>
                </a:solidFill>
                <a:latin typeface="Arial" panose="020B0604020202020204" pitchFamily="34" charset="0"/>
                <a:cs typeface="Arial" panose="020B0604020202020204" pitchFamily="34" charset="0"/>
              </a:rPr>
              <a:t>obligados a presentar declaración del ejercicio</a:t>
            </a:r>
            <a:r>
              <a:rPr lang="es-ES" dirty="0">
                <a:solidFill>
                  <a:srgbClr val="0000CC"/>
                </a:solidFill>
                <a:latin typeface="Arial" panose="020B0604020202020204" pitchFamily="34" charset="0"/>
                <a:cs typeface="Arial" panose="020B0604020202020204" pitchFamily="34" charset="0"/>
              </a:rPr>
              <a:t>. </a:t>
            </a:r>
          </a:p>
          <a:p>
            <a:pPr marL="0" indent="0" algn="just">
              <a:lnSpc>
                <a:spcPct val="100000"/>
              </a:lnSpc>
              <a:spcBef>
                <a:spcPts val="0"/>
              </a:spcBef>
              <a:buNone/>
            </a:pPr>
            <a:endParaRPr lang="es-ES" dirty="0" smtClean="0">
              <a:latin typeface="Arial" panose="020B0604020202020204" pitchFamily="34" charset="0"/>
              <a:cs typeface="Arial" panose="020B0604020202020204" pitchFamily="34" charset="0"/>
            </a:endParaRPr>
          </a:p>
          <a:p>
            <a:pPr marL="0" indent="0" algn="just">
              <a:lnSpc>
                <a:spcPct val="100000"/>
              </a:lnSpc>
              <a:spcBef>
                <a:spcPts val="0"/>
              </a:spcBef>
              <a:buNone/>
            </a:pPr>
            <a:r>
              <a:rPr lang="es-ES" dirty="0" smtClean="0">
                <a:latin typeface="Arial" panose="020B0604020202020204" pitchFamily="34" charset="0"/>
                <a:cs typeface="Arial" panose="020B0604020202020204" pitchFamily="34" charset="0"/>
              </a:rPr>
              <a:t>Esta </a:t>
            </a:r>
            <a:r>
              <a:rPr lang="es-ES" dirty="0">
                <a:latin typeface="Arial" panose="020B0604020202020204" pitchFamily="34" charset="0"/>
                <a:cs typeface="Arial" panose="020B0604020202020204" pitchFamily="34" charset="0"/>
              </a:rPr>
              <a:t>opción </a:t>
            </a:r>
            <a:r>
              <a:rPr lang="es-ES" b="1" dirty="0">
                <a:solidFill>
                  <a:srgbClr val="FF0000"/>
                </a:solidFill>
                <a:latin typeface="Arial" panose="020B0604020202020204" pitchFamily="34" charset="0"/>
                <a:cs typeface="Arial" panose="020B0604020202020204" pitchFamily="34" charset="0"/>
              </a:rPr>
              <a:t>no se podrá variar </a:t>
            </a:r>
            <a:r>
              <a:rPr lang="es-ES" dirty="0">
                <a:latin typeface="Arial" panose="020B0604020202020204" pitchFamily="34" charset="0"/>
                <a:cs typeface="Arial" panose="020B0604020202020204" pitchFamily="34" charset="0"/>
              </a:rPr>
              <a:t>en el ejercicio.</a:t>
            </a:r>
            <a:endParaRPr lang="en-US"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9627985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es-MX" sz="3600" b="1" dirty="0">
                <a:latin typeface="Arial" panose="020B0604020202020204" pitchFamily="34" charset="0"/>
                <a:cs typeface="Arial" panose="020B0604020202020204" pitchFamily="34" charset="0"/>
              </a:rPr>
              <a:t>Opción Pagos Bimestrales Provisionales</a:t>
            </a:r>
            <a:br>
              <a:rPr lang="es-MX" sz="3600" b="1" dirty="0">
                <a:latin typeface="Arial" panose="020B0604020202020204" pitchFamily="34" charset="0"/>
                <a:cs typeface="Arial" panose="020B0604020202020204" pitchFamily="34" charset="0"/>
              </a:rPr>
            </a:br>
            <a:r>
              <a:rPr lang="es-MX" sz="3600" b="1" dirty="0">
                <a:latin typeface="Arial" panose="020B0604020202020204" pitchFamily="34" charset="0"/>
                <a:cs typeface="Arial" panose="020B0604020202020204" pitchFamily="34" charset="0"/>
              </a:rPr>
              <a:t>Coeficiente de Utilidad</a:t>
            </a:r>
            <a:br>
              <a:rPr lang="es-MX" sz="3600" b="1" dirty="0">
                <a:latin typeface="Arial" panose="020B0604020202020204" pitchFamily="34" charset="0"/>
                <a:cs typeface="Arial" panose="020B0604020202020204" pitchFamily="34" charset="0"/>
              </a:rPr>
            </a:br>
            <a:r>
              <a:rPr lang="es-MX" sz="2200" b="1" dirty="0">
                <a:latin typeface="Arial" panose="020B0604020202020204" pitchFamily="34" charset="0"/>
                <a:cs typeface="Arial" panose="020B0604020202020204" pitchFamily="34" charset="0"/>
              </a:rPr>
              <a:t>LISR Artículo 111 Último Párrafo y RMF </a:t>
            </a:r>
            <a:endParaRPr lang="en-US" sz="36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p:txBody>
          <a:bodyPr>
            <a:normAutofit fontScale="85000" lnSpcReduction="20000"/>
          </a:bodyPr>
          <a:lstStyle/>
          <a:p>
            <a:pPr marL="0" indent="0" algn="just">
              <a:lnSpc>
                <a:spcPct val="110000"/>
              </a:lnSpc>
              <a:spcBef>
                <a:spcPts val="0"/>
              </a:spcBef>
              <a:buNone/>
            </a:pPr>
            <a:r>
              <a:rPr lang="es-ES" b="1" dirty="0">
                <a:latin typeface="Arial" panose="020B0604020202020204" pitchFamily="34" charset="0"/>
                <a:cs typeface="Arial" panose="020B0604020202020204" pitchFamily="34" charset="0"/>
              </a:rPr>
              <a:t>RMF </a:t>
            </a:r>
            <a:r>
              <a:rPr lang="es-ES" b="1" dirty="0" smtClean="0">
                <a:latin typeface="Arial" panose="020B0604020202020204" pitchFamily="34" charset="0"/>
                <a:cs typeface="Arial" panose="020B0604020202020204" pitchFamily="34" charset="0"/>
              </a:rPr>
              <a:t>Regla 3.13.15 </a:t>
            </a:r>
            <a:r>
              <a:rPr lang="es-MX" b="1" dirty="0">
                <a:solidFill>
                  <a:srgbClr val="0000CC"/>
                </a:solidFill>
                <a:latin typeface="Arial" panose="020B0604020202020204" pitchFamily="34" charset="0"/>
                <a:cs typeface="Arial" panose="020B0604020202020204" pitchFamily="34" charset="0"/>
              </a:rPr>
              <a:t>Aviso de opción para utilizar coeficiente de utilidad para contribuyentes del </a:t>
            </a:r>
            <a:r>
              <a:rPr lang="es-MX" b="1" dirty="0" smtClean="0">
                <a:solidFill>
                  <a:srgbClr val="0000CC"/>
                </a:solidFill>
                <a:latin typeface="Arial" panose="020B0604020202020204" pitchFamily="34" charset="0"/>
                <a:cs typeface="Arial" panose="020B0604020202020204" pitchFamily="34" charset="0"/>
              </a:rPr>
              <a:t>RIF. </a:t>
            </a:r>
            <a:r>
              <a:rPr lang="es-ES" dirty="0" smtClean="0">
                <a:latin typeface="Arial" panose="020B0604020202020204" pitchFamily="34" charset="0"/>
                <a:cs typeface="Arial" panose="020B0604020202020204" pitchFamily="34" charset="0"/>
              </a:rPr>
              <a:t>Los </a:t>
            </a:r>
            <a:r>
              <a:rPr lang="es-ES" dirty="0">
                <a:latin typeface="Arial" panose="020B0604020202020204" pitchFamily="34" charset="0"/>
                <a:cs typeface="Arial" panose="020B0604020202020204" pitchFamily="34" charset="0"/>
              </a:rPr>
              <a:t>contribuyentes que por el ejercicio fiscal </a:t>
            </a:r>
            <a:r>
              <a:rPr lang="es-ES" dirty="0" smtClean="0">
                <a:latin typeface="Arial" panose="020B0604020202020204" pitchFamily="34" charset="0"/>
                <a:cs typeface="Arial" panose="020B0604020202020204" pitchFamily="34" charset="0"/>
              </a:rPr>
              <a:t>2021 </a:t>
            </a:r>
            <a:r>
              <a:rPr lang="es-ES" dirty="0">
                <a:latin typeface="Arial" panose="020B0604020202020204" pitchFamily="34" charset="0"/>
                <a:cs typeface="Arial" panose="020B0604020202020204" pitchFamily="34" charset="0"/>
              </a:rPr>
              <a:t>opten por realizar pagos provisionales bimestrales aplicando al ingreso acumulable del periodo de que se trate, el </a:t>
            </a:r>
            <a:r>
              <a:rPr lang="es-ES" b="1" dirty="0">
                <a:latin typeface="Arial" panose="020B0604020202020204" pitchFamily="34" charset="0"/>
                <a:cs typeface="Arial" panose="020B0604020202020204" pitchFamily="34" charset="0"/>
              </a:rPr>
              <a:t>coeficiente de utilidad</a:t>
            </a:r>
            <a:r>
              <a:rPr lang="es-ES" dirty="0">
                <a:latin typeface="Arial" panose="020B0604020202020204" pitchFamily="34" charset="0"/>
                <a:cs typeface="Arial" panose="020B0604020202020204" pitchFamily="34" charset="0"/>
              </a:rPr>
              <a:t> que corresponda, </a:t>
            </a:r>
            <a:r>
              <a:rPr lang="es-ES" b="1" dirty="0">
                <a:solidFill>
                  <a:srgbClr val="0000CC"/>
                </a:solidFill>
                <a:latin typeface="Arial" panose="020B0604020202020204" pitchFamily="34" charset="0"/>
                <a:cs typeface="Arial" panose="020B0604020202020204" pitchFamily="34" charset="0"/>
              </a:rPr>
              <a:t>deberán</a:t>
            </a:r>
            <a:r>
              <a:rPr lang="es-ES" dirty="0">
                <a:latin typeface="Arial" panose="020B0604020202020204" pitchFamily="34" charset="0"/>
                <a:cs typeface="Arial" panose="020B0604020202020204" pitchFamily="34" charset="0"/>
              </a:rPr>
              <a:t> ejercer dicha opción a través de la </a:t>
            </a:r>
            <a:r>
              <a:rPr lang="es-MX" b="1" i="1" dirty="0" smtClean="0">
                <a:solidFill>
                  <a:srgbClr val="0000CC"/>
                </a:solidFill>
                <a:latin typeface="Arial" panose="020B0604020202020204" pitchFamily="34" charset="0"/>
                <a:cs typeface="Arial" panose="020B0604020202020204" pitchFamily="34" charset="0"/>
              </a:rPr>
              <a:t>presentación </a:t>
            </a:r>
            <a:r>
              <a:rPr lang="es-MX" b="1" i="1" dirty="0">
                <a:solidFill>
                  <a:srgbClr val="0000CC"/>
                </a:solidFill>
                <a:latin typeface="Arial" panose="020B0604020202020204" pitchFamily="34" charset="0"/>
                <a:cs typeface="Arial" panose="020B0604020202020204" pitchFamily="34" charset="0"/>
              </a:rPr>
              <a:t>de un caso </a:t>
            </a:r>
            <a:r>
              <a:rPr lang="es-MX" b="1" i="1" dirty="0" smtClean="0">
                <a:solidFill>
                  <a:srgbClr val="0000CC"/>
                </a:solidFill>
                <a:latin typeface="Arial" panose="020B0604020202020204" pitchFamily="34" charset="0"/>
                <a:cs typeface="Arial" panose="020B0604020202020204" pitchFamily="34" charset="0"/>
              </a:rPr>
              <a:t>de aclaración </a:t>
            </a:r>
            <a:r>
              <a:rPr lang="es-MX" dirty="0">
                <a:latin typeface="Arial" panose="020B0604020202020204" pitchFamily="34" charset="0"/>
                <a:cs typeface="Arial" panose="020B0604020202020204" pitchFamily="34" charset="0"/>
              </a:rPr>
              <a:t>en el Portal del SAT</a:t>
            </a:r>
            <a:r>
              <a:rPr lang="es-MX" b="1" i="1" dirty="0">
                <a:solidFill>
                  <a:srgbClr val="0000CC"/>
                </a:solidFill>
                <a:latin typeface="Arial" panose="020B0604020202020204" pitchFamily="34" charset="0"/>
                <a:cs typeface="Arial" panose="020B0604020202020204" pitchFamily="34" charset="0"/>
              </a:rPr>
              <a:t>, a más tardar el 31 de enero de 2021, con efectos a </a:t>
            </a:r>
            <a:r>
              <a:rPr lang="es-MX" b="1" i="1" dirty="0" smtClean="0">
                <a:solidFill>
                  <a:srgbClr val="0000CC"/>
                </a:solidFill>
                <a:latin typeface="Arial" panose="020B0604020202020204" pitchFamily="34" charset="0"/>
                <a:cs typeface="Arial" panose="020B0604020202020204" pitchFamily="34" charset="0"/>
              </a:rPr>
              <a:t>partir del </a:t>
            </a:r>
            <a:r>
              <a:rPr lang="es-MX" b="1" i="1" dirty="0">
                <a:solidFill>
                  <a:srgbClr val="0000CC"/>
                </a:solidFill>
                <a:latin typeface="Arial" panose="020B0604020202020204" pitchFamily="34" charset="0"/>
                <a:cs typeface="Arial" panose="020B0604020202020204" pitchFamily="34" charset="0"/>
              </a:rPr>
              <a:t>1 de enero de 2021</a:t>
            </a:r>
            <a:r>
              <a:rPr lang="es-MX" b="1" i="1" dirty="0" smtClean="0">
                <a:solidFill>
                  <a:srgbClr val="0000CC"/>
                </a:solidFill>
                <a:latin typeface="Arial" panose="020B0604020202020204" pitchFamily="34" charset="0"/>
                <a:cs typeface="Arial" panose="020B0604020202020204" pitchFamily="34" charset="0"/>
              </a:rPr>
              <a:t>.</a:t>
            </a:r>
            <a:endParaRPr lang="es-ES" dirty="0">
              <a:solidFill>
                <a:srgbClr val="0000CC"/>
              </a:solidFill>
              <a:latin typeface="Arial" panose="020B0604020202020204" pitchFamily="34" charset="0"/>
              <a:cs typeface="Arial" panose="020B0604020202020204" pitchFamily="34" charset="0"/>
            </a:endParaRPr>
          </a:p>
          <a:p>
            <a:pPr marL="0" indent="0" algn="just">
              <a:lnSpc>
                <a:spcPct val="110000"/>
              </a:lnSpc>
              <a:spcBef>
                <a:spcPts val="0"/>
              </a:spcBef>
              <a:buNone/>
            </a:pPr>
            <a:r>
              <a:rPr lang="es-ES" dirty="0">
                <a:latin typeface="Arial" panose="020B0604020202020204" pitchFamily="34" charset="0"/>
                <a:cs typeface="Arial" panose="020B0604020202020204" pitchFamily="34" charset="0"/>
              </a:rPr>
              <a:t>Aquellos contribuyentes que </a:t>
            </a:r>
            <a:r>
              <a:rPr lang="es-ES" b="1" dirty="0">
                <a:latin typeface="Arial" panose="020B0604020202020204" pitchFamily="34" charset="0"/>
                <a:cs typeface="Arial" panose="020B0604020202020204" pitchFamily="34" charset="0"/>
              </a:rPr>
              <a:t>comiencen a tributar en el RIF </a:t>
            </a:r>
            <a:r>
              <a:rPr lang="es-ES" dirty="0">
                <a:latin typeface="Arial" panose="020B0604020202020204" pitchFamily="34" charset="0"/>
                <a:cs typeface="Arial" panose="020B0604020202020204" pitchFamily="34" charset="0"/>
              </a:rPr>
              <a:t>a partir del </a:t>
            </a:r>
            <a:r>
              <a:rPr lang="es-ES" b="1" dirty="0">
                <a:latin typeface="Arial" panose="020B0604020202020204" pitchFamily="34" charset="0"/>
                <a:cs typeface="Arial" panose="020B0604020202020204" pitchFamily="34" charset="0"/>
              </a:rPr>
              <a:t>1 de enero de </a:t>
            </a:r>
            <a:r>
              <a:rPr lang="es-ES" b="1" dirty="0" smtClean="0">
                <a:latin typeface="Arial" panose="020B0604020202020204" pitchFamily="34" charset="0"/>
                <a:cs typeface="Arial" panose="020B0604020202020204" pitchFamily="34" charset="0"/>
              </a:rPr>
              <a:t>2021</a:t>
            </a:r>
            <a:r>
              <a:rPr lang="es-ES" dirty="0" smtClean="0">
                <a:latin typeface="Arial" panose="020B0604020202020204" pitchFamily="34" charset="0"/>
                <a:cs typeface="Arial" panose="020B0604020202020204" pitchFamily="34" charset="0"/>
              </a:rPr>
              <a:t>, </a:t>
            </a:r>
            <a:r>
              <a:rPr lang="es-ES" b="1" i="1" dirty="0">
                <a:latin typeface="Arial" panose="020B0604020202020204" pitchFamily="34" charset="0"/>
                <a:cs typeface="Arial" panose="020B0604020202020204" pitchFamily="34" charset="0"/>
              </a:rPr>
              <a:t>podrán ejercer la opción </a:t>
            </a:r>
            <a:r>
              <a:rPr lang="es-ES" dirty="0">
                <a:latin typeface="Arial" panose="020B0604020202020204" pitchFamily="34" charset="0"/>
                <a:cs typeface="Arial" panose="020B0604020202020204" pitchFamily="34" charset="0"/>
              </a:rPr>
              <a:t>prevista en el párrafo anterior </a:t>
            </a:r>
            <a:r>
              <a:rPr lang="es-ES" b="1" i="1" dirty="0">
                <a:latin typeface="Arial" panose="020B0604020202020204" pitchFamily="34" charset="0"/>
                <a:cs typeface="Arial" panose="020B0604020202020204" pitchFamily="34" charset="0"/>
              </a:rPr>
              <a:t>a partir del 1 de enero de </a:t>
            </a:r>
            <a:r>
              <a:rPr lang="es-ES" b="1" i="1" dirty="0" smtClean="0">
                <a:latin typeface="Arial" panose="020B0604020202020204" pitchFamily="34" charset="0"/>
                <a:cs typeface="Arial" panose="020B0604020202020204" pitchFamily="34" charset="0"/>
              </a:rPr>
              <a:t>2022</a:t>
            </a:r>
            <a:r>
              <a:rPr lang="es-ES" dirty="0" smtClean="0">
                <a:latin typeface="Arial" panose="020B0604020202020204" pitchFamily="34" charset="0"/>
                <a:cs typeface="Arial" panose="020B0604020202020204" pitchFamily="34" charset="0"/>
              </a:rPr>
              <a:t>, </a:t>
            </a:r>
            <a:r>
              <a:rPr lang="es-ES" dirty="0">
                <a:latin typeface="Arial" panose="020B0604020202020204" pitchFamily="34" charset="0"/>
                <a:cs typeface="Arial" panose="020B0604020202020204" pitchFamily="34" charset="0"/>
              </a:rPr>
              <a:t>presentando el aviso correspondiente </a:t>
            </a:r>
            <a:r>
              <a:rPr lang="es-ES" b="1" i="1" dirty="0">
                <a:latin typeface="Arial" panose="020B0604020202020204" pitchFamily="34" charset="0"/>
                <a:cs typeface="Arial" panose="020B0604020202020204" pitchFamily="34" charset="0"/>
              </a:rPr>
              <a:t>a más tardar el 31 de enero de </a:t>
            </a:r>
            <a:r>
              <a:rPr lang="es-ES" b="1" i="1" dirty="0" smtClean="0">
                <a:latin typeface="Arial" panose="020B0604020202020204" pitchFamily="34" charset="0"/>
                <a:cs typeface="Arial" panose="020B0604020202020204" pitchFamily="34" charset="0"/>
              </a:rPr>
              <a:t>2022</a:t>
            </a:r>
            <a:r>
              <a:rPr lang="es-E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234373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es-MX" sz="3600" b="1" dirty="0">
                <a:latin typeface="Arial" panose="020B0604020202020204" pitchFamily="34" charset="0"/>
                <a:cs typeface="Arial" panose="020B0604020202020204" pitchFamily="34" charset="0"/>
              </a:rPr>
              <a:t>Opción Pagos Bimestrales Provisionales</a:t>
            </a:r>
            <a:br>
              <a:rPr lang="es-MX" sz="3600" b="1" dirty="0">
                <a:latin typeface="Arial" panose="020B0604020202020204" pitchFamily="34" charset="0"/>
                <a:cs typeface="Arial" panose="020B0604020202020204" pitchFamily="34" charset="0"/>
              </a:rPr>
            </a:br>
            <a:r>
              <a:rPr lang="es-MX" sz="3600" b="1" dirty="0">
                <a:latin typeface="Arial" panose="020B0604020202020204" pitchFamily="34" charset="0"/>
                <a:cs typeface="Arial" panose="020B0604020202020204" pitchFamily="34" charset="0"/>
              </a:rPr>
              <a:t>Coeficiente de Utilidad</a:t>
            </a:r>
            <a:br>
              <a:rPr lang="es-MX" sz="3600" b="1" dirty="0">
                <a:latin typeface="Arial" panose="020B0604020202020204" pitchFamily="34" charset="0"/>
                <a:cs typeface="Arial" panose="020B0604020202020204" pitchFamily="34" charset="0"/>
              </a:rPr>
            </a:br>
            <a:r>
              <a:rPr lang="es-MX" sz="2200" b="1" dirty="0">
                <a:latin typeface="Arial" panose="020B0604020202020204" pitchFamily="34" charset="0"/>
                <a:cs typeface="Arial" panose="020B0604020202020204" pitchFamily="34" charset="0"/>
              </a:rPr>
              <a:t>LISR Artículo 111 Último Párrafo y RMF </a:t>
            </a:r>
            <a:endParaRPr lang="en-US" sz="36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p:txBody>
          <a:bodyPr>
            <a:normAutofit/>
          </a:bodyPr>
          <a:lstStyle/>
          <a:p>
            <a:pPr marL="0" indent="0" algn="just">
              <a:buNone/>
            </a:pPr>
            <a:r>
              <a:rPr lang="es-ES" b="1" dirty="0">
                <a:latin typeface="Arial" panose="020B0604020202020204" pitchFamily="34" charset="0"/>
                <a:cs typeface="Arial" panose="020B0604020202020204" pitchFamily="34" charset="0"/>
              </a:rPr>
              <a:t>RMF </a:t>
            </a:r>
            <a:r>
              <a:rPr lang="es-ES" b="1" dirty="0" smtClean="0">
                <a:latin typeface="Arial" panose="020B0604020202020204" pitchFamily="34" charset="0"/>
                <a:cs typeface="Arial" panose="020B0604020202020204" pitchFamily="34" charset="0"/>
              </a:rPr>
              <a:t>Regla 3.13.16 </a:t>
            </a:r>
            <a:r>
              <a:rPr lang="es-ES" b="1" dirty="0">
                <a:latin typeface="Arial" panose="020B0604020202020204" pitchFamily="34" charset="0"/>
                <a:cs typeface="Arial" panose="020B0604020202020204" pitchFamily="34" charset="0"/>
              </a:rPr>
              <a:t>Coeficiente de utilidad. </a:t>
            </a:r>
          </a:p>
          <a:p>
            <a:pPr marL="0" indent="0" algn="just">
              <a:buNone/>
            </a:pPr>
            <a:endParaRPr lang="es-ES" sz="600" b="1" dirty="0">
              <a:latin typeface="Arial" panose="020B0604020202020204" pitchFamily="34" charset="0"/>
              <a:cs typeface="Arial" panose="020B0604020202020204" pitchFamily="34" charset="0"/>
            </a:endParaRPr>
          </a:p>
          <a:p>
            <a:pPr marL="1080000" indent="0" algn="just">
              <a:lnSpc>
                <a:spcPct val="100000"/>
              </a:lnSpc>
              <a:spcBef>
                <a:spcPts val="600"/>
              </a:spcBef>
              <a:buNone/>
            </a:pPr>
            <a:r>
              <a:rPr lang="es-ES" sz="2400" b="1" dirty="0">
                <a:solidFill>
                  <a:srgbClr val="FF0000"/>
                </a:solidFill>
                <a:latin typeface="Arial" panose="020B0604020202020204" pitchFamily="34" charset="0"/>
                <a:cs typeface="Arial" panose="020B0604020202020204" pitchFamily="34" charset="0"/>
              </a:rPr>
              <a:t>Utilidad fiscal </a:t>
            </a:r>
            <a:r>
              <a:rPr lang="es-ES" sz="2400" dirty="0">
                <a:latin typeface="Arial" panose="020B0604020202020204" pitchFamily="34" charset="0"/>
                <a:cs typeface="Arial" panose="020B0604020202020204" pitchFamily="34" charset="0"/>
              </a:rPr>
              <a:t>(Suma de las utilidades fiscales obtenidas en cada uno de los bimestres del ejercicio inmediato anterior en el RIF) </a:t>
            </a:r>
          </a:p>
          <a:p>
            <a:pPr marL="0" indent="0" algn="just">
              <a:buNone/>
            </a:pPr>
            <a:r>
              <a:rPr lang="es-ES" sz="2400" dirty="0">
                <a:latin typeface="Arial" panose="020B0604020202020204" pitchFamily="34" charset="0"/>
                <a:cs typeface="Arial" panose="020B0604020202020204" pitchFamily="34" charset="0"/>
              </a:rPr>
              <a:t>ENTRE: ____________________________________________________</a:t>
            </a:r>
          </a:p>
          <a:p>
            <a:pPr marL="1080000" indent="0" algn="just">
              <a:lnSpc>
                <a:spcPct val="100000"/>
              </a:lnSpc>
              <a:spcBef>
                <a:spcPts val="600"/>
              </a:spcBef>
              <a:buNone/>
            </a:pPr>
            <a:r>
              <a:rPr lang="es-ES" sz="2400" b="1" dirty="0">
                <a:solidFill>
                  <a:srgbClr val="FF0000"/>
                </a:solidFill>
                <a:latin typeface="Arial" panose="020B0604020202020204" pitchFamily="34" charset="0"/>
                <a:cs typeface="Arial" panose="020B0604020202020204" pitchFamily="34" charset="0"/>
              </a:rPr>
              <a:t>Ingresos nominales </a:t>
            </a:r>
            <a:r>
              <a:rPr lang="es-ES" sz="2400" dirty="0">
                <a:latin typeface="Arial" panose="020B0604020202020204" pitchFamily="34" charset="0"/>
                <a:cs typeface="Arial" panose="020B0604020202020204" pitchFamily="34" charset="0"/>
              </a:rPr>
              <a:t>(Suma de los ingresos de cada uno de los bimestres del mismo ejercicio).</a:t>
            </a:r>
          </a:p>
          <a:p>
            <a:pPr marL="1080000" indent="0" algn="just">
              <a:lnSpc>
                <a:spcPct val="100000"/>
              </a:lnSpc>
              <a:spcBef>
                <a:spcPts val="600"/>
              </a:spcBef>
              <a:buNone/>
            </a:pPr>
            <a:endParaRPr lang="es-ES" sz="500" dirty="0">
              <a:latin typeface="Arial" panose="020B0604020202020204" pitchFamily="34" charset="0"/>
              <a:cs typeface="Arial" panose="020B0604020202020204" pitchFamily="34" charset="0"/>
            </a:endParaRPr>
          </a:p>
          <a:p>
            <a:pPr marL="0" indent="0" algn="just">
              <a:lnSpc>
                <a:spcPct val="100000"/>
              </a:lnSpc>
              <a:spcBef>
                <a:spcPts val="600"/>
              </a:spcBef>
              <a:buNone/>
            </a:pPr>
            <a:r>
              <a:rPr lang="es-ES" sz="2400" dirty="0">
                <a:latin typeface="Arial" panose="020B0604020202020204" pitchFamily="34" charset="0"/>
                <a:cs typeface="Arial" panose="020B0604020202020204" pitchFamily="34" charset="0"/>
              </a:rPr>
              <a:t>IGUAL: </a:t>
            </a:r>
            <a:r>
              <a:rPr lang="es-ES" sz="2600" b="1" dirty="0">
                <a:latin typeface="Arial" panose="020B0604020202020204" pitchFamily="34" charset="0"/>
                <a:cs typeface="Arial" panose="020B0604020202020204" pitchFamily="34" charset="0"/>
              </a:rPr>
              <a:t>Coeficiente de Utilidad</a:t>
            </a:r>
            <a:endParaRPr lang="es-ES" sz="2600" dirty="0">
              <a:latin typeface="Arial" panose="020B0604020202020204" pitchFamily="34" charset="0"/>
              <a:cs typeface="Arial" panose="020B0604020202020204" pitchFamily="34" charset="0"/>
            </a:endParaRPr>
          </a:p>
          <a:p>
            <a:pPr marL="1080000" indent="0" algn="just">
              <a:lnSpc>
                <a:spcPct val="100000"/>
              </a:lnSpc>
              <a:spcBef>
                <a:spcPts val="600"/>
              </a:spcBef>
              <a:buNone/>
            </a:pPr>
            <a:endParaRPr lang="en-US" sz="2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274273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es-MX" sz="3600" b="1" dirty="0">
                <a:solidFill>
                  <a:srgbClr val="0000CC"/>
                </a:solidFill>
                <a:latin typeface="Arial" panose="020B0604020202020204" pitchFamily="34" charset="0"/>
                <a:cs typeface="Arial" panose="020B0604020202020204" pitchFamily="34" charset="0"/>
              </a:rPr>
              <a:t>Opción Pagos Bimestrales Provisionales</a:t>
            </a:r>
            <a:r>
              <a:rPr lang="es-MX" sz="3600" b="1" dirty="0">
                <a:latin typeface="Arial" panose="020B0604020202020204" pitchFamily="34" charset="0"/>
                <a:cs typeface="Arial" panose="020B0604020202020204" pitchFamily="34" charset="0"/>
              </a:rPr>
              <a:t/>
            </a:r>
            <a:br>
              <a:rPr lang="es-MX" sz="3600" b="1" dirty="0">
                <a:latin typeface="Arial" panose="020B0604020202020204" pitchFamily="34" charset="0"/>
                <a:cs typeface="Arial" panose="020B0604020202020204" pitchFamily="34" charset="0"/>
              </a:rPr>
            </a:br>
            <a:r>
              <a:rPr lang="es-MX" sz="3600" b="1" dirty="0">
                <a:latin typeface="Arial" panose="020B0604020202020204" pitchFamily="34" charset="0"/>
                <a:cs typeface="Arial" panose="020B0604020202020204" pitchFamily="34" charset="0"/>
              </a:rPr>
              <a:t>Coeficiente de Utilidad</a:t>
            </a:r>
            <a:br>
              <a:rPr lang="es-MX" sz="3600" b="1" dirty="0">
                <a:latin typeface="Arial" panose="020B0604020202020204" pitchFamily="34" charset="0"/>
                <a:cs typeface="Arial" panose="020B0604020202020204" pitchFamily="34" charset="0"/>
              </a:rPr>
            </a:br>
            <a:r>
              <a:rPr lang="es-MX" sz="2200" b="1" dirty="0">
                <a:latin typeface="Arial" panose="020B0604020202020204" pitchFamily="34" charset="0"/>
                <a:cs typeface="Arial" panose="020B0604020202020204" pitchFamily="34" charset="0"/>
              </a:rPr>
              <a:t>LISR Artículo 111 Último Párrafo y RMF Regla 3.13.16</a:t>
            </a:r>
            <a:endParaRPr lang="en-US" sz="36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838199" y="1754185"/>
            <a:ext cx="11120439" cy="4903790"/>
          </a:xfrm>
        </p:spPr>
        <p:txBody>
          <a:bodyPr>
            <a:normAutofit fontScale="85000" lnSpcReduction="20000"/>
          </a:bodyPr>
          <a:lstStyle/>
          <a:p>
            <a:pPr marL="0" indent="0" algn="just">
              <a:buNone/>
            </a:pPr>
            <a:r>
              <a:rPr lang="es-ES" sz="2400" i="1" u="sng" dirty="0" smtClean="0">
                <a:latin typeface="Arial" panose="020B0604020202020204" pitchFamily="34" charset="0"/>
                <a:cs typeface="Arial" panose="020B0604020202020204" pitchFamily="34" charset="0"/>
              </a:rPr>
              <a:t>Pagos </a:t>
            </a:r>
            <a:r>
              <a:rPr lang="es-ES" sz="2400" i="1" u="sng" dirty="0">
                <a:latin typeface="Arial" panose="020B0604020202020204" pitchFamily="34" charset="0"/>
                <a:cs typeface="Arial" panose="020B0604020202020204" pitchFamily="34" charset="0"/>
              </a:rPr>
              <a:t>provisionales bimestrales a cuenta del impuesto del </a:t>
            </a:r>
            <a:r>
              <a:rPr lang="es-ES" sz="2400" i="1" u="sng" dirty="0" smtClean="0">
                <a:latin typeface="Arial" panose="020B0604020202020204" pitchFamily="34" charset="0"/>
                <a:cs typeface="Arial" panose="020B0604020202020204" pitchFamily="34" charset="0"/>
              </a:rPr>
              <a:t>ejercicio por medio de “Mis </a:t>
            </a:r>
            <a:r>
              <a:rPr lang="es-ES" sz="2400" i="1" u="sng" dirty="0">
                <a:latin typeface="Arial" panose="020B0604020202020204" pitchFamily="34" charset="0"/>
                <a:cs typeface="Arial" panose="020B0604020202020204" pitchFamily="34" charset="0"/>
              </a:rPr>
              <a:t>cuentas”</a:t>
            </a:r>
            <a:r>
              <a:rPr lang="es-ES" sz="2400" dirty="0">
                <a:latin typeface="Arial" panose="020B0604020202020204" pitchFamily="34" charset="0"/>
                <a:cs typeface="Arial" panose="020B0604020202020204" pitchFamily="34" charset="0"/>
              </a:rPr>
              <a:t>:</a:t>
            </a:r>
          </a:p>
          <a:p>
            <a:pPr marL="0" indent="0" algn="just">
              <a:spcBef>
                <a:spcPts val="600"/>
              </a:spcBef>
              <a:buNone/>
            </a:pPr>
            <a:r>
              <a:rPr lang="es-ES" dirty="0">
                <a:latin typeface="Arial" panose="020B0604020202020204" pitchFamily="34" charset="0"/>
                <a:cs typeface="Arial" panose="020B0604020202020204" pitchFamily="34" charset="0"/>
              </a:rPr>
              <a:t>	  </a:t>
            </a:r>
            <a:r>
              <a:rPr lang="es-ES" sz="3100" dirty="0">
                <a:latin typeface="Arial" panose="020B0604020202020204" pitchFamily="34" charset="0"/>
                <a:cs typeface="Arial" panose="020B0604020202020204" pitchFamily="34" charset="0"/>
              </a:rPr>
              <a:t>Total de ingresos obtenidos </a:t>
            </a:r>
            <a:r>
              <a:rPr lang="es-ES" sz="2400" dirty="0" smtClean="0">
                <a:latin typeface="Arial" panose="020B0604020202020204" pitchFamily="34" charset="0"/>
                <a:cs typeface="Arial" panose="020B0604020202020204" pitchFamily="34" charset="0"/>
              </a:rPr>
              <a:t>(del ejercicio)</a:t>
            </a:r>
            <a:endParaRPr lang="es-ES" sz="2400" dirty="0">
              <a:latin typeface="Arial" panose="020B0604020202020204" pitchFamily="34" charset="0"/>
              <a:cs typeface="Arial" panose="020B0604020202020204" pitchFamily="34" charset="0"/>
            </a:endParaRPr>
          </a:p>
          <a:p>
            <a:pPr marL="0" indent="0" algn="just">
              <a:spcBef>
                <a:spcPts val="600"/>
              </a:spcBef>
              <a:buNone/>
            </a:pPr>
            <a:r>
              <a:rPr lang="es-ES" sz="3100" dirty="0">
                <a:latin typeface="Arial" panose="020B0604020202020204" pitchFamily="34" charset="0"/>
                <a:cs typeface="Arial" panose="020B0604020202020204" pitchFamily="34" charset="0"/>
              </a:rPr>
              <a:t>Por:</a:t>
            </a:r>
            <a:r>
              <a:rPr lang="es-ES" sz="2400" dirty="0">
                <a:latin typeface="Arial" panose="020B0604020202020204" pitchFamily="34" charset="0"/>
                <a:cs typeface="Arial" panose="020B0604020202020204" pitchFamily="34" charset="0"/>
              </a:rPr>
              <a:t> 	   </a:t>
            </a:r>
            <a:r>
              <a:rPr lang="es-ES" sz="3000" u="sng" dirty="0">
                <a:latin typeface="Arial" panose="020B0604020202020204" pitchFamily="34" charset="0"/>
                <a:cs typeface="Arial" panose="020B0604020202020204" pitchFamily="34" charset="0"/>
              </a:rPr>
              <a:t>Coeficiente de utilidad </a:t>
            </a:r>
            <a:r>
              <a:rPr lang="es-ES" sz="2600" u="sng" dirty="0">
                <a:latin typeface="Arial" panose="020B0604020202020204" pitchFamily="34" charset="0"/>
                <a:cs typeface="Arial" panose="020B0604020202020204" pitchFamily="34" charset="0"/>
              </a:rPr>
              <a:t>(de conformidad con el artículo 14, fracción I)</a:t>
            </a:r>
            <a:endParaRPr lang="es-ES" sz="3600" u="sng" dirty="0">
              <a:latin typeface="Arial" panose="020B0604020202020204" pitchFamily="34" charset="0"/>
              <a:cs typeface="Arial" panose="020B0604020202020204" pitchFamily="34" charset="0"/>
            </a:endParaRPr>
          </a:p>
          <a:p>
            <a:pPr marL="0" indent="0" algn="just">
              <a:buNone/>
            </a:pPr>
            <a:r>
              <a:rPr lang="es-ES" sz="3000" dirty="0">
                <a:latin typeface="Arial" panose="020B0604020202020204" pitchFamily="34" charset="0"/>
                <a:cs typeface="Arial" panose="020B0604020202020204" pitchFamily="34" charset="0"/>
              </a:rPr>
              <a:t>Igual:    Subtotal o resultado</a:t>
            </a:r>
          </a:p>
          <a:p>
            <a:pPr marL="0" indent="0" algn="just">
              <a:buNone/>
            </a:pPr>
            <a:r>
              <a:rPr lang="es-ES" sz="3000" dirty="0">
                <a:latin typeface="Arial" panose="020B0604020202020204" pitchFamily="34" charset="0"/>
                <a:cs typeface="Arial" panose="020B0604020202020204" pitchFamily="34" charset="0"/>
              </a:rPr>
              <a:t>Menos: </a:t>
            </a:r>
            <a:r>
              <a:rPr lang="es-ES" sz="3000" u="sng" dirty="0">
                <a:latin typeface="Arial" panose="020B0604020202020204" pitchFamily="34" charset="0"/>
                <a:cs typeface="Arial" panose="020B0604020202020204" pitchFamily="34" charset="0"/>
              </a:rPr>
              <a:t>Pérdidas Fiscales Pendientes de Amortizar </a:t>
            </a:r>
            <a:r>
              <a:rPr lang="es-ES" sz="2400" u="sng" dirty="0">
                <a:latin typeface="Arial" panose="020B0604020202020204" pitchFamily="34" charset="0"/>
                <a:cs typeface="Arial" panose="020B0604020202020204" pitchFamily="34" charset="0"/>
              </a:rPr>
              <a:t>(RMF 3.13.8)</a:t>
            </a:r>
          </a:p>
          <a:p>
            <a:pPr marL="0" indent="0" algn="just">
              <a:buNone/>
            </a:pPr>
            <a:r>
              <a:rPr lang="es-ES" sz="3000" dirty="0">
                <a:latin typeface="Arial" panose="020B0604020202020204" pitchFamily="34" charset="0"/>
                <a:cs typeface="Arial" panose="020B0604020202020204" pitchFamily="34" charset="0"/>
              </a:rPr>
              <a:t>Igual:    Base de Pago Provisional de ISR del bimestre</a:t>
            </a:r>
          </a:p>
          <a:p>
            <a:pPr marL="0" indent="0" algn="just">
              <a:buNone/>
            </a:pPr>
            <a:r>
              <a:rPr lang="es-ES" sz="3000" dirty="0">
                <a:latin typeface="Arial" panose="020B0604020202020204" pitchFamily="34" charset="0"/>
                <a:cs typeface="Arial" panose="020B0604020202020204" pitchFamily="34" charset="0"/>
              </a:rPr>
              <a:t>Aplica:  </a:t>
            </a:r>
            <a:r>
              <a:rPr lang="es-ES" sz="3000" u="sng" dirty="0">
                <a:latin typeface="Arial" panose="020B0604020202020204" pitchFamily="34" charset="0"/>
                <a:cs typeface="Arial" panose="020B0604020202020204" pitchFamily="34" charset="0"/>
              </a:rPr>
              <a:t>Tarifa ISR Acumulada del bimestre</a:t>
            </a:r>
          </a:p>
          <a:p>
            <a:pPr marL="0" indent="0" algn="just">
              <a:buNone/>
            </a:pPr>
            <a:r>
              <a:rPr lang="es-ES" sz="3000" dirty="0">
                <a:latin typeface="Arial" panose="020B0604020202020204" pitchFamily="34" charset="0"/>
                <a:cs typeface="Arial" panose="020B0604020202020204" pitchFamily="34" charset="0"/>
              </a:rPr>
              <a:t>Igual:    ISR determinado del bimestre.</a:t>
            </a:r>
            <a:endParaRPr lang="es-ES" sz="3000" u="sng" dirty="0">
              <a:latin typeface="Arial" panose="020B0604020202020204" pitchFamily="34" charset="0"/>
              <a:cs typeface="Arial" panose="020B0604020202020204" pitchFamily="34" charset="0"/>
            </a:endParaRPr>
          </a:p>
          <a:p>
            <a:pPr marL="0" indent="0" algn="just">
              <a:buNone/>
            </a:pPr>
            <a:r>
              <a:rPr lang="es-ES" sz="3000" dirty="0">
                <a:latin typeface="Arial" panose="020B0604020202020204" pitchFamily="34" charset="0"/>
                <a:cs typeface="Arial" panose="020B0604020202020204" pitchFamily="34" charset="0"/>
              </a:rPr>
              <a:t>Menos: Porcentajes de Reducción de ISR </a:t>
            </a:r>
            <a:endParaRPr lang="es-ES" sz="3000" dirty="0" smtClean="0">
              <a:latin typeface="Arial" panose="020B0604020202020204" pitchFamily="34" charset="0"/>
              <a:cs typeface="Arial" panose="020B0604020202020204" pitchFamily="34" charset="0"/>
            </a:endParaRPr>
          </a:p>
          <a:p>
            <a:pPr marL="0" indent="0" algn="just">
              <a:buNone/>
            </a:pPr>
            <a:r>
              <a:rPr lang="es-ES" sz="3000" dirty="0" smtClean="0">
                <a:latin typeface="Arial" panose="020B0604020202020204" pitchFamily="34" charset="0"/>
                <a:cs typeface="Arial" panose="020B0604020202020204" pitchFamily="34" charset="0"/>
              </a:rPr>
              <a:t>Menos</a:t>
            </a:r>
            <a:r>
              <a:rPr lang="es-ES" sz="3000" dirty="0">
                <a:latin typeface="Arial" panose="020B0604020202020204" pitchFamily="34" charset="0"/>
                <a:cs typeface="Arial" panose="020B0604020202020204" pitchFamily="34" charset="0"/>
              </a:rPr>
              <a:t>: Pagos prov. ISR bimestrales pagados en el mismo ejercicio.</a:t>
            </a:r>
          </a:p>
          <a:p>
            <a:pPr marL="0" indent="0" algn="just">
              <a:buNone/>
            </a:pPr>
            <a:r>
              <a:rPr lang="es-ES" sz="3000" dirty="0">
                <a:latin typeface="Arial" panose="020B0604020202020204" pitchFamily="34" charset="0"/>
                <a:cs typeface="Arial" panose="020B0604020202020204" pitchFamily="34" charset="0"/>
              </a:rPr>
              <a:t>Menos: </a:t>
            </a:r>
            <a:r>
              <a:rPr lang="es-ES" sz="3000" u="sng" dirty="0">
                <a:latin typeface="Arial" panose="020B0604020202020204" pitchFamily="34" charset="0"/>
                <a:cs typeface="Arial" panose="020B0604020202020204" pitchFamily="34" charset="0"/>
              </a:rPr>
              <a:t>Retenciones efectuadas al contribuyente</a:t>
            </a:r>
          </a:p>
          <a:p>
            <a:pPr marL="0" indent="0" algn="just">
              <a:buNone/>
            </a:pPr>
            <a:r>
              <a:rPr lang="es-ES" sz="3000" dirty="0">
                <a:latin typeface="Arial" panose="020B0604020202020204" pitchFamily="34" charset="0"/>
                <a:cs typeface="Arial" panose="020B0604020202020204" pitchFamily="34" charset="0"/>
              </a:rPr>
              <a:t>Igual:    Pago Provisional de ISR Bimestral a cargo</a:t>
            </a:r>
          </a:p>
        </p:txBody>
      </p:sp>
    </p:spTree>
    <p:extLst>
      <p:ext uri="{BB962C8B-B14F-4D97-AF65-F5344CB8AC3E}">
        <p14:creationId xmlns:p14="http://schemas.microsoft.com/office/powerpoint/2010/main" val="37432219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14301"/>
            <a:ext cx="10515600" cy="1576388"/>
          </a:xfrm>
        </p:spPr>
        <p:txBody>
          <a:bodyPr>
            <a:normAutofit fontScale="90000"/>
          </a:bodyPr>
          <a:lstStyle/>
          <a:p>
            <a:pPr algn="ctr"/>
            <a:r>
              <a:rPr lang="es-MX" sz="3600" b="1" dirty="0">
                <a:solidFill>
                  <a:srgbClr val="2116FC"/>
                </a:solidFill>
                <a:latin typeface="Arial" panose="020B0604020202020204" pitchFamily="34" charset="0"/>
                <a:cs typeface="Arial" panose="020B0604020202020204" pitchFamily="34" charset="0"/>
              </a:rPr>
              <a:t>Cálcul</a:t>
            </a:r>
            <a:r>
              <a:rPr lang="es-MX" sz="3600" b="1" dirty="0">
                <a:solidFill>
                  <a:srgbClr val="0000CC"/>
                </a:solidFill>
                <a:latin typeface="Arial" panose="020B0604020202020204" pitchFamily="34" charset="0"/>
                <a:cs typeface="Arial" panose="020B0604020202020204" pitchFamily="34" charset="0"/>
              </a:rPr>
              <a:t>o y Declaración Anual de ISR </a:t>
            </a:r>
            <a:r>
              <a:rPr lang="es-MX" sz="3600" b="1" dirty="0">
                <a:latin typeface="Arial" panose="020B0604020202020204" pitchFamily="34" charset="0"/>
                <a:cs typeface="Arial" panose="020B0604020202020204" pitchFamily="34" charset="0"/>
              </a:rPr>
              <a:t/>
            </a:r>
            <a:br>
              <a:rPr lang="es-MX" sz="3600" b="1" dirty="0">
                <a:latin typeface="Arial" panose="020B0604020202020204" pitchFamily="34" charset="0"/>
                <a:cs typeface="Arial" panose="020B0604020202020204" pitchFamily="34" charset="0"/>
              </a:rPr>
            </a:br>
            <a:r>
              <a:rPr lang="es-MX" sz="3600" b="1" dirty="0">
                <a:latin typeface="Arial" panose="020B0604020202020204" pitchFamily="34" charset="0"/>
                <a:cs typeface="Arial" panose="020B0604020202020204" pitchFamily="34" charset="0"/>
              </a:rPr>
              <a:t>Opción Pagos Bimestrales Provisionales</a:t>
            </a:r>
            <a:br>
              <a:rPr lang="es-MX" sz="3600" b="1" dirty="0">
                <a:latin typeface="Arial" panose="020B0604020202020204" pitchFamily="34" charset="0"/>
                <a:cs typeface="Arial" panose="020B0604020202020204" pitchFamily="34" charset="0"/>
              </a:rPr>
            </a:br>
            <a:r>
              <a:rPr lang="es-MX" sz="3600" b="1" dirty="0">
                <a:latin typeface="Arial" panose="020B0604020202020204" pitchFamily="34" charset="0"/>
                <a:cs typeface="Arial" panose="020B0604020202020204" pitchFamily="34" charset="0"/>
              </a:rPr>
              <a:t>Coeficiente de Utilidad</a:t>
            </a:r>
            <a:br>
              <a:rPr lang="es-MX" sz="3600" b="1" dirty="0">
                <a:latin typeface="Arial" panose="020B0604020202020204" pitchFamily="34" charset="0"/>
                <a:cs typeface="Arial" panose="020B0604020202020204" pitchFamily="34" charset="0"/>
              </a:rPr>
            </a:br>
            <a:r>
              <a:rPr lang="es-MX" sz="2200" b="1" dirty="0">
                <a:latin typeface="Arial" panose="020B0604020202020204" pitchFamily="34" charset="0"/>
                <a:cs typeface="Arial" panose="020B0604020202020204" pitchFamily="34" charset="0"/>
              </a:rPr>
              <a:t>LISR Artículo 111 Último Párrafo y RMF Regla 3.13.17</a:t>
            </a:r>
            <a:endParaRPr lang="en-US" sz="36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657225" y="1690689"/>
            <a:ext cx="11301413" cy="4967286"/>
          </a:xfrm>
        </p:spPr>
        <p:txBody>
          <a:bodyPr>
            <a:normAutofit fontScale="70000" lnSpcReduction="20000"/>
          </a:bodyPr>
          <a:lstStyle/>
          <a:p>
            <a:pPr marL="0" indent="0" algn="just">
              <a:lnSpc>
                <a:spcPct val="120000"/>
              </a:lnSpc>
              <a:spcBef>
                <a:spcPts val="0"/>
              </a:spcBef>
              <a:buNone/>
            </a:pPr>
            <a:r>
              <a:rPr lang="es-ES" sz="2400" dirty="0">
                <a:latin typeface="Arial" panose="020B0604020202020204" pitchFamily="34" charset="0"/>
                <a:cs typeface="Arial" panose="020B0604020202020204" pitchFamily="34" charset="0"/>
              </a:rPr>
              <a:t>Se presentarán </a:t>
            </a:r>
            <a:r>
              <a:rPr lang="es-ES" sz="2400" i="1" u="sng" dirty="0">
                <a:latin typeface="Arial" panose="020B0604020202020204" pitchFamily="34" charset="0"/>
                <a:cs typeface="Arial" panose="020B0604020202020204" pitchFamily="34" charset="0"/>
              </a:rPr>
              <a:t>declaraciones anual </a:t>
            </a:r>
            <a:r>
              <a:rPr lang="es-ES" sz="2400" dirty="0">
                <a:latin typeface="Arial" panose="020B0604020202020204" pitchFamily="34" charset="0"/>
                <a:cs typeface="Arial" panose="020B0604020202020204" pitchFamily="34" charset="0"/>
              </a:rPr>
              <a:t>y el </a:t>
            </a:r>
            <a:r>
              <a:rPr lang="es-ES" sz="2400" i="1" u="sng" dirty="0">
                <a:latin typeface="Arial" panose="020B0604020202020204" pitchFamily="34" charset="0"/>
                <a:cs typeface="Arial" panose="020B0604020202020204" pitchFamily="34" charset="0"/>
              </a:rPr>
              <a:t>impuesto del </a:t>
            </a:r>
            <a:r>
              <a:rPr lang="es-ES" sz="2400" i="1" u="sng" dirty="0" smtClean="0">
                <a:latin typeface="Arial" panose="020B0604020202020204" pitchFamily="34" charset="0"/>
                <a:cs typeface="Arial" panose="020B0604020202020204" pitchFamily="34" charset="0"/>
              </a:rPr>
              <a:t>ejercicio por </a:t>
            </a:r>
            <a:r>
              <a:rPr lang="es-ES" sz="2400" i="1" u="sng" dirty="0">
                <a:latin typeface="Arial" panose="020B0604020202020204" pitchFamily="34" charset="0"/>
                <a:cs typeface="Arial" panose="020B0604020202020204" pitchFamily="34" charset="0"/>
              </a:rPr>
              <a:t>medio </a:t>
            </a:r>
            <a:r>
              <a:rPr lang="es-ES" sz="2400" i="1" u="sng" dirty="0" smtClean="0">
                <a:latin typeface="Arial" panose="020B0604020202020204" pitchFamily="34" charset="0"/>
                <a:cs typeface="Arial" panose="020B0604020202020204" pitchFamily="34" charset="0"/>
              </a:rPr>
              <a:t>de </a:t>
            </a:r>
            <a:r>
              <a:rPr lang="es-ES" sz="2400" b="1" i="1" u="sng" dirty="0" smtClean="0">
                <a:latin typeface="Arial" panose="020B0604020202020204" pitchFamily="34" charset="0"/>
                <a:cs typeface="Arial" panose="020B0604020202020204" pitchFamily="34" charset="0"/>
              </a:rPr>
              <a:t>“Mis </a:t>
            </a:r>
            <a:r>
              <a:rPr lang="es-ES" sz="2400" b="1" i="1" u="sng" dirty="0">
                <a:latin typeface="Arial" panose="020B0604020202020204" pitchFamily="34" charset="0"/>
                <a:cs typeface="Arial" panose="020B0604020202020204" pitchFamily="34" charset="0"/>
              </a:rPr>
              <a:t>cuentas” </a:t>
            </a:r>
            <a:r>
              <a:rPr lang="es-ES" sz="2400" i="1" u="sng" dirty="0">
                <a:latin typeface="Arial" panose="020B0604020202020204" pitchFamily="34" charset="0"/>
                <a:cs typeface="Arial" panose="020B0604020202020204" pitchFamily="34" charset="0"/>
              </a:rPr>
              <a:t>a mas tardar el 30 de abril del siguiente ejercicio</a:t>
            </a:r>
            <a:r>
              <a:rPr lang="es-ES" sz="2400" dirty="0">
                <a:latin typeface="Arial" panose="020B0604020202020204" pitchFamily="34" charset="0"/>
                <a:cs typeface="Arial" panose="020B0604020202020204" pitchFamily="34" charset="0"/>
              </a:rPr>
              <a:t>:</a:t>
            </a:r>
          </a:p>
          <a:p>
            <a:pPr marL="0" indent="0" algn="just">
              <a:spcBef>
                <a:spcPts val="600"/>
              </a:spcBef>
              <a:buNone/>
            </a:pPr>
            <a:r>
              <a:rPr lang="es-ES" dirty="0">
                <a:latin typeface="Arial" panose="020B0604020202020204" pitchFamily="34" charset="0"/>
                <a:cs typeface="Arial" panose="020B0604020202020204" pitchFamily="34" charset="0"/>
              </a:rPr>
              <a:t>	  </a:t>
            </a:r>
            <a:r>
              <a:rPr lang="es-ES" sz="3100" dirty="0">
                <a:latin typeface="Arial" panose="020B0604020202020204" pitchFamily="34" charset="0"/>
                <a:cs typeface="Arial" panose="020B0604020202020204" pitchFamily="34" charset="0"/>
              </a:rPr>
              <a:t>Total de ingresos acumulables del ejercicio</a:t>
            </a:r>
            <a:endParaRPr lang="es-ES" sz="2400" dirty="0">
              <a:latin typeface="Arial" panose="020B0604020202020204" pitchFamily="34" charset="0"/>
              <a:cs typeface="Arial" panose="020B0604020202020204" pitchFamily="34" charset="0"/>
            </a:endParaRPr>
          </a:p>
          <a:p>
            <a:pPr marL="0" indent="0" algn="just">
              <a:spcBef>
                <a:spcPts val="600"/>
              </a:spcBef>
              <a:buNone/>
            </a:pPr>
            <a:r>
              <a:rPr lang="es-ES" sz="3100" dirty="0">
                <a:latin typeface="Arial" panose="020B0604020202020204" pitchFamily="34" charset="0"/>
                <a:cs typeface="Arial" panose="020B0604020202020204" pitchFamily="34" charset="0"/>
              </a:rPr>
              <a:t>Menos:</a:t>
            </a:r>
            <a:r>
              <a:rPr lang="es-ES" sz="2400" dirty="0">
                <a:latin typeface="Arial" panose="020B0604020202020204" pitchFamily="34" charset="0"/>
                <a:cs typeface="Arial" panose="020B0604020202020204" pitchFamily="34" charset="0"/>
              </a:rPr>
              <a:t> </a:t>
            </a:r>
            <a:r>
              <a:rPr lang="es-ES" sz="3000" dirty="0">
                <a:latin typeface="Arial" panose="020B0604020202020204" pitchFamily="34" charset="0"/>
                <a:cs typeface="Arial" panose="020B0604020202020204" pitchFamily="34" charset="0"/>
              </a:rPr>
              <a:t>Deducciones Autorizadas</a:t>
            </a:r>
            <a:endParaRPr lang="es-ES" sz="3600" dirty="0">
              <a:latin typeface="Arial" panose="020B0604020202020204" pitchFamily="34" charset="0"/>
              <a:cs typeface="Arial" panose="020B0604020202020204" pitchFamily="34" charset="0"/>
            </a:endParaRPr>
          </a:p>
          <a:p>
            <a:pPr marL="0" indent="0" algn="just">
              <a:buNone/>
            </a:pPr>
            <a:r>
              <a:rPr lang="es-ES" sz="3000" dirty="0">
                <a:latin typeface="Arial" panose="020B0604020202020204" pitchFamily="34" charset="0"/>
                <a:cs typeface="Arial" panose="020B0604020202020204" pitchFamily="34" charset="0"/>
              </a:rPr>
              <a:t>Menos: </a:t>
            </a:r>
            <a:r>
              <a:rPr lang="es-ES" sz="3000" u="sng" dirty="0">
                <a:latin typeface="Arial" panose="020B0604020202020204" pitchFamily="34" charset="0"/>
                <a:cs typeface="Arial" panose="020B0604020202020204" pitchFamily="34" charset="0"/>
              </a:rPr>
              <a:t>P.T.U. </a:t>
            </a:r>
            <a:r>
              <a:rPr lang="es-ES" sz="3000" u="sng" dirty="0">
                <a:solidFill>
                  <a:srgbClr val="0000CC"/>
                </a:solidFill>
                <a:latin typeface="Arial" panose="020B0604020202020204" pitchFamily="34" charset="0"/>
                <a:cs typeface="Arial" panose="020B0604020202020204" pitchFamily="34" charset="0"/>
              </a:rPr>
              <a:t>pagada en el ejercicio</a:t>
            </a:r>
            <a:endParaRPr lang="es-ES" sz="2400" u="sng" dirty="0">
              <a:solidFill>
                <a:srgbClr val="0000CC"/>
              </a:solidFill>
              <a:latin typeface="Arial" panose="020B0604020202020204" pitchFamily="34" charset="0"/>
              <a:cs typeface="Arial" panose="020B0604020202020204" pitchFamily="34" charset="0"/>
            </a:endParaRPr>
          </a:p>
          <a:p>
            <a:pPr marL="0" indent="0" algn="just">
              <a:buNone/>
            </a:pPr>
            <a:r>
              <a:rPr lang="es-ES" sz="3000" dirty="0">
                <a:latin typeface="Arial" panose="020B0604020202020204" pitchFamily="34" charset="0"/>
                <a:cs typeface="Arial" panose="020B0604020202020204" pitchFamily="34" charset="0"/>
              </a:rPr>
              <a:t>Igual:    Utilidad Fiscal antes de amortización de pérdidas.</a:t>
            </a:r>
          </a:p>
          <a:p>
            <a:pPr marL="0" indent="0" algn="just">
              <a:buNone/>
            </a:pPr>
            <a:r>
              <a:rPr lang="es-ES" sz="3000" dirty="0">
                <a:latin typeface="Arial" panose="020B0604020202020204" pitchFamily="34" charset="0"/>
                <a:cs typeface="Arial" panose="020B0604020202020204" pitchFamily="34" charset="0"/>
              </a:rPr>
              <a:t>Menos: </a:t>
            </a:r>
            <a:r>
              <a:rPr lang="es-ES" sz="3000" u="sng" dirty="0">
                <a:latin typeface="Arial" panose="020B0604020202020204" pitchFamily="34" charset="0"/>
                <a:cs typeface="Arial" panose="020B0604020202020204" pitchFamily="34" charset="0"/>
              </a:rPr>
              <a:t>Pérdidas Fiscales Pendientes de Amortizar </a:t>
            </a:r>
            <a:r>
              <a:rPr lang="es-ES" sz="2400" u="sng" dirty="0">
                <a:latin typeface="Arial" panose="020B0604020202020204" pitchFamily="34" charset="0"/>
                <a:cs typeface="Arial" panose="020B0604020202020204" pitchFamily="34" charset="0"/>
              </a:rPr>
              <a:t>(RMF 3.13.8)</a:t>
            </a:r>
          </a:p>
          <a:p>
            <a:pPr marL="0" indent="0" algn="just">
              <a:buNone/>
            </a:pPr>
            <a:r>
              <a:rPr lang="es-ES" sz="3000" dirty="0">
                <a:latin typeface="Arial" panose="020B0604020202020204" pitchFamily="34" charset="0"/>
                <a:cs typeface="Arial" panose="020B0604020202020204" pitchFamily="34" charset="0"/>
              </a:rPr>
              <a:t>Igual:    Utilidad Fiscal </a:t>
            </a:r>
          </a:p>
          <a:p>
            <a:pPr marL="0" indent="0" algn="just">
              <a:buNone/>
            </a:pPr>
            <a:r>
              <a:rPr lang="es-ES" sz="3000" dirty="0">
                <a:latin typeface="Arial" panose="020B0604020202020204" pitchFamily="34" charset="0"/>
                <a:cs typeface="Arial" panose="020B0604020202020204" pitchFamily="34" charset="0"/>
              </a:rPr>
              <a:t>Aplica:  </a:t>
            </a:r>
            <a:r>
              <a:rPr lang="es-ES" sz="3000" u="sng" dirty="0">
                <a:latin typeface="Arial" panose="020B0604020202020204" pitchFamily="34" charset="0"/>
                <a:cs typeface="Arial" panose="020B0604020202020204" pitchFamily="34" charset="0"/>
              </a:rPr>
              <a:t>Tarifa ISR artículo 152 LISR </a:t>
            </a:r>
            <a:endParaRPr lang="es-ES" sz="3000" u="sng" dirty="0" smtClean="0">
              <a:latin typeface="Arial" panose="020B0604020202020204" pitchFamily="34" charset="0"/>
              <a:cs typeface="Arial" panose="020B0604020202020204" pitchFamily="34" charset="0"/>
            </a:endParaRPr>
          </a:p>
          <a:p>
            <a:pPr marL="0" indent="0" algn="just">
              <a:buNone/>
            </a:pPr>
            <a:r>
              <a:rPr lang="es-ES" sz="3000" dirty="0" smtClean="0">
                <a:latin typeface="Arial" panose="020B0604020202020204" pitchFamily="34" charset="0"/>
                <a:cs typeface="Arial" panose="020B0604020202020204" pitchFamily="34" charset="0"/>
              </a:rPr>
              <a:t>Igual</a:t>
            </a:r>
            <a:r>
              <a:rPr lang="es-ES" sz="3000" dirty="0">
                <a:latin typeface="Arial" panose="020B0604020202020204" pitchFamily="34" charset="0"/>
                <a:cs typeface="Arial" panose="020B0604020202020204" pitchFamily="34" charset="0"/>
              </a:rPr>
              <a:t>:    ISR Anual determinado </a:t>
            </a:r>
            <a:endParaRPr lang="es-ES" sz="3000" u="sng" dirty="0">
              <a:latin typeface="Arial" panose="020B0604020202020204" pitchFamily="34" charset="0"/>
              <a:cs typeface="Arial" panose="020B0604020202020204" pitchFamily="34" charset="0"/>
            </a:endParaRPr>
          </a:p>
          <a:p>
            <a:pPr marL="0" indent="0" algn="just">
              <a:buNone/>
            </a:pPr>
            <a:r>
              <a:rPr lang="es-ES" sz="3000" dirty="0">
                <a:latin typeface="Arial" panose="020B0604020202020204" pitchFamily="34" charset="0"/>
                <a:cs typeface="Arial" panose="020B0604020202020204" pitchFamily="34" charset="0"/>
              </a:rPr>
              <a:t>Menos: Porcentajes de Reducción de ISR </a:t>
            </a:r>
            <a:r>
              <a:rPr lang="es-ES" sz="2400" dirty="0">
                <a:latin typeface="Arial" panose="020B0604020202020204" pitchFamily="34" charset="0"/>
                <a:cs typeface="Arial" panose="020B0604020202020204" pitchFamily="34" charset="0"/>
              </a:rPr>
              <a:t>(Artículo 111 de 100% al 0%)</a:t>
            </a:r>
          </a:p>
          <a:p>
            <a:pPr marL="0" indent="0" algn="just">
              <a:buNone/>
            </a:pPr>
            <a:r>
              <a:rPr lang="es-ES" sz="3000" dirty="0">
                <a:latin typeface="Arial" panose="020B0604020202020204" pitchFamily="34" charset="0"/>
                <a:cs typeface="Arial" panose="020B0604020202020204" pitchFamily="34" charset="0"/>
              </a:rPr>
              <a:t>Menos: Pagos prov. ISR bimestrales pagados en el mismo ejercicio</a:t>
            </a:r>
          </a:p>
          <a:p>
            <a:pPr marL="0" indent="0" algn="just">
              <a:buNone/>
            </a:pPr>
            <a:r>
              <a:rPr lang="es-ES" sz="3000" dirty="0">
                <a:latin typeface="Arial" panose="020B0604020202020204" pitchFamily="34" charset="0"/>
                <a:cs typeface="Arial" panose="020B0604020202020204" pitchFamily="34" charset="0"/>
              </a:rPr>
              <a:t>Menos: </a:t>
            </a:r>
            <a:r>
              <a:rPr lang="es-ES" sz="3000" u="sng" dirty="0">
                <a:latin typeface="Arial" panose="020B0604020202020204" pitchFamily="34" charset="0"/>
                <a:cs typeface="Arial" panose="020B0604020202020204" pitchFamily="34" charset="0"/>
              </a:rPr>
              <a:t>Retenciones efectuadas al contribuyente</a:t>
            </a:r>
          </a:p>
          <a:p>
            <a:pPr marL="0" indent="0" algn="just">
              <a:buNone/>
            </a:pPr>
            <a:r>
              <a:rPr lang="es-ES" sz="3000" dirty="0">
                <a:latin typeface="Arial" panose="020B0604020202020204" pitchFamily="34" charset="0"/>
                <a:cs typeface="Arial" panose="020B0604020202020204" pitchFamily="34" charset="0"/>
              </a:rPr>
              <a:t>Igual:    ISR Anual a </a:t>
            </a:r>
            <a:r>
              <a:rPr lang="es-ES" sz="3000" dirty="0" smtClean="0">
                <a:latin typeface="Arial" panose="020B0604020202020204" pitchFamily="34" charset="0"/>
                <a:cs typeface="Arial" panose="020B0604020202020204" pitchFamily="34" charset="0"/>
              </a:rPr>
              <a:t>cargo</a:t>
            </a:r>
            <a:r>
              <a:rPr lang="es-ES" sz="3000" dirty="0" smtClean="0">
                <a:solidFill>
                  <a:srgbClr val="FF0000"/>
                </a:solidFill>
                <a:latin typeface="Arial" panose="020B0604020202020204" pitchFamily="34" charset="0"/>
                <a:cs typeface="Arial" panose="020B0604020202020204" pitchFamily="34" charset="0"/>
              </a:rPr>
              <a:t>.</a:t>
            </a:r>
            <a:endParaRPr lang="es-ES" sz="3000" b="1" i="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999539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ítulo 1"/>
          <p:cNvSpPr>
            <a:spLocks noGrp="1"/>
          </p:cNvSpPr>
          <p:nvPr>
            <p:ph type="title"/>
          </p:nvPr>
        </p:nvSpPr>
        <p:spPr>
          <a:xfrm>
            <a:off x="928687" y="203201"/>
            <a:ext cx="10358437" cy="754062"/>
          </a:xfrm>
        </p:spPr>
        <p:txBody>
          <a:bodyPr>
            <a:noAutofit/>
          </a:bodyPr>
          <a:lstStyle/>
          <a:p>
            <a:pPr algn="ctr"/>
            <a:r>
              <a:rPr lang="es-MX" altLang="en-US" sz="3600" b="1" dirty="0">
                <a:latin typeface="Arial" panose="020B0604020202020204" pitchFamily="34" charset="0"/>
                <a:cs typeface="Arial" panose="020B0604020202020204" pitchFamily="34" charset="0"/>
              </a:rPr>
              <a:t>Declaración de Pagos Bimestrales </a:t>
            </a:r>
            <a:br>
              <a:rPr lang="es-MX" altLang="en-US" sz="3600" b="1" dirty="0">
                <a:latin typeface="Arial" panose="020B0604020202020204" pitchFamily="34" charset="0"/>
                <a:cs typeface="Arial" panose="020B0604020202020204" pitchFamily="34" charset="0"/>
              </a:rPr>
            </a:br>
            <a:r>
              <a:rPr lang="es-MX" altLang="en-US" sz="3600" b="1" dirty="0">
                <a:latin typeface="Arial" panose="020B0604020202020204" pitchFamily="34" charset="0"/>
                <a:cs typeface="Arial" panose="020B0604020202020204" pitchFamily="34" charset="0"/>
              </a:rPr>
              <a:t>Definitivos o Provisionales</a:t>
            </a:r>
          </a:p>
        </p:txBody>
      </p:sp>
      <p:sp>
        <p:nvSpPr>
          <p:cNvPr id="79875" name="Marcador de contenido 2"/>
          <p:cNvSpPr>
            <a:spLocks noGrp="1"/>
          </p:cNvSpPr>
          <p:nvPr>
            <p:ph idx="1"/>
          </p:nvPr>
        </p:nvSpPr>
        <p:spPr>
          <a:xfrm>
            <a:off x="614364" y="957263"/>
            <a:ext cx="11101386" cy="5672137"/>
          </a:xfrm>
        </p:spPr>
        <p:txBody>
          <a:bodyPr>
            <a:noAutofit/>
          </a:bodyPr>
          <a:lstStyle/>
          <a:p>
            <a:pPr marL="0" indent="0">
              <a:lnSpc>
                <a:spcPct val="100000"/>
              </a:lnSpc>
              <a:spcBef>
                <a:spcPts val="0"/>
              </a:spcBef>
              <a:buNone/>
            </a:pPr>
            <a:r>
              <a:rPr lang="es-MX" sz="2400" b="1" dirty="0">
                <a:latin typeface="Arial" panose="020B0604020202020204" pitchFamily="34" charset="0"/>
                <a:cs typeface="Arial" panose="020B0604020202020204" pitchFamily="34" charset="0"/>
              </a:rPr>
              <a:t>Presentación de declaraciones bimestrales por contribuyentes del RIF</a:t>
            </a:r>
          </a:p>
          <a:p>
            <a:pPr marL="0" indent="0" algn="just">
              <a:lnSpc>
                <a:spcPct val="100000"/>
              </a:lnSpc>
              <a:spcBef>
                <a:spcPts val="0"/>
              </a:spcBef>
              <a:buNone/>
            </a:pPr>
            <a:r>
              <a:rPr lang="es-MX" sz="2400" b="1" dirty="0" smtClean="0">
                <a:latin typeface="Arial" panose="020B0604020202020204" pitchFamily="34" charset="0"/>
                <a:cs typeface="Arial" panose="020B0604020202020204" pitchFamily="34" charset="0"/>
              </a:rPr>
              <a:t>RMF Regla 3.13.7 </a:t>
            </a:r>
            <a:r>
              <a:rPr lang="es-MX" sz="2400" dirty="0">
                <a:latin typeface="Arial" panose="020B0604020202020204" pitchFamily="34" charset="0"/>
                <a:cs typeface="Arial" panose="020B0604020202020204" pitchFamily="34" charset="0"/>
              </a:rPr>
              <a:t>Los contribuyentes que tributen en el RIF </a:t>
            </a:r>
            <a:r>
              <a:rPr lang="es-MX" sz="2400" dirty="0">
                <a:solidFill>
                  <a:srgbClr val="FF0000"/>
                </a:solidFill>
                <a:latin typeface="Arial" panose="020B0604020202020204" pitchFamily="34" charset="0"/>
                <a:cs typeface="Arial" panose="020B0604020202020204" pitchFamily="34" charset="0"/>
              </a:rPr>
              <a:t>deberán</a:t>
            </a:r>
            <a:r>
              <a:rPr lang="es-MX" sz="2400" dirty="0">
                <a:latin typeface="Arial" panose="020B0604020202020204" pitchFamily="34" charset="0"/>
                <a:cs typeface="Arial" panose="020B0604020202020204" pitchFamily="34" charset="0"/>
              </a:rPr>
              <a:t> presentar las </a:t>
            </a:r>
            <a:r>
              <a:rPr lang="es-MX" sz="2400" dirty="0">
                <a:solidFill>
                  <a:srgbClr val="FF0000"/>
                </a:solidFill>
                <a:latin typeface="Arial" panose="020B0604020202020204" pitchFamily="34" charset="0"/>
                <a:cs typeface="Arial" panose="020B0604020202020204" pitchFamily="34" charset="0"/>
              </a:rPr>
              <a:t>declaraciones bimestrales definitivas del ISR, incluyendo retenciones</a:t>
            </a:r>
            <a:r>
              <a:rPr lang="es-MX" sz="2400" dirty="0">
                <a:latin typeface="Arial" panose="020B0604020202020204" pitchFamily="34" charset="0"/>
                <a:cs typeface="Arial" panose="020B0604020202020204" pitchFamily="34" charset="0"/>
              </a:rPr>
              <a:t>, así como las </a:t>
            </a:r>
            <a:r>
              <a:rPr lang="es-MX" sz="2400" dirty="0">
                <a:solidFill>
                  <a:srgbClr val="FF0000"/>
                </a:solidFill>
                <a:latin typeface="Arial" panose="020B0604020202020204" pitchFamily="34" charset="0"/>
                <a:cs typeface="Arial" panose="020B0604020202020204" pitchFamily="34" charset="0"/>
              </a:rPr>
              <a:t>declaraciones de pagos provisionales bimestrales del ISR a cuenta del impuesto del </a:t>
            </a:r>
            <a:r>
              <a:rPr lang="es-MX" sz="2400" dirty="0" smtClean="0">
                <a:solidFill>
                  <a:srgbClr val="FF0000"/>
                </a:solidFill>
                <a:latin typeface="Arial" panose="020B0604020202020204" pitchFamily="34" charset="0"/>
                <a:cs typeface="Arial" panose="020B0604020202020204" pitchFamily="34" charset="0"/>
              </a:rPr>
              <a:t>ejercicio</a:t>
            </a:r>
            <a:r>
              <a:rPr lang="es-MX" sz="2400" dirty="0" smtClean="0">
                <a:latin typeface="Arial" panose="020B0604020202020204" pitchFamily="34" charset="0"/>
                <a:cs typeface="Arial" panose="020B0604020202020204" pitchFamily="34" charset="0"/>
              </a:rPr>
              <a:t>, por medio de </a:t>
            </a:r>
            <a:r>
              <a:rPr lang="es-MX" sz="2400" b="1" dirty="0" smtClean="0">
                <a:latin typeface="Arial" panose="020B0604020202020204" pitchFamily="34" charset="0"/>
                <a:cs typeface="Arial" panose="020B0604020202020204" pitchFamily="34" charset="0"/>
              </a:rPr>
              <a:t>“Mis </a:t>
            </a:r>
            <a:r>
              <a:rPr lang="es-MX" sz="2400" b="1" dirty="0">
                <a:latin typeface="Arial" panose="020B0604020202020204" pitchFamily="34" charset="0"/>
                <a:cs typeface="Arial" panose="020B0604020202020204" pitchFamily="34" charset="0"/>
              </a:rPr>
              <a:t>cuentas</a:t>
            </a:r>
            <a:r>
              <a:rPr lang="es-MX" sz="2400" b="1" dirty="0" smtClean="0">
                <a:latin typeface="Arial" panose="020B0604020202020204" pitchFamily="34" charset="0"/>
                <a:cs typeface="Arial" panose="020B0604020202020204" pitchFamily="34" charset="0"/>
              </a:rPr>
              <a:t>”</a:t>
            </a:r>
            <a:r>
              <a:rPr lang="es-MX" sz="2400" dirty="0" smtClean="0">
                <a:latin typeface="Arial" panose="020B0604020202020204" pitchFamily="34" charset="0"/>
                <a:cs typeface="Arial" panose="020B0604020202020204" pitchFamily="34" charset="0"/>
              </a:rPr>
              <a:t>.</a:t>
            </a:r>
            <a:endParaRPr lang="es-MX" sz="2400" dirty="0">
              <a:latin typeface="Arial" panose="020B0604020202020204" pitchFamily="34" charset="0"/>
              <a:cs typeface="Arial" panose="020B0604020202020204" pitchFamily="34" charset="0"/>
            </a:endParaRPr>
          </a:p>
          <a:p>
            <a:pPr marL="0" indent="0" algn="just">
              <a:lnSpc>
                <a:spcPct val="100000"/>
              </a:lnSpc>
              <a:spcBef>
                <a:spcPts val="0"/>
              </a:spcBef>
              <a:buNone/>
            </a:pPr>
            <a:r>
              <a:rPr lang="es-MX" sz="2400" dirty="0">
                <a:latin typeface="Arial" panose="020B0604020202020204" pitchFamily="34" charset="0"/>
                <a:cs typeface="Arial" panose="020B0604020202020204" pitchFamily="34" charset="0"/>
              </a:rPr>
              <a:t>Al finalizar la captura y el envío de la información se entregará a los contribuyentes el </a:t>
            </a:r>
            <a:r>
              <a:rPr lang="es-MX" sz="2400" b="1" dirty="0">
                <a:solidFill>
                  <a:srgbClr val="FF0000"/>
                </a:solidFill>
                <a:latin typeface="Arial" panose="020B0604020202020204" pitchFamily="34" charset="0"/>
                <a:cs typeface="Arial" panose="020B0604020202020204" pitchFamily="34" charset="0"/>
              </a:rPr>
              <a:t>acuse de recibo electrónico</a:t>
            </a:r>
            <a:r>
              <a:rPr lang="es-MX" sz="2400" dirty="0">
                <a:solidFill>
                  <a:srgbClr val="FF0000"/>
                </a:solidFill>
                <a:latin typeface="Arial" panose="020B0604020202020204" pitchFamily="34" charset="0"/>
                <a:cs typeface="Arial" panose="020B0604020202020204" pitchFamily="34" charset="0"/>
              </a:rPr>
              <a:t> </a:t>
            </a:r>
            <a:r>
              <a:rPr lang="es-MX" sz="2400" dirty="0">
                <a:latin typeface="Arial" panose="020B0604020202020204" pitchFamily="34" charset="0"/>
                <a:cs typeface="Arial" panose="020B0604020202020204" pitchFamily="34" charset="0"/>
              </a:rPr>
              <a:t>de la información presentada, el cual contendrá, el </a:t>
            </a:r>
            <a:r>
              <a:rPr lang="es-MX" sz="2400" dirty="0">
                <a:solidFill>
                  <a:srgbClr val="FF0000"/>
                </a:solidFill>
                <a:latin typeface="Arial" panose="020B0604020202020204" pitchFamily="34" charset="0"/>
                <a:cs typeface="Arial" panose="020B0604020202020204" pitchFamily="34" charset="0"/>
              </a:rPr>
              <a:t>número de operación</a:t>
            </a:r>
            <a:r>
              <a:rPr lang="es-MX" sz="2400" dirty="0">
                <a:latin typeface="Arial" panose="020B0604020202020204" pitchFamily="34" charset="0"/>
                <a:cs typeface="Arial" panose="020B0604020202020204" pitchFamily="34" charset="0"/>
              </a:rPr>
              <a:t>, </a:t>
            </a:r>
            <a:r>
              <a:rPr lang="es-MX" sz="2400" dirty="0">
                <a:solidFill>
                  <a:srgbClr val="FF0000"/>
                </a:solidFill>
                <a:latin typeface="Arial" panose="020B0604020202020204" pitchFamily="34" charset="0"/>
                <a:cs typeface="Arial" panose="020B0604020202020204" pitchFamily="34" charset="0"/>
              </a:rPr>
              <a:t>fecha de presentación </a:t>
            </a:r>
            <a:r>
              <a:rPr lang="es-MX" sz="2400" dirty="0">
                <a:latin typeface="Arial" panose="020B0604020202020204" pitchFamily="34" charset="0"/>
                <a:cs typeface="Arial" panose="020B0604020202020204" pitchFamily="34" charset="0"/>
              </a:rPr>
              <a:t>y el </a:t>
            </a:r>
            <a:r>
              <a:rPr lang="es-MX" sz="2400" dirty="0">
                <a:solidFill>
                  <a:srgbClr val="FF0000"/>
                </a:solidFill>
                <a:latin typeface="Arial" panose="020B0604020202020204" pitchFamily="34" charset="0"/>
                <a:cs typeface="Arial" panose="020B0604020202020204" pitchFamily="34" charset="0"/>
              </a:rPr>
              <a:t>sello digital generado.</a:t>
            </a:r>
            <a:endParaRPr lang="en-US" sz="2400" dirty="0">
              <a:solidFill>
                <a:srgbClr val="FF0000"/>
              </a:solidFill>
              <a:latin typeface="Arial" panose="020B0604020202020204" pitchFamily="34" charset="0"/>
              <a:cs typeface="Arial" panose="020B0604020202020204" pitchFamily="34" charset="0"/>
            </a:endParaRPr>
          </a:p>
          <a:p>
            <a:pPr marL="0" indent="0" algn="just">
              <a:lnSpc>
                <a:spcPct val="100000"/>
              </a:lnSpc>
              <a:spcBef>
                <a:spcPts val="0"/>
              </a:spcBef>
              <a:buNone/>
            </a:pPr>
            <a:r>
              <a:rPr lang="es-MX" sz="2400" b="1" dirty="0">
                <a:latin typeface="Arial" panose="020B0604020202020204" pitchFamily="34" charset="0"/>
                <a:cs typeface="Arial" panose="020B0604020202020204" pitchFamily="34" charset="0"/>
              </a:rPr>
              <a:t>Cuando exista cantidad a pagar</a:t>
            </a:r>
            <a:r>
              <a:rPr lang="es-MX" sz="2400" dirty="0">
                <a:latin typeface="Arial" panose="020B0604020202020204" pitchFamily="34" charset="0"/>
                <a:cs typeface="Arial" panose="020B0604020202020204" pitchFamily="34" charset="0"/>
              </a:rPr>
              <a:t>, </a:t>
            </a:r>
            <a:r>
              <a:rPr lang="es-MX" sz="2400" dirty="0" smtClean="0">
                <a:latin typeface="Arial" panose="020B0604020202020204" pitchFamily="34" charset="0"/>
                <a:cs typeface="Arial" panose="020B0604020202020204" pitchFamily="34" charset="0"/>
              </a:rPr>
              <a:t>el </a:t>
            </a:r>
            <a:r>
              <a:rPr lang="es-MX" sz="2400" dirty="0">
                <a:latin typeface="Arial" panose="020B0604020202020204" pitchFamily="34" charset="0"/>
                <a:cs typeface="Arial" panose="020B0604020202020204" pitchFamily="34" charset="0"/>
              </a:rPr>
              <a:t>Formato que contendrá el importe a pagar y la línea de captura con la que efectuará el pago, así como la fecha de vigencia. </a:t>
            </a:r>
          </a:p>
          <a:p>
            <a:pPr marL="0" indent="0" algn="just">
              <a:lnSpc>
                <a:spcPct val="100000"/>
              </a:lnSpc>
              <a:spcBef>
                <a:spcPts val="0"/>
              </a:spcBef>
              <a:buNone/>
            </a:pPr>
            <a:r>
              <a:rPr lang="es-MX" sz="2400" b="1" dirty="0">
                <a:latin typeface="Arial" panose="020B0604020202020204" pitchFamily="34" charset="0"/>
                <a:cs typeface="Arial" panose="020B0604020202020204" pitchFamily="34" charset="0"/>
              </a:rPr>
              <a:t>Cuando no exista cantidad a pagar</a:t>
            </a:r>
            <a:r>
              <a:rPr lang="es-MX" sz="2400" dirty="0">
                <a:latin typeface="Arial" panose="020B0604020202020204" pitchFamily="34" charset="0"/>
                <a:cs typeface="Arial" panose="020B0604020202020204" pitchFamily="34" charset="0"/>
              </a:rPr>
              <a:t>, se considera cumplida la obligación con el envío de la información correspondiente.</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136551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ítulo 1"/>
          <p:cNvSpPr>
            <a:spLocks noGrp="1"/>
          </p:cNvSpPr>
          <p:nvPr>
            <p:ph type="title"/>
          </p:nvPr>
        </p:nvSpPr>
        <p:spPr>
          <a:xfrm>
            <a:off x="928687" y="203201"/>
            <a:ext cx="10358437" cy="754062"/>
          </a:xfrm>
        </p:spPr>
        <p:txBody>
          <a:bodyPr>
            <a:noAutofit/>
          </a:bodyPr>
          <a:lstStyle/>
          <a:p>
            <a:pPr algn="ctr"/>
            <a:r>
              <a:rPr lang="es-MX" altLang="en-US" sz="3600" b="1" dirty="0">
                <a:latin typeface="Arial" panose="020B0604020202020204" pitchFamily="34" charset="0"/>
                <a:cs typeface="Arial" panose="020B0604020202020204" pitchFamily="34" charset="0"/>
              </a:rPr>
              <a:t>Declaración de Pagos Bimestrales </a:t>
            </a:r>
            <a:br>
              <a:rPr lang="es-MX" altLang="en-US" sz="3600" b="1" dirty="0">
                <a:latin typeface="Arial" panose="020B0604020202020204" pitchFamily="34" charset="0"/>
                <a:cs typeface="Arial" panose="020B0604020202020204" pitchFamily="34" charset="0"/>
              </a:rPr>
            </a:br>
            <a:r>
              <a:rPr lang="es-MX" altLang="en-US" sz="3600" b="1" dirty="0">
                <a:latin typeface="Arial" panose="020B0604020202020204" pitchFamily="34" charset="0"/>
                <a:cs typeface="Arial" panose="020B0604020202020204" pitchFamily="34" charset="0"/>
              </a:rPr>
              <a:t>Definitivos o Provisionales</a:t>
            </a:r>
          </a:p>
        </p:txBody>
      </p:sp>
      <p:sp>
        <p:nvSpPr>
          <p:cNvPr id="79875" name="Marcador de contenido 2"/>
          <p:cNvSpPr>
            <a:spLocks noGrp="1"/>
          </p:cNvSpPr>
          <p:nvPr>
            <p:ph idx="1"/>
          </p:nvPr>
        </p:nvSpPr>
        <p:spPr>
          <a:xfrm>
            <a:off x="614364" y="957262"/>
            <a:ext cx="11101386" cy="5672137"/>
          </a:xfrm>
        </p:spPr>
        <p:txBody>
          <a:bodyPr>
            <a:noAutofit/>
          </a:bodyPr>
          <a:lstStyle/>
          <a:p>
            <a:pPr marL="0" indent="0">
              <a:lnSpc>
                <a:spcPct val="100000"/>
              </a:lnSpc>
              <a:spcBef>
                <a:spcPts val="0"/>
              </a:spcBef>
              <a:buNone/>
            </a:pPr>
            <a:r>
              <a:rPr lang="es-MX" sz="2400" b="1" dirty="0">
                <a:latin typeface="Arial" panose="020B0604020202020204" pitchFamily="34" charset="0"/>
                <a:cs typeface="Arial" panose="020B0604020202020204" pitchFamily="34" charset="0"/>
              </a:rPr>
              <a:t>Presentación de declaraciones bimestrales por contribuyentes del RIF</a:t>
            </a:r>
          </a:p>
          <a:p>
            <a:pPr marL="0" indent="0" algn="just">
              <a:lnSpc>
                <a:spcPct val="100000"/>
              </a:lnSpc>
              <a:spcBef>
                <a:spcPts val="0"/>
              </a:spcBef>
              <a:buNone/>
            </a:pPr>
            <a:r>
              <a:rPr lang="es-MX" sz="2400" b="1" dirty="0" smtClean="0">
                <a:latin typeface="Arial" panose="020B0604020202020204" pitchFamily="34" charset="0"/>
                <a:cs typeface="Arial" panose="020B0604020202020204" pitchFamily="34" charset="0"/>
              </a:rPr>
              <a:t>RMF Regla 3.13.7. </a:t>
            </a:r>
            <a:r>
              <a:rPr lang="es-MX" sz="2400" dirty="0">
                <a:latin typeface="Arial" panose="020B0604020202020204" pitchFamily="34" charset="0"/>
                <a:cs typeface="Arial" panose="020B0604020202020204" pitchFamily="34" charset="0"/>
              </a:rPr>
              <a:t>Cuando alguno de los conceptos por los cuales deban presentar la información no se encuentren contenidos en la aplicación electrónica </a:t>
            </a:r>
            <a:r>
              <a:rPr lang="es-MX" sz="2400" b="1" i="1" dirty="0">
                <a:latin typeface="Arial" panose="020B0604020202020204" pitchFamily="34" charset="0"/>
                <a:cs typeface="Arial" panose="020B0604020202020204" pitchFamily="34" charset="0"/>
              </a:rPr>
              <a:t>“Mis cuentas”, </a:t>
            </a:r>
            <a:r>
              <a:rPr lang="es-MX" sz="2400" dirty="0">
                <a:latin typeface="Arial" panose="020B0604020202020204" pitchFamily="34" charset="0"/>
                <a:cs typeface="Arial" panose="020B0604020202020204" pitchFamily="34" charset="0"/>
              </a:rPr>
              <a:t>dichos contribuyentes </a:t>
            </a:r>
            <a:r>
              <a:rPr lang="es-MX" sz="2400" b="1" i="1" dirty="0">
                <a:solidFill>
                  <a:srgbClr val="2116FC"/>
                </a:solidFill>
                <a:latin typeface="Arial" panose="020B0604020202020204" pitchFamily="34" charset="0"/>
                <a:cs typeface="Arial" panose="020B0604020202020204" pitchFamily="34" charset="0"/>
              </a:rPr>
              <a:t>podrán presentar sus declaraciones bimestrales definitivas o provisionales </a:t>
            </a:r>
            <a:r>
              <a:rPr lang="es-MX" sz="2400" dirty="0">
                <a:latin typeface="Arial" panose="020B0604020202020204" pitchFamily="34" charset="0"/>
                <a:cs typeface="Arial" panose="020B0604020202020204" pitchFamily="34" charset="0"/>
              </a:rPr>
              <a:t>de impuestos federales, incluyendo retenciones, utilizando el Servicio de </a:t>
            </a:r>
            <a:r>
              <a:rPr lang="es-MX" sz="2400" b="1" dirty="0">
                <a:solidFill>
                  <a:srgbClr val="2116FC"/>
                </a:solidFill>
                <a:latin typeface="Arial" panose="020B0604020202020204" pitchFamily="34" charset="0"/>
                <a:cs typeface="Arial" panose="020B0604020202020204" pitchFamily="34" charset="0"/>
              </a:rPr>
              <a:t>“</a:t>
            </a:r>
            <a:r>
              <a:rPr lang="es-MX" sz="2400" b="1" dirty="0" err="1" smtClean="0">
                <a:solidFill>
                  <a:srgbClr val="2116FC"/>
                </a:solidFill>
                <a:latin typeface="Arial" panose="020B0604020202020204" pitchFamily="34" charset="0"/>
                <a:cs typeface="Arial" panose="020B0604020202020204" pitchFamily="34" charset="0"/>
              </a:rPr>
              <a:t>DyP</a:t>
            </a:r>
            <a:r>
              <a:rPr lang="es-MX" sz="2400" b="1" dirty="0" smtClean="0">
                <a:solidFill>
                  <a:srgbClr val="2116FC"/>
                </a:solidFill>
                <a:latin typeface="Arial" panose="020B0604020202020204" pitchFamily="34" charset="0"/>
                <a:cs typeface="Arial" panose="020B0604020202020204" pitchFamily="34" charset="0"/>
              </a:rPr>
              <a:t>”.</a:t>
            </a:r>
            <a:endParaRPr lang="es-MX" sz="2400" b="1" dirty="0">
              <a:solidFill>
                <a:srgbClr val="2116FC"/>
              </a:solidFill>
              <a:latin typeface="Arial" panose="020B0604020202020204" pitchFamily="34" charset="0"/>
              <a:cs typeface="Arial" panose="020B0604020202020204" pitchFamily="34" charset="0"/>
            </a:endParaRPr>
          </a:p>
          <a:p>
            <a:pPr marL="0" indent="0" algn="just">
              <a:lnSpc>
                <a:spcPct val="100000"/>
              </a:lnSpc>
              <a:spcBef>
                <a:spcPts val="0"/>
              </a:spcBef>
              <a:buNone/>
            </a:pPr>
            <a:r>
              <a:rPr lang="es-MX" sz="2400" b="1" i="1" dirty="0">
                <a:latin typeface="Arial" panose="020B0604020202020204" pitchFamily="34" charset="0"/>
                <a:cs typeface="Arial" panose="020B0604020202020204" pitchFamily="34" charset="0"/>
              </a:rPr>
              <a:t>La opción </a:t>
            </a:r>
            <a:r>
              <a:rPr lang="es-MX" sz="2400" dirty="0">
                <a:latin typeface="Arial" panose="020B0604020202020204" pitchFamily="34" charset="0"/>
                <a:cs typeface="Arial" panose="020B0604020202020204" pitchFamily="34" charset="0"/>
              </a:rPr>
              <a:t>a que se refiere el párrafo anterior, </a:t>
            </a:r>
            <a:r>
              <a:rPr lang="es-MX" sz="2400" b="1" i="1" dirty="0">
                <a:solidFill>
                  <a:srgbClr val="2116FC"/>
                </a:solidFill>
                <a:latin typeface="Arial" panose="020B0604020202020204" pitchFamily="34" charset="0"/>
                <a:cs typeface="Arial" panose="020B0604020202020204" pitchFamily="34" charset="0"/>
              </a:rPr>
              <a:t>no podrá variarse en el mismo ejercicio fiscal</a:t>
            </a:r>
            <a:r>
              <a:rPr lang="es-MX" sz="2400" dirty="0">
                <a:latin typeface="Arial" panose="020B0604020202020204" pitchFamily="34" charset="0"/>
                <a:cs typeface="Arial" panose="020B0604020202020204" pitchFamily="34" charset="0"/>
              </a:rPr>
              <a:t>, salvo que la aplicación electrónica </a:t>
            </a:r>
            <a:r>
              <a:rPr lang="es-MX" sz="2400" b="1" i="1" dirty="0">
                <a:latin typeface="Arial" panose="020B0604020202020204" pitchFamily="34" charset="0"/>
                <a:cs typeface="Arial" panose="020B0604020202020204" pitchFamily="34" charset="0"/>
              </a:rPr>
              <a:t>“Mis cuentas”</a:t>
            </a:r>
            <a:r>
              <a:rPr lang="es-MX" sz="2400" dirty="0">
                <a:latin typeface="Arial" panose="020B0604020202020204" pitchFamily="34" charset="0"/>
                <a:cs typeface="Arial" panose="020B0604020202020204" pitchFamily="34" charset="0"/>
              </a:rPr>
              <a:t> ya contenga el concepto que haya motivado su ejercicio.</a:t>
            </a:r>
            <a:endParaRPr lang="en-US" sz="2400" dirty="0">
              <a:latin typeface="Arial" panose="020B0604020202020204" pitchFamily="34" charset="0"/>
              <a:cs typeface="Arial" panose="020B0604020202020204" pitchFamily="34" charset="0"/>
            </a:endParaRPr>
          </a:p>
          <a:p>
            <a:pPr marL="0" indent="0" algn="just">
              <a:lnSpc>
                <a:spcPct val="100000"/>
              </a:lnSpc>
              <a:spcBef>
                <a:spcPts val="0"/>
              </a:spcBef>
              <a:buNone/>
            </a:pPr>
            <a:r>
              <a:rPr lang="es-MX" sz="2400" dirty="0">
                <a:latin typeface="Arial" panose="020B0604020202020204" pitchFamily="34" charset="0"/>
                <a:cs typeface="Arial" panose="020B0604020202020204" pitchFamily="34" charset="0"/>
              </a:rPr>
              <a:t>Se considera que los contribuyentes que tributen en el RIF, han</a:t>
            </a:r>
            <a:r>
              <a:rPr lang="es-MX" sz="2400" b="1" i="1" dirty="0">
                <a:latin typeface="Arial" panose="020B0604020202020204" pitchFamily="34" charset="0"/>
                <a:cs typeface="Arial" panose="020B0604020202020204" pitchFamily="34" charset="0"/>
              </a:rPr>
              <a:t> </a:t>
            </a:r>
            <a:r>
              <a:rPr lang="es-MX" sz="2400" b="1" i="1" dirty="0">
                <a:solidFill>
                  <a:srgbClr val="2116FC"/>
                </a:solidFill>
                <a:latin typeface="Arial" panose="020B0604020202020204" pitchFamily="34" charset="0"/>
                <a:cs typeface="Arial" panose="020B0604020202020204" pitchFamily="34" charset="0"/>
              </a:rPr>
              <a:t>cumplido con la obligación</a:t>
            </a:r>
            <a:r>
              <a:rPr lang="es-MX" sz="2400" dirty="0">
                <a:solidFill>
                  <a:srgbClr val="2116FC"/>
                </a:solidFill>
                <a:latin typeface="Arial" panose="020B0604020202020204" pitchFamily="34" charset="0"/>
                <a:cs typeface="Arial" panose="020B0604020202020204" pitchFamily="34" charset="0"/>
              </a:rPr>
              <a:t> </a:t>
            </a:r>
            <a:r>
              <a:rPr lang="es-MX" sz="2400" dirty="0">
                <a:latin typeface="Arial" panose="020B0604020202020204" pitchFamily="34" charset="0"/>
                <a:cs typeface="Arial" panose="020B0604020202020204" pitchFamily="34" charset="0"/>
              </a:rPr>
              <a:t>de presentar las declaraciones bimestrales definitivas de impuestos federales, </a:t>
            </a:r>
            <a:r>
              <a:rPr lang="es-MX" sz="2400" b="1" dirty="0">
                <a:solidFill>
                  <a:srgbClr val="2116FC"/>
                </a:solidFill>
                <a:latin typeface="Arial" panose="020B0604020202020204" pitchFamily="34" charset="0"/>
                <a:cs typeface="Arial" panose="020B0604020202020204" pitchFamily="34" charset="0"/>
              </a:rPr>
              <a:t>cuando hayan presentado </a:t>
            </a:r>
            <a:r>
              <a:rPr lang="es-MX" sz="2400" dirty="0">
                <a:latin typeface="Arial" panose="020B0604020202020204" pitchFamily="34" charset="0"/>
                <a:cs typeface="Arial" panose="020B0604020202020204" pitchFamily="34" charset="0"/>
              </a:rPr>
              <a:t>la información por los impuestos declarados a través de los medios señalados en esta regla, </a:t>
            </a:r>
            <a:r>
              <a:rPr lang="es-MX" sz="2400" b="1" dirty="0">
                <a:solidFill>
                  <a:srgbClr val="2116FC"/>
                </a:solidFill>
                <a:latin typeface="Arial" panose="020B0604020202020204" pitchFamily="34" charset="0"/>
                <a:cs typeface="Arial" panose="020B0604020202020204" pitchFamily="34" charset="0"/>
              </a:rPr>
              <a:t>y hayan </a:t>
            </a:r>
            <a:r>
              <a:rPr lang="es-MX" sz="2400" b="1" i="1" dirty="0">
                <a:solidFill>
                  <a:srgbClr val="2116FC"/>
                </a:solidFill>
                <a:latin typeface="Arial" panose="020B0604020202020204" pitchFamily="34" charset="0"/>
                <a:cs typeface="Arial" panose="020B0604020202020204" pitchFamily="34" charset="0"/>
              </a:rPr>
              <a:t>efectuado el pago</a:t>
            </a:r>
            <a:r>
              <a:rPr lang="es-MX" sz="2400" b="1" dirty="0">
                <a:solidFill>
                  <a:srgbClr val="2116FC"/>
                </a:solidFill>
                <a:latin typeface="Arial" panose="020B0604020202020204" pitchFamily="34" charset="0"/>
                <a:cs typeface="Arial" panose="020B0604020202020204" pitchFamily="34" charset="0"/>
              </a:rPr>
              <a:t> </a:t>
            </a:r>
            <a:r>
              <a:rPr lang="es-MX" sz="2400" dirty="0">
                <a:latin typeface="Arial" panose="020B0604020202020204" pitchFamily="34" charset="0"/>
                <a:cs typeface="Arial" panose="020B0604020202020204" pitchFamily="34" charset="0"/>
              </a:rPr>
              <a:t>en caso que exista cantidad a pagar por cualquiera de los impuestos señalados. </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690117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es-MX" sz="3600" b="1" dirty="0">
                <a:latin typeface="Arial" panose="020B0604020202020204" pitchFamily="34" charset="0"/>
                <a:cs typeface="Arial" panose="020B0604020202020204" pitchFamily="34" charset="0"/>
              </a:rPr>
              <a:t>Opción Pagos Bimestrales Provisionales</a:t>
            </a:r>
            <a:br>
              <a:rPr lang="es-MX" sz="3600" b="1" dirty="0">
                <a:latin typeface="Arial" panose="020B0604020202020204" pitchFamily="34" charset="0"/>
                <a:cs typeface="Arial" panose="020B0604020202020204" pitchFamily="34" charset="0"/>
              </a:rPr>
            </a:br>
            <a:r>
              <a:rPr lang="es-MX" sz="3600" b="1" dirty="0">
                <a:latin typeface="Arial" panose="020B0604020202020204" pitchFamily="34" charset="0"/>
                <a:cs typeface="Arial" panose="020B0604020202020204" pitchFamily="34" charset="0"/>
              </a:rPr>
              <a:t>Coeficiente de Utilidad</a:t>
            </a:r>
            <a:br>
              <a:rPr lang="es-MX" sz="3600" b="1" dirty="0">
                <a:latin typeface="Arial" panose="020B0604020202020204" pitchFamily="34" charset="0"/>
                <a:cs typeface="Arial" panose="020B0604020202020204" pitchFamily="34" charset="0"/>
              </a:rPr>
            </a:br>
            <a:r>
              <a:rPr lang="es-MX" sz="2200" b="1" dirty="0">
                <a:latin typeface="Arial" panose="020B0604020202020204" pitchFamily="34" charset="0"/>
                <a:cs typeface="Arial" panose="020B0604020202020204" pitchFamily="34" charset="0"/>
              </a:rPr>
              <a:t>LISR Artículo 111 Último Párrafo y RMF </a:t>
            </a:r>
            <a:r>
              <a:rPr lang="es-MX" sz="2200" b="1" dirty="0" smtClean="0">
                <a:latin typeface="Arial" panose="020B0604020202020204" pitchFamily="34" charset="0"/>
                <a:cs typeface="Arial" panose="020B0604020202020204" pitchFamily="34" charset="0"/>
              </a:rPr>
              <a:t>Regla 3.13.18</a:t>
            </a:r>
            <a:endParaRPr lang="en-US" sz="36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p:txBody>
          <a:bodyPr>
            <a:normAutofit fontScale="77500" lnSpcReduction="20000"/>
          </a:bodyPr>
          <a:lstStyle/>
          <a:p>
            <a:pPr marL="0" indent="0" algn="just">
              <a:lnSpc>
                <a:spcPct val="120000"/>
              </a:lnSpc>
              <a:spcBef>
                <a:spcPts val="0"/>
              </a:spcBef>
              <a:buNone/>
            </a:pPr>
            <a:r>
              <a:rPr lang="es-ES" b="1" dirty="0">
                <a:latin typeface="Arial" panose="020B0604020202020204" pitchFamily="34" charset="0"/>
                <a:cs typeface="Arial" panose="020B0604020202020204" pitchFamily="34" charset="0"/>
              </a:rPr>
              <a:t>RMF </a:t>
            </a:r>
            <a:r>
              <a:rPr lang="es-ES" b="1" dirty="0" smtClean="0">
                <a:latin typeface="Arial" panose="020B0604020202020204" pitchFamily="34" charset="0"/>
                <a:cs typeface="Arial" panose="020B0604020202020204" pitchFamily="34" charset="0"/>
              </a:rPr>
              <a:t>Regla 3.13.18 </a:t>
            </a:r>
            <a:r>
              <a:rPr lang="es-ES" b="1" dirty="0">
                <a:latin typeface="Arial" panose="020B0604020202020204" pitchFamily="34" charset="0"/>
                <a:cs typeface="Arial" panose="020B0604020202020204" pitchFamily="34" charset="0"/>
              </a:rPr>
              <a:t>Plazo de permanencia y porcentajes de reducción por ejercicio fiscal para contribuyentes del RIF que opten por aplicar coeficiente de utilidad </a:t>
            </a:r>
            <a:r>
              <a:rPr lang="es-ES" dirty="0">
                <a:latin typeface="Arial" panose="020B0604020202020204" pitchFamily="34" charset="0"/>
                <a:cs typeface="Arial" panose="020B0604020202020204" pitchFamily="34" charset="0"/>
              </a:rPr>
              <a:t>Los contribuyentes del RIF que opten por calcular sus pagos bimestrales utilizando el coeficiente de utilidad, </a:t>
            </a:r>
            <a:r>
              <a:rPr lang="es-ES" dirty="0">
                <a:solidFill>
                  <a:srgbClr val="FF0000"/>
                </a:solidFill>
                <a:latin typeface="Arial" panose="020B0604020202020204" pitchFamily="34" charset="0"/>
                <a:cs typeface="Arial" panose="020B0604020202020204" pitchFamily="34" charset="0"/>
              </a:rPr>
              <a:t>deberán considerar el </a:t>
            </a:r>
            <a:r>
              <a:rPr lang="es-ES" b="1" dirty="0">
                <a:solidFill>
                  <a:srgbClr val="FF0000"/>
                </a:solidFill>
                <a:latin typeface="Arial" panose="020B0604020202020204" pitchFamily="34" charset="0"/>
                <a:cs typeface="Arial" panose="020B0604020202020204" pitchFamily="34" charset="0"/>
              </a:rPr>
              <a:t>plazo de permanencia </a:t>
            </a:r>
            <a:r>
              <a:rPr lang="es-ES" dirty="0">
                <a:solidFill>
                  <a:srgbClr val="FF0000"/>
                </a:solidFill>
                <a:latin typeface="Arial" panose="020B0604020202020204" pitchFamily="34" charset="0"/>
                <a:cs typeface="Arial" panose="020B0604020202020204" pitchFamily="34" charset="0"/>
              </a:rPr>
              <a:t>en el aludido régimen así como el de la </a:t>
            </a:r>
            <a:r>
              <a:rPr lang="es-ES" b="1" dirty="0">
                <a:solidFill>
                  <a:srgbClr val="FF0000"/>
                </a:solidFill>
                <a:latin typeface="Arial" panose="020B0604020202020204" pitchFamily="34" charset="0"/>
                <a:cs typeface="Arial" panose="020B0604020202020204" pitchFamily="34" charset="0"/>
              </a:rPr>
              <a:t>aplicación de las tablas que contienen los porcentajes de reducción </a:t>
            </a:r>
            <a:r>
              <a:rPr lang="es-ES" dirty="0">
                <a:solidFill>
                  <a:srgbClr val="FF0000"/>
                </a:solidFill>
                <a:latin typeface="Arial" panose="020B0604020202020204" pitchFamily="34" charset="0"/>
                <a:cs typeface="Arial" panose="020B0604020202020204" pitchFamily="34" charset="0"/>
              </a:rPr>
              <a:t>de contribuciones por ejercicio fiscal, de acuerdo al año calendario.</a:t>
            </a:r>
          </a:p>
          <a:p>
            <a:pPr marL="0" indent="0" algn="just">
              <a:lnSpc>
                <a:spcPct val="120000"/>
              </a:lnSpc>
              <a:spcBef>
                <a:spcPts val="0"/>
              </a:spcBef>
              <a:buNone/>
            </a:pPr>
            <a:r>
              <a:rPr lang="es-ES" dirty="0">
                <a:latin typeface="Arial" panose="020B0604020202020204" pitchFamily="34" charset="0"/>
                <a:cs typeface="Arial" panose="020B0604020202020204" pitchFamily="34" charset="0"/>
              </a:rPr>
              <a:t>En caso de que las personas físicas se </a:t>
            </a:r>
            <a:r>
              <a:rPr lang="es-ES" b="1" dirty="0">
                <a:latin typeface="Arial" panose="020B0604020202020204" pitchFamily="34" charset="0"/>
                <a:cs typeface="Arial" panose="020B0604020202020204" pitchFamily="34" charset="0"/>
              </a:rPr>
              <a:t>inscriban en el RIF con posterioridad al 1 de enero del año de que se trate</a:t>
            </a:r>
            <a:r>
              <a:rPr lang="es-ES" dirty="0">
                <a:latin typeface="Arial" panose="020B0604020202020204" pitchFamily="34" charset="0"/>
                <a:cs typeface="Arial" panose="020B0604020202020204" pitchFamily="34" charset="0"/>
              </a:rPr>
              <a:t>, </a:t>
            </a:r>
            <a:r>
              <a:rPr lang="es-ES" dirty="0">
                <a:solidFill>
                  <a:srgbClr val="FF0000"/>
                </a:solidFill>
                <a:latin typeface="Arial" panose="020B0604020202020204" pitchFamily="34" charset="0"/>
                <a:cs typeface="Arial" panose="020B0604020202020204" pitchFamily="34" charset="0"/>
              </a:rPr>
              <a:t>considerarán su primer ejercicio fiscal como irregular</a:t>
            </a:r>
            <a:r>
              <a:rPr lang="es-ES" dirty="0">
                <a:latin typeface="Arial" panose="020B0604020202020204" pitchFamily="34" charset="0"/>
                <a:cs typeface="Arial" panose="020B0604020202020204" pitchFamily="34" charset="0"/>
              </a:rPr>
              <a:t>, y deberán aplicar los plazos y porcentajes señalados en el párrafo anterior, correspondientes al primer ejercicio fiscal, dentro de dicho periodo. </a:t>
            </a:r>
            <a:endParaRPr lang="en-US" dirty="0"/>
          </a:p>
        </p:txBody>
      </p:sp>
    </p:spTree>
    <p:extLst>
      <p:ext uri="{BB962C8B-B14F-4D97-AF65-F5344CB8AC3E}">
        <p14:creationId xmlns:p14="http://schemas.microsoft.com/office/powerpoint/2010/main" val="5951968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ítulo 1"/>
          <p:cNvSpPr>
            <a:spLocks noGrp="1"/>
          </p:cNvSpPr>
          <p:nvPr>
            <p:ph type="ctrTitle"/>
          </p:nvPr>
        </p:nvSpPr>
        <p:spPr>
          <a:xfrm>
            <a:off x="1185864" y="1100138"/>
            <a:ext cx="9658350" cy="4271962"/>
          </a:xfrm>
        </p:spPr>
        <p:txBody>
          <a:bodyPr>
            <a:normAutofit/>
          </a:bodyPr>
          <a:lstStyle/>
          <a:p>
            <a:pPr algn="ctr"/>
            <a:r>
              <a:rPr lang="es-ES" altLang="en-US" sz="7300" b="1" i="1" dirty="0" smtClean="0">
                <a:effectLst>
                  <a:outerShdw blurRad="38100" dist="38100" dir="2700000" algn="tl">
                    <a:srgbClr val="000000">
                      <a:alpha val="43137"/>
                    </a:srgbClr>
                  </a:outerShdw>
                </a:effectLst>
              </a:rPr>
              <a:t>Pérdidas Fiscales</a:t>
            </a:r>
            <a:r>
              <a:rPr lang="es-ES" altLang="en-US" sz="7300" b="1" i="1" dirty="0">
                <a:effectLst>
                  <a:outerShdw blurRad="38100" dist="38100" dir="2700000" algn="tl">
                    <a:srgbClr val="000000">
                      <a:alpha val="43137"/>
                    </a:srgbClr>
                  </a:outerShdw>
                </a:effectLst>
              </a:rPr>
              <a:t/>
            </a:r>
            <a:br>
              <a:rPr lang="es-ES" altLang="en-US" sz="7300" b="1" i="1" dirty="0">
                <a:effectLst>
                  <a:outerShdw blurRad="38100" dist="38100" dir="2700000" algn="tl">
                    <a:srgbClr val="000000">
                      <a:alpha val="43137"/>
                    </a:srgbClr>
                  </a:outerShdw>
                </a:effectLst>
              </a:rPr>
            </a:br>
            <a:r>
              <a:rPr lang="es-ES" altLang="en-US" sz="7300" b="1" i="1" dirty="0">
                <a:effectLst>
                  <a:outerShdw blurRad="38100" dist="38100" dir="2700000" algn="tl">
                    <a:srgbClr val="000000">
                      <a:alpha val="43137"/>
                    </a:srgbClr>
                  </a:outerShdw>
                </a:effectLst>
              </a:rPr>
              <a:t>RIF</a:t>
            </a:r>
            <a:br>
              <a:rPr lang="es-ES" altLang="en-US" sz="7300" b="1" i="1" dirty="0">
                <a:effectLst>
                  <a:outerShdw blurRad="38100" dist="38100" dir="2700000" algn="tl">
                    <a:srgbClr val="000000">
                      <a:alpha val="43137"/>
                    </a:srgbClr>
                  </a:outerShdw>
                </a:effectLst>
              </a:rPr>
            </a:br>
            <a:r>
              <a:rPr lang="es-ES" altLang="en-US" sz="1600" b="1" dirty="0"/>
              <a:t/>
            </a:r>
            <a:br>
              <a:rPr lang="es-ES" altLang="en-US" sz="1600" b="1" dirty="0"/>
            </a:br>
            <a:r>
              <a:rPr lang="es-ES" altLang="en-US" sz="7300" b="1" i="1" dirty="0" smtClean="0">
                <a:effectLst>
                  <a:outerShdw blurRad="38100" dist="38100" dir="2700000" algn="tl">
                    <a:srgbClr val="000000">
                      <a:alpha val="43137"/>
                    </a:srgbClr>
                  </a:outerShdw>
                </a:effectLst>
              </a:rPr>
              <a:t>2021</a:t>
            </a:r>
            <a:endParaRPr lang="es-ES" altLang="en-US" sz="7300"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115609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Título"/>
          <p:cNvSpPr>
            <a:spLocks noGrp="1"/>
          </p:cNvSpPr>
          <p:nvPr>
            <p:ph type="title"/>
          </p:nvPr>
        </p:nvSpPr>
        <p:spPr>
          <a:xfrm>
            <a:off x="642938" y="365125"/>
            <a:ext cx="10944224" cy="981075"/>
          </a:xfrm>
        </p:spPr>
        <p:txBody>
          <a:bodyPr>
            <a:normAutofit/>
          </a:bodyPr>
          <a:lstStyle/>
          <a:p>
            <a:pPr algn="ctr"/>
            <a:r>
              <a:rPr lang="es-MX" altLang="en-US" sz="3600" b="1" dirty="0">
                <a:latin typeface="Arial" panose="020B0604020202020204" pitchFamily="34" charset="0"/>
                <a:cs typeface="Arial" panose="020B0604020202020204" pitchFamily="34" charset="0"/>
              </a:rPr>
              <a:t>Base de ISR / Deducciones superiores a Ingresos</a:t>
            </a:r>
            <a:br>
              <a:rPr lang="es-MX" altLang="en-US" sz="3600" b="1" dirty="0">
                <a:latin typeface="Arial" panose="020B0604020202020204" pitchFamily="34" charset="0"/>
                <a:cs typeface="Arial" panose="020B0604020202020204" pitchFamily="34" charset="0"/>
              </a:rPr>
            </a:br>
            <a:r>
              <a:rPr lang="es-MX" altLang="en-US" sz="2200" b="1" dirty="0">
                <a:latin typeface="Arial" panose="020B0604020202020204" pitchFamily="34" charset="0"/>
                <a:cs typeface="Arial" panose="020B0604020202020204" pitchFamily="34" charset="0"/>
              </a:rPr>
              <a:t>LISR Artículo 111 Séptimo párrafo</a:t>
            </a:r>
          </a:p>
        </p:txBody>
      </p:sp>
      <p:sp>
        <p:nvSpPr>
          <p:cNvPr id="17411" name="2 Marcador de contenido"/>
          <p:cNvSpPr>
            <a:spLocks noGrp="1"/>
          </p:cNvSpPr>
          <p:nvPr>
            <p:ph idx="1"/>
          </p:nvPr>
        </p:nvSpPr>
        <p:spPr>
          <a:xfrm>
            <a:off x="838199" y="1528762"/>
            <a:ext cx="10748963" cy="4600575"/>
          </a:xfrm>
        </p:spPr>
        <p:txBody>
          <a:bodyPr>
            <a:noAutofit/>
          </a:bodyPr>
          <a:lstStyle/>
          <a:p>
            <a:pPr marL="0" lvl="2" indent="0" algn="just">
              <a:buNone/>
            </a:pPr>
            <a:r>
              <a:rPr lang="es-ES" sz="2400" dirty="0">
                <a:latin typeface="Arial" panose="020B0604020202020204" pitchFamily="34" charset="0"/>
                <a:cs typeface="Arial" panose="020B0604020202020204" pitchFamily="34" charset="0"/>
              </a:rPr>
              <a:t>Cuando los </a:t>
            </a:r>
            <a:r>
              <a:rPr lang="es-ES" sz="2400" dirty="0">
                <a:solidFill>
                  <a:srgbClr val="0070C0"/>
                </a:solidFill>
                <a:latin typeface="Arial" panose="020B0604020202020204" pitchFamily="34" charset="0"/>
                <a:cs typeface="Arial" panose="020B0604020202020204" pitchFamily="34" charset="0"/>
              </a:rPr>
              <a:t>ingresos percibidos, sean inferiores a las deducciones del periodo </a:t>
            </a:r>
            <a:r>
              <a:rPr lang="es-ES" sz="2400" dirty="0">
                <a:latin typeface="Arial" panose="020B0604020202020204" pitchFamily="34" charset="0"/>
                <a:cs typeface="Arial" panose="020B0604020202020204" pitchFamily="34" charset="0"/>
              </a:rPr>
              <a:t>que corresponda, los contribuyentes deberán considerar la diferencia que resulte entre ambos conceptos como deducibles en los periodos siguientes.</a:t>
            </a:r>
          </a:p>
          <a:p>
            <a:pPr marL="0" lvl="2" indent="0" algn="just">
              <a:buNone/>
            </a:pPr>
            <a:r>
              <a:rPr lang="es-MX" altLang="en-US" sz="2400" b="1" dirty="0">
                <a:latin typeface="Arial" panose="020B0604020202020204" pitchFamily="34" charset="0"/>
                <a:cs typeface="Arial" panose="020B0604020202020204" pitchFamily="34" charset="0"/>
              </a:rPr>
              <a:t>Ingresos: 	</a:t>
            </a:r>
            <a:r>
              <a:rPr lang="es-MX" altLang="en-US" sz="2400" dirty="0">
                <a:solidFill>
                  <a:srgbClr val="0070C0"/>
                </a:solidFill>
                <a:latin typeface="Arial" panose="020B0604020202020204" pitchFamily="34" charset="0"/>
                <a:cs typeface="Arial" panose="020B0604020202020204" pitchFamily="34" charset="0"/>
              </a:rPr>
              <a:t>Total de Ingresos</a:t>
            </a:r>
            <a:r>
              <a:rPr lang="es-MX" altLang="en-US" sz="2400" dirty="0">
                <a:latin typeface="Arial" panose="020B0604020202020204" pitchFamily="34" charset="0"/>
                <a:cs typeface="Arial" panose="020B0604020202020204" pitchFamily="34" charset="0"/>
              </a:rPr>
              <a:t> percibidos del </a:t>
            </a:r>
            <a:r>
              <a:rPr lang="es-MX" altLang="en-US" sz="2400" b="1" dirty="0">
                <a:latin typeface="Arial" panose="020B0604020202020204" pitchFamily="34" charset="0"/>
                <a:cs typeface="Arial" panose="020B0604020202020204" pitchFamily="34" charset="0"/>
              </a:rPr>
              <a:t>bimestre</a:t>
            </a:r>
            <a:r>
              <a:rPr lang="es-MX" altLang="en-US" sz="2400" dirty="0">
                <a:latin typeface="Arial" panose="020B0604020202020204" pitchFamily="34" charset="0"/>
                <a:cs typeface="Arial" panose="020B0604020202020204" pitchFamily="34" charset="0"/>
              </a:rPr>
              <a:t> en efectivo, </a:t>
            </a:r>
            <a:r>
              <a:rPr lang="es-MX" altLang="en-US" sz="2400" dirty="0" smtClean="0">
                <a:latin typeface="Arial" panose="020B0604020202020204" pitchFamily="34" charset="0"/>
                <a:cs typeface="Arial" panose="020B0604020202020204" pitchFamily="34" charset="0"/>
              </a:rPr>
              <a:t>en 			bienes o </a:t>
            </a:r>
            <a:r>
              <a:rPr lang="es-MX" altLang="en-US" sz="2400" dirty="0">
                <a:latin typeface="Arial" panose="020B0604020202020204" pitchFamily="34" charset="0"/>
                <a:cs typeface="Arial" panose="020B0604020202020204" pitchFamily="34" charset="0"/>
              </a:rPr>
              <a:t>servicios.</a:t>
            </a:r>
          </a:p>
          <a:p>
            <a:pPr marL="0" indent="0">
              <a:buNone/>
            </a:pPr>
            <a:r>
              <a:rPr lang="es-MX" altLang="en-US" sz="2400" b="1" dirty="0">
                <a:latin typeface="Arial" panose="020B0604020202020204" pitchFamily="34" charset="0"/>
                <a:cs typeface="Arial" panose="020B0604020202020204" pitchFamily="34" charset="0"/>
              </a:rPr>
              <a:t>Menos:</a:t>
            </a:r>
            <a:r>
              <a:rPr lang="es-MX" altLang="en-US" sz="2400" dirty="0">
                <a:latin typeface="Arial" panose="020B0604020202020204" pitchFamily="34" charset="0"/>
                <a:cs typeface="Arial" panose="020B0604020202020204" pitchFamily="34" charset="0"/>
              </a:rPr>
              <a:t> 	</a:t>
            </a:r>
            <a:r>
              <a:rPr lang="es-MX" altLang="en-US" sz="2400" dirty="0">
                <a:solidFill>
                  <a:srgbClr val="0070C0"/>
                </a:solidFill>
                <a:latin typeface="Arial" panose="020B0604020202020204" pitchFamily="34" charset="0"/>
                <a:cs typeface="Arial" panose="020B0604020202020204" pitchFamily="34" charset="0"/>
              </a:rPr>
              <a:t>Deducciones Autorizadas </a:t>
            </a:r>
            <a:r>
              <a:rPr lang="es-MX" altLang="en-US" sz="2400" dirty="0">
                <a:latin typeface="Arial" panose="020B0604020202020204" pitchFamily="34" charset="0"/>
                <a:cs typeface="Arial" panose="020B0604020202020204" pitchFamily="34" charset="0"/>
              </a:rPr>
              <a:t>del </a:t>
            </a:r>
            <a:r>
              <a:rPr lang="es-MX" altLang="en-US" sz="2400" b="1" dirty="0">
                <a:latin typeface="Arial" panose="020B0604020202020204" pitchFamily="34" charset="0"/>
                <a:cs typeface="Arial" panose="020B0604020202020204" pitchFamily="34" charset="0"/>
              </a:rPr>
              <a:t>bimestre</a:t>
            </a:r>
            <a:r>
              <a:rPr lang="es-MX" altLang="en-US" sz="2400" dirty="0">
                <a:latin typeface="Arial" panose="020B0604020202020204" pitchFamily="34" charset="0"/>
                <a:cs typeface="Arial" panose="020B0604020202020204" pitchFamily="34" charset="0"/>
              </a:rPr>
              <a:t> (Flujo)</a:t>
            </a:r>
          </a:p>
          <a:p>
            <a:pPr marL="0" indent="0" algn="just">
              <a:buNone/>
            </a:pPr>
            <a:r>
              <a:rPr lang="es-MX" altLang="en-US" sz="2400" b="1" dirty="0">
                <a:solidFill>
                  <a:srgbClr val="C00000"/>
                </a:solidFill>
                <a:latin typeface="Arial" panose="020B0604020202020204" pitchFamily="34" charset="0"/>
                <a:cs typeface="Arial" panose="020B0604020202020204" pitchFamily="34" charset="0"/>
              </a:rPr>
              <a:t>Menos: 	</a:t>
            </a:r>
            <a:r>
              <a:rPr lang="es-MX" altLang="en-US" sz="2400" dirty="0">
                <a:solidFill>
                  <a:srgbClr val="C00000"/>
                </a:solidFill>
                <a:latin typeface="Arial" panose="020B0604020202020204" pitchFamily="34" charset="0"/>
                <a:cs typeface="Arial" panose="020B0604020202020204" pitchFamily="34" charset="0"/>
              </a:rPr>
              <a:t>Erogaciones </a:t>
            </a:r>
            <a:r>
              <a:rPr lang="es-MX" altLang="en-US" sz="2400" b="1" dirty="0">
                <a:solidFill>
                  <a:srgbClr val="C00000"/>
                </a:solidFill>
                <a:latin typeface="Arial" panose="020B0604020202020204" pitchFamily="34" charset="0"/>
                <a:cs typeface="Arial" panose="020B0604020202020204" pitchFamily="34" charset="0"/>
              </a:rPr>
              <a:t>bimestrales</a:t>
            </a:r>
            <a:r>
              <a:rPr lang="es-MX" altLang="en-US" sz="2400" dirty="0">
                <a:solidFill>
                  <a:srgbClr val="C00000"/>
                </a:solidFill>
                <a:latin typeface="Arial" panose="020B0604020202020204" pitchFamily="34" charset="0"/>
                <a:cs typeface="Arial" panose="020B0604020202020204" pitchFamily="34" charset="0"/>
              </a:rPr>
              <a:t> realizadas para adquisición de activos, 		gastos y cargos diferidos.</a:t>
            </a:r>
          </a:p>
          <a:p>
            <a:pPr marL="0" indent="0" algn="just">
              <a:buNone/>
            </a:pPr>
            <a:r>
              <a:rPr lang="es-MX" altLang="en-US" sz="2400" b="1" dirty="0">
                <a:solidFill>
                  <a:srgbClr val="C00000"/>
                </a:solidFill>
                <a:latin typeface="Arial" panose="020B0604020202020204" pitchFamily="34" charset="0"/>
                <a:cs typeface="Arial" panose="020B0604020202020204" pitchFamily="34" charset="0"/>
              </a:rPr>
              <a:t>Menos: 	</a:t>
            </a:r>
            <a:r>
              <a:rPr lang="es-MX" altLang="en-US" sz="2400" u="sng" dirty="0">
                <a:solidFill>
                  <a:srgbClr val="C00000"/>
                </a:solidFill>
                <a:latin typeface="Arial" panose="020B0604020202020204" pitchFamily="34" charset="0"/>
                <a:cs typeface="Arial" panose="020B0604020202020204" pitchFamily="34" charset="0"/>
              </a:rPr>
              <a:t>PTU Pagada                                                                                 </a:t>
            </a:r>
            <a:r>
              <a:rPr lang="es-MX" altLang="en-US" sz="2400" u="sng" dirty="0">
                <a:latin typeface="Arial" panose="020B0604020202020204" pitchFamily="34" charset="0"/>
                <a:cs typeface="Arial" panose="020B0604020202020204" pitchFamily="34" charset="0"/>
              </a:rPr>
              <a:t>.</a:t>
            </a:r>
          </a:p>
          <a:p>
            <a:pPr marL="0" indent="0">
              <a:buNone/>
            </a:pPr>
            <a:r>
              <a:rPr lang="es-MX" altLang="en-US" sz="2400" b="1" dirty="0">
                <a:latin typeface="Arial" panose="020B0604020202020204" pitchFamily="34" charset="0"/>
                <a:cs typeface="Arial" panose="020B0604020202020204" pitchFamily="34" charset="0"/>
              </a:rPr>
              <a:t>Igual:</a:t>
            </a:r>
            <a:r>
              <a:rPr lang="es-MX" altLang="en-US" sz="2400" dirty="0">
                <a:latin typeface="Arial" panose="020B0604020202020204" pitchFamily="34" charset="0"/>
                <a:cs typeface="Arial" panose="020B0604020202020204" pitchFamily="34" charset="0"/>
              </a:rPr>
              <a:t> 		</a:t>
            </a:r>
            <a:r>
              <a:rPr lang="es-MX" altLang="en-US" sz="2400" b="1" dirty="0">
                <a:latin typeface="Arial" panose="020B0604020202020204" pitchFamily="34" charset="0"/>
                <a:cs typeface="Arial" panose="020B0604020202020204" pitchFamily="34" charset="0"/>
              </a:rPr>
              <a:t>“Diferencia” del Bimestre, deducible en períodos siguientes</a:t>
            </a:r>
            <a:endParaRPr lang="es-MX" altLang="en-US" sz="2400" dirty="0">
              <a:latin typeface="Arial" panose="020B0604020202020204" pitchFamily="34" charset="0"/>
              <a:cs typeface="Arial" panose="020B0604020202020204" pitchFamily="34" charset="0"/>
            </a:endParaRPr>
          </a:p>
          <a:p>
            <a:pPr marL="0" indent="0">
              <a:buNone/>
            </a:pPr>
            <a:endParaRPr lang="es-MX" altLang="en-US" sz="600" dirty="0">
              <a:latin typeface="Arial" panose="020B0604020202020204" pitchFamily="34" charset="0"/>
              <a:cs typeface="Arial" panose="020B0604020202020204" pitchFamily="34" charset="0"/>
            </a:endParaRPr>
          </a:p>
          <a:p>
            <a:pPr marL="0" lvl="2" indent="0" algn="just">
              <a:buNone/>
            </a:pPr>
            <a:endParaRPr lang="es-MX" altLang="en-US" sz="2400" dirty="0">
              <a:latin typeface="Arial" panose="020B0604020202020204" pitchFamily="34" charset="0"/>
              <a:cs typeface="Arial" panose="020B0604020202020204" pitchFamily="34" charset="0"/>
            </a:endParaRPr>
          </a:p>
        </p:txBody>
      </p:sp>
      <p:sp>
        <p:nvSpPr>
          <p:cNvPr id="17412" name="3 Marcador de número de diapositiva"/>
          <p:cNvSpPr>
            <a:spLocks noGrp="1"/>
          </p:cNvSpPr>
          <p:nvPr>
            <p:ph type="sldNum" sz="quarter" idx="12"/>
          </p:nvPr>
        </p:nvSpPr>
        <p:spPr>
          <a:xfrm>
            <a:off x="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5000"/>
              </a:lnSpc>
              <a:spcBef>
                <a:spcPct val="50000"/>
              </a:spcBef>
              <a:buClr>
                <a:srgbClr val="093A80"/>
              </a:buClr>
              <a:buSzPct val="75000"/>
              <a:buFont typeface="Wingdings" panose="05000000000000000000" pitchFamily="2" charset="2"/>
              <a:buChar char="l"/>
              <a:defRPr sz="2600" b="1">
                <a:solidFill>
                  <a:schemeClr val="tx1"/>
                </a:solidFill>
                <a:latin typeface="Arial" panose="020B0604020202020204" pitchFamily="34" charset="0"/>
              </a:defRPr>
            </a:lvl1pPr>
            <a:lvl2pPr marL="742950" indent="-285750">
              <a:spcBef>
                <a:spcPct val="25000"/>
              </a:spcBef>
              <a:buClr>
                <a:schemeClr val="tx1"/>
              </a:buClr>
              <a:buSzPct val="75000"/>
              <a:buChar char="–"/>
              <a:defRPr sz="2600">
                <a:solidFill>
                  <a:schemeClr val="tx1"/>
                </a:solidFill>
                <a:latin typeface="Arial" panose="020B0604020202020204" pitchFamily="34" charset="0"/>
              </a:defRPr>
            </a:lvl2pPr>
            <a:lvl3pPr marL="1143000" indent="-228600">
              <a:spcBef>
                <a:spcPct val="20000"/>
              </a:spcBef>
              <a:buClr>
                <a:srgbClr val="093A80"/>
              </a:buClr>
              <a:buSzPct val="75000"/>
              <a:buFont typeface="Wingdings" panose="05000000000000000000" pitchFamily="2" charset="2"/>
              <a:buChar char="l"/>
              <a:defRPr sz="2600">
                <a:solidFill>
                  <a:schemeClr val="tx1"/>
                </a:solidFill>
                <a:latin typeface="Arial" panose="020B0604020202020204" pitchFamily="34" charset="0"/>
              </a:defRPr>
            </a:lvl3pPr>
            <a:lvl4pPr marL="1600200" indent="-228600">
              <a:spcBef>
                <a:spcPct val="20000"/>
              </a:spcBef>
              <a:buClr>
                <a:srgbClr val="093A80"/>
              </a:buClr>
              <a:buSzPct val="75000"/>
              <a:buChar char="–"/>
              <a:defRPr sz="2400">
                <a:solidFill>
                  <a:schemeClr val="tx1"/>
                </a:solidFill>
                <a:latin typeface="Arial" panose="020B0604020202020204" pitchFamily="34" charset="0"/>
              </a:defRPr>
            </a:lvl4pPr>
            <a:lvl5pPr marL="2057400" indent="-228600">
              <a:spcBef>
                <a:spcPct val="20000"/>
              </a:spcBef>
              <a:buClr>
                <a:srgbClr val="093A80"/>
              </a:buClr>
              <a:buSzPct val="75000"/>
              <a:buFont typeface="Wingdings" panose="05000000000000000000" pitchFamily="2" charset="2"/>
              <a:buChar char="l"/>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9pPr>
          </a:lstStyle>
          <a:p>
            <a:pPr>
              <a:lnSpc>
                <a:spcPct val="100000"/>
              </a:lnSpc>
              <a:spcBef>
                <a:spcPct val="0"/>
              </a:spcBef>
              <a:buClrTx/>
              <a:buSzTx/>
              <a:buFontTx/>
              <a:buNone/>
            </a:pPr>
            <a:fld id="{6704270C-5F5D-4BFA-9DB2-62A9ED9D96B1}" type="slidenum">
              <a:rPr lang="es-ES_tradnl" altLang="en-US" sz="1400" b="0">
                <a:latin typeface="Times New Roman" panose="02020603050405020304" pitchFamily="18" charset="0"/>
              </a:rPr>
              <a:pPr>
                <a:lnSpc>
                  <a:spcPct val="100000"/>
                </a:lnSpc>
                <a:spcBef>
                  <a:spcPct val="0"/>
                </a:spcBef>
                <a:buClrTx/>
                <a:buSzTx/>
                <a:buFontTx/>
                <a:buNone/>
              </a:pPr>
              <a:t>45</a:t>
            </a:fld>
            <a:endParaRPr lang="es-ES_tradnl" altLang="en-US" sz="1400" b="0">
              <a:latin typeface="Times New Roman" panose="02020603050405020304" pitchFamily="18" charset="0"/>
            </a:endParaRPr>
          </a:p>
        </p:txBody>
      </p:sp>
      <p:cxnSp>
        <p:nvCxnSpPr>
          <p:cNvPr id="3" name="Conector recto 2"/>
          <p:cNvCxnSpPr/>
          <p:nvPr/>
        </p:nvCxnSpPr>
        <p:spPr>
          <a:xfrm flipV="1">
            <a:off x="1028700" y="3829050"/>
            <a:ext cx="1071563" cy="1057275"/>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Conector recto 6"/>
          <p:cNvCxnSpPr/>
          <p:nvPr/>
        </p:nvCxnSpPr>
        <p:spPr>
          <a:xfrm flipV="1">
            <a:off x="2724150" y="3829050"/>
            <a:ext cx="1071563" cy="1057275"/>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Conector recto 7"/>
          <p:cNvCxnSpPr/>
          <p:nvPr/>
        </p:nvCxnSpPr>
        <p:spPr>
          <a:xfrm flipV="1">
            <a:off x="4419600" y="3829049"/>
            <a:ext cx="1071563" cy="1057275"/>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Conector recto 8"/>
          <p:cNvCxnSpPr/>
          <p:nvPr/>
        </p:nvCxnSpPr>
        <p:spPr>
          <a:xfrm flipV="1">
            <a:off x="6115050" y="3829048"/>
            <a:ext cx="1071563" cy="10572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Conector recto 9"/>
          <p:cNvCxnSpPr/>
          <p:nvPr/>
        </p:nvCxnSpPr>
        <p:spPr>
          <a:xfrm flipV="1">
            <a:off x="7810500" y="3829048"/>
            <a:ext cx="1071563" cy="10572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Conector recto 10"/>
          <p:cNvCxnSpPr/>
          <p:nvPr/>
        </p:nvCxnSpPr>
        <p:spPr>
          <a:xfrm flipV="1">
            <a:off x="9505950" y="3829047"/>
            <a:ext cx="1071563" cy="105727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20232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Título"/>
          <p:cNvSpPr>
            <a:spLocks noGrp="1"/>
          </p:cNvSpPr>
          <p:nvPr>
            <p:ph type="title"/>
          </p:nvPr>
        </p:nvSpPr>
        <p:spPr>
          <a:xfrm>
            <a:off x="838200" y="365126"/>
            <a:ext cx="10515600" cy="877888"/>
          </a:xfrm>
        </p:spPr>
        <p:txBody>
          <a:bodyPr>
            <a:normAutofit fontScale="90000"/>
          </a:bodyPr>
          <a:lstStyle/>
          <a:p>
            <a:pPr algn="ctr"/>
            <a:r>
              <a:rPr lang="es-MX" altLang="en-US" sz="3600" b="1" dirty="0">
                <a:latin typeface="Arial" panose="020B0604020202020204" pitchFamily="34" charset="0"/>
                <a:cs typeface="Arial" panose="020B0604020202020204" pitchFamily="34" charset="0"/>
              </a:rPr>
              <a:t>Base del ISR / Deducciones superiores a Ingresos</a:t>
            </a:r>
            <a:br>
              <a:rPr lang="es-MX" altLang="en-US" sz="3600" b="1" dirty="0">
                <a:latin typeface="Arial" panose="020B0604020202020204" pitchFamily="34" charset="0"/>
                <a:cs typeface="Arial" panose="020B0604020202020204" pitchFamily="34" charset="0"/>
              </a:rPr>
            </a:br>
            <a:r>
              <a:rPr lang="es-MX" altLang="en-US" sz="2700" b="1" dirty="0">
                <a:latin typeface="Arial" panose="020B0604020202020204" pitchFamily="34" charset="0"/>
                <a:cs typeface="Arial" panose="020B0604020202020204" pitchFamily="34" charset="0"/>
              </a:rPr>
              <a:t>LISR Artículo 111 Séptimo párrafo</a:t>
            </a:r>
          </a:p>
        </p:txBody>
      </p:sp>
      <p:sp>
        <p:nvSpPr>
          <p:cNvPr id="17411" name="2 Marcador de contenido"/>
          <p:cNvSpPr>
            <a:spLocks noGrp="1"/>
          </p:cNvSpPr>
          <p:nvPr>
            <p:ph idx="1"/>
          </p:nvPr>
        </p:nvSpPr>
        <p:spPr>
          <a:xfrm>
            <a:off x="838201" y="1346200"/>
            <a:ext cx="10648950" cy="4883150"/>
          </a:xfrm>
        </p:spPr>
        <p:txBody>
          <a:bodyPr>
            <a:normAutofit/>
          </a:bodyPr>
          <a:lstStyle/>
          <a:p>
            <a:pPr marL="0" lvl="2" indent="0" algn="just">
              <a:buNone/>
            </a:pPr>
            <a:r>
              <a:rPr lang="es-ES" sz="2400" b="1" dirty="0">
                <a:latin typeface="Arial" panose="020B0604020202020204" pitchFamily="34" charset="0"/>
                <a:cs typeface="Arial" panose="020B0604020202020204" pitchFamily="34" charset="0"/>
              </a:rPr>
              <a:t>Aplicación de la deducción mayor a los ingresos </a:t>
            </a:r>
            <a:r>
              <a:rPr lang="es-ES" sz="2400" b="1" dirty="0" smtClean="0">
                <a:latin typeface="Arial" panose="020B0604020202020204" pitchFamily="34" charset="0"/>
                <a:cs typeface="Arial" panose="020B0604020202020204" pitchFamily="34" charset="0"/>
              </a:rPr>
              <a:t>del </a:t>
            </a:r>
            <a:r>
              <a:rPr lang="es-ES" sz="2400" b="1" dirty="0">
                <a:latin typeface="Arial" panose="020B0604020202020204" pitchFamily="34" charset="0"/>
                <a:cs typeface="Arial" panose="020B0604020202020204" pitchFamily="34" charset="0"/>
              </a:rPr>
              <a:t>RIF </a:t>
            </a:r>
          </a:p>
          <a:p>
            <a:pPr marL="0" lvl="2" indent="0" algn="just">
              <a:buNone/>
            </a:pPr>
            <a:r>
              <a:rPr lang="es-ES" sz="2400" b="1" dirty="0" smtClean="0">
                <a:latin typeface="Arial" panose="020B0604020202020204" pitchFamily="34" charset="0"/>
                <a:cs typeface="Arial" panose="020B0604020202020204" pitchFamily="34" charset="0"/>
              </a:rPr>
              <a:t>RMF Regla 3.13.20 </a:t>
            </a:r>
            <a:r>
              <a:rPr lang="es-ES" sz="2400" dirty="0">
                <a:latin typeface="Arial" panose="020B0604020202020204" pitchFamily="34" charset="0"/>
                <a:cs typeface="Arial" panose="020B0604020202020204" pitchFamily="34" charset="0"/>
              </a:rPr>
              <a:t>Cuando las deducciones sean mayores a los ingresos percibidos del periodo, la diferencia que resulte se considerará como deducción, la cual podrá aplicarse en los periodos siguientes hasta agotarla, </a:t>
            </a:r>
            <a:r>
              <a:rPr lang="es-ES" sz="2400" b="1" i="1" dirty="0">
                <a:solidFill>
                  <a:srgbClr val="FF0000"/>
                </a:solidFill>
                <a:latin typeface="Arial" panose="020B0604020202020204" pitchFamily="34" charset="0"/>
                <a:cs typeface="Arial" panose="020B0604020202020204" pitchFamily="34" charset="0"/>
              </a:rPr>
              <a:t>sin que de su aplicación pueda generarse una pérdida o saldo a favor alguno</a:t>
            </a:r>
            <a:r>
              <a:rPr lang="es-ES" sz="2400" dirty="0">
                <a:latin typeface="Arial" panose="020B0604020202020204" pitchFamily="34" charset="0"/>
                <a:cs typeface="Arial" panose="020B0604020202020204" pitchFamily="34" charset="0"/>
              </a:rPr>
              <a:t>, aún y cuando cambien al régimen señalado en el Título IV, Capítulo II, Sección I, por los ingresos obtenidos por la actividad empresarial.</a:t>
            </a:r>
          </a:p>
          <a:p>
            <a:pPr marL="0" lvl="2" indent="0" algn="just">
              <a:buNone/>
            </a:pPr>
            <a:endParaRPr lang="es-ES" sz="600" dirty="0">
              <a:latin typeface="Arial" panose="020B0604020202020204" pitchFamily="34" charset="0"/>
              <a:cs typeface="Arial" panose="020B0604020202020204" pitchFamily="34" charset="0"/>
            </a:endParaRPr>
          </a:p>
          <a:p>
            <a:pPr marL="0" lvl="2" indent="0" algn="just">
              <a:buNone/>
            </a:pPr>
            <a:r>
              <a:rPr lang="es-ES" sz="2400" dirty="0">
                <a:latin typeface="Arial" panose="020B0604020202020204" pitchFamily="34" charset="0"/>
                <a:cs typeface="Arial" panose="020B0604020202020204" pitchFamily="34" charset="0"/>
              </a:rPr>
              <a:t>Para los efectos del párrafo anterior, los contribuyentes del RIF que hayan optado por aplicar el </a:t>
            </a:r>
            <a:r>
              <a:rPr lang="es-ES" sz="2400" b="1" dirty="0">
                <a:solidFill>
                  <a:srgbClr val="FF0000"/>
                </a:solidFill>
                <a:latin typeface="Arial" panose="020B0604020202020204" pitchFamily="34" charset="0"/>
                <a:cs typeface="Arial" panose="020B0604020202020204" pitchFamily="34" charset="0"/>
              </a:rPr>
              <a:t>coeficiente de utilidad</a:t>
            </a:r>
            <a:r>
              <a:rPr lang="es-ES" sz="2400" dirty="0">
                <a:solidFill>
                  <a:srgbClr val="FF0000"/>
                </a:solidFill>
                <a:latin typeface="Arial" panose="020B0604020202020204" pitchFamily="34" charset="0"/>
                <a:cs typeface="Arial" panose="020B0604020202020204" pitchFamily="34" charset="0"/>
              </a:rPr>
              <a:t> </a:t>
            </a:r>
            <a:r>
              <a:rPr lang="es-ES" sz="2400" dirty="0">
                <a:latin typeface="Arial" panose="020B0604020202020204" pitchFamily="34" charset="0"/>
                <a:cs typeface="Arial" panose="020B0604020202020204" pitchFamily="34" charset="0"/>
              </a:rPr>
              <a:t>a que se refiere el último párrafo del artículo 111 de la Ley del ISR </a:t>
            </a:r>
            <a:r>
              <a:rPr lang="es-ES" sz="2400" b="1" i="1" dirty="0">
                <a:solidFill>
                  <a:srgbClr val="FF0000"/>
                </a:solidFill>
                <a:latin typeface="Arial" panose="020B0604020202020204" pitchFamily="34" charset="0"/>
                <a:cs typeface="Arial" panose="020B0604020202020204" pitchFamily="34" charset="0"/>
              </a:rPr>
              <a:t>podrán aplicar la diferencia como deducción en la declaración del ejercicio</a:t>
            </a:r>
            <a:r>
              <a:rPr lang="es-ES" sz="2400" dirty="0">
                <a:latin typeface="Arial" panose="020B0604020202020204" pitchFamily="34" charset="0"/>
                <a:cs typeface="Arial" panose="020B0604020202020204" pitchFamily="34" charset="0"/>
              </a:rPr>
              <a:t>.</a:t>
            </a:r>
            <a:endParaRPr lang="es-MX" altLang="en-US" sz="2400" b="0" dirty="0">
              <a:latin typeface="Arial" panose="020B0604020202020204" pitchFamily="34" charset="0"/>
              <a:cs typeface="Arial" panose="020B0604020202020204" pitchFamily="34" charset="0"/>
            </a:endParaRPr>
          </a:p>
        </p:txBody>
      </p:sp>
      <p:sp>
        <p:nvSpPr>
          <p:cNvPr id="17412" name="3 Marcador de número de diapositiva"/>
          <p:cNvSpPr>
            <a:spLocks noGrp="1"/>
          </p:cNvSpPr>
          <p:nvPr>
            <p:ph type="sldNum" sz="quarter" idx="12"/>
          </p:nvPr>
        </p:nvSpPr>
        <p:spPr>
          <a:xfrm>
            <a:off x="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5000"/>
              </a:lnSpc>
              <a:spcBef>
                <a:spcPct val="50000"/>
              </a:spcBef>
              <a:buClr>
                <a:srgbClr val="093A80"/>
              </a:buClr>
              <a:buSzPct val="75000"/>
              <a:buFont typeface="Wingdings" panose="05000000000000000000" pitchFamily="2" charset="2"/>
              <a:buChar char="l"/>
              <a:defRPr sz="2600" b="1">
                <a:solidFill>
                  <a:schemeClr val="tx1"/>
                </a:solidFill>
                <a:latin typeface="Arial" panose="020B0604020202020204" pitchFamily="34" charset="0"/>
              </a:defRPr>
            </a:lvl1pPr>
            <a:lvl2pPr marL="742950" indent="-285750">
              <a:spcBef>
                <a:spcPct val="25000"/>
              </a:spcBef>
              <a:buClr>
                <a:schemeClr val="tx1"/>
              </a:buClr>
              <a:buSzPct val="75000"/>
              <a:buChar char="–"/>
              <a:defRPr sz="2600">
                <a:solidFill>
                  <a:schemeClr val="tx1"/>
                </a:solidFill>
                <a:latin typeface="Arial" panose="020B0604020202020204" pitchFamily="34" charset="0"/>
              </a:defRPr>
            </a:lvl2pPr>
            <a:lvl3pPr marL="1143000" indent="-228600">
              <a:spcBef>
                <a:spcPct val="20000"/>
              </a:spcBef>
              <a:buClr>
                <a:srgbClr val="093A80"/>
              </a:buClr>
              <a:buSzPct val="75000"/>
              <a:buFont typeface="Wingdings" panose="05000000000000000000" pitchFamily="2" charset="2"/>
              <a:buChar char="l"/>
              <a:defRPr sz="2600">
                <a:solidFill>
                  <a:schemeClr val="tx1"/>
                </a:solidFill>
                <a:latin typeface="Arial" panose="020B0604020202020204" pitchFamily="34" charset="0"/>
              </a:defRPr>
            </a:lvl3pPr>
            <a:lvl4pPr marL="1600200" indent="-228600">
              <a:spcBef>
                <a:spcPct val="20000"/>
              </a:spcBef>
              <a:buClr>
                <a:srgbClr val="093A80"/>
              </a:buClr>
              <a:buSzPct val="75000"/>
              <a:buChar char="–"/>
              <a:defRPr sz="2400">
                <a:solidFill>
                  <a:schemeClr val="tx1"/>
                </a:solidFill>
                <a:latin typeface="Arial" panose="020B0604020202020204" pitchFamily="34" charset="0"/>
              </a:defRPr>
            </a:lvl4pPr>
            <a:lvl5pPr marL="2057400" indent="-228600">
              <a:spcBef>
                <a:spcPct val="20000"/>
              </a:spcBef>
              <a:buClr>
                <a:srgbClr val="093A80"/>
              </a:buClr>
              <a:buSzPct val="75000"/>
              <a:buFont typeface="Wingdings" panose="05000000000000000000" pitchFamily="2" charset="2"/>
              <a:buChar char="l"/>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9pPr>
          </a:lstStyle>
          <a:p>
            <a:pPr>
              <a:lnSpc>
                <a:spcPct val="100000"/>
              </a:lnSpc>
              <a:spcBef>
                <a:spcPct val="0"/>
              </a:spcBef>
              <a:buClrTx/>
              <a:buSzTx/>
              <a:buFontTx/>
              <a:buNone/>
            </a:pPr>
            <a:fld id="{6704270C-5F5D-4BFA-9DB2-62A9ED9D96B1}" type="slidenum">
              <a:rPr lang="es-ES_tradnl" altLang="en-US" sz="1400" b="0">
                <a:latin typeface="Times New Roman" panose="02020603050405020304" pitchFamily="18" charset="0"/>
              </a:rPr>
              <a:pPr>
                <a:lnSpc>
                  <a:spcPct val="100000"/>
                </a:lnSpc>
                <a:spcBef>
                  <a:spcPct val="0"/>
                </a:spcBef>
                <a:buClrTx/>
                <a:buSzTx/>
                <a:buFontTx/>
                <a:buNone/>
              </a:pPr>
              <a:t>46</a:t>
            </a:fld>
            <a:endParaRPr lang="es-ES_tradnl" altLang="en-US" sz="1400" b="0">
              <a:latin typeface="Times New Roman" panose="02020603050405020304" pitchFamily="18" charset="0"/>
            </a:endParaRPr>
          </a:p>
        </p:txBody>
      </p:sp>
    </p:spTree>
    <p:extLst>
      <p:ext uri="{BB962C8B-B14F-4D97-AF65-F5344CB8AC3E}">
        <p14:creationId xmlns:p14="http://schemas.microsoft.com/office/powerpoint/2010/main" val="6116675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ítulo 1"/>
          <p:cNvSpPr>
            <a:spLocks noGrp="1"/>
          </p:cNvSpPr>
          <p:nvPr>
            <p:ph type="ctrTitle"/>
          </p:nvPr>
        </p:nvSpPr>
        <p:spPr>
          <a:xfrm>
            <a:off x="1185864" y="1100137"/>
            <a:ext cx="9858374" cy="4457701"/>
          </a:xfrm>
        </p:spPr>
        <p:txBody>
          <a:bodyPr>
            <a:normAutofit/>
          </a:bodyPr>
          <a:lstStyle/>
          <a:p>
            <a:pPr algn="ctr"/>
            <a:r>
              <a:rPr lang="es-ES" altLang="en-US" sz="7300" b="1" i="1" dirty="0" smtClean="0">
                <a:effectLst>
                  <a:outerShdw blurRad="38100" dist="38100" dir="2700000" algn="tl">
                    <a:srgbClr val="000000">
                      <a:alpha val="43137"/>
                    </a:srgbClr>
                  </a:outerShdw>
                </a:effectLst>
              </a:rPr>
              <a:t>PTU</a:t>
            </a:r>
            <a:r>
              <a:rPr lang="es-ES" altLang="en-US" sz="7300" b="1" i="1" dirty="0">
                <a:effectLst>
                  <a:outerShdw blurRad="38100" dist="38100" dir="2700000" algn="tl">
                    <a:srgbClr val="000000">
                      <a:alpha val="43137"/>
                    </a:srgbClr>
                  </a:outerShdw>
                </a:effectLst>
              </a:rPr>
              <a:t/>
            </a:r>
            <a:br>
              <a:rPr lang="es-ES" altLang="en-US" sz="7300" b="1" i="1" dirty="0">
                <a:effectLst>
                  <a:outerShdw blurRad="38100" dist="38100" dir="2700000" algn="tl">
                    <a:srgbClr val="000000">
                      <a:alpha val="43137"/>
                    </a:srgbClr>
                  </a:outerShdw>
                </a:effectLst>
              </a:rPr>
            </a:br>
            <a:r>
              <a:rPr lang="es-ES" altLang="en-US" sz="7300" b="1" i="1" dirty="0">
                <a:effectLst>
                  <a:outerShdw blurRad="38100" dist="38100" dir="2700000" algn="tl">
                    <a:srgbClr val="000000">
                      <a:alpha val="43137"/>
                    </a:srgbClr>
                  </a:outerShdw>
                </a:effectLst>
              </a:rPr>
              <a:t>RIF</a:t>
            </a:r>
            <a:br>
              <a:rPr lang="es-ES" altLang="en-US" sz="7300" b="1" i="1" dirty="0">
                <a:effectLst>
                  <a:outerShdw blurRad="38100" dist="38100" dir="2700000" algn="tl">
                    <a:srgbClr val="000000">
                      <a:alpha val="43137"/>
                    </a:srgbClr>
                  </a:outerShdw>
                </a:effectLst>
              </a:rPr>
            </a:br>
            <a:r>
              <a:rPr lang="es-ES" altLang="en-US" sz="1600" b="1" dirty="0"/>
              <a:t/>
            </a:r>
            <a:br>
              <a:rPr lang="es-ES" altLang="en-US" sz="1600" b="1" dirty="0"/>
            </a:br>
            <a:r>
              <a:rPr lang="es-ES" altLang="en-US" sz="7300" b="1" i="1" dirty="0" smtClean="0">
                <a:effectLst>
                  <a:outerShdw blurRad="38100" dist="38100" dir="2700000" algn="tl">
                    <a:srgbClr val="000000">
                      <a:alpha val="43137"/>
                    </a:srgbClr>
                  </a:outerShdw>
                </a:effectLst>
              </a:rPr>
              <a:t>2021</a:t>
            </a:r>
            <a:endParaRPr lang="es-ES" altLang="en-US" sz="7300"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328707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Título"/>
          <p:cNvSpPr>
            <a:spLocks noGrp="1"/>
          </p:cNvSpPr>
          <p:nvPr>
            <p:ph type="title"/>
          </p:nvPr>
        </p:nvSpPr>
        <p:spPr>
          <a:xfrm>
            <a:off x="838200" y="365126"/>
            <a:ext cx="10515600" cy="877888"/>
          </a:xfrm>
        </p:spPr>
        <p:txBody>
          <a:bodyPr>
            <a:normAutofit/>
          </a:bodyPr>
          <a:lstStyle/>
          <a:p>
            <a:pPr algn="ctr"/>
            <a:r>
              <a:rPr lang="es-MX" altLang="en-US" sz="3600" b="1" dirty="0">
                <a:latin typeface="Arial" panose="020B0604020202020204" pitchFamily="34" charset="0"/>
                <a:cs typeface="Arial" panose="020B0604020202020204" pitchFamily="34" charset="0"/>
              </a:rPr>
              <a:t>Base de PTU</a:t>
            </a:r>
          </a:p>
        </p:txBody>
      </p:sp>
      <p:sp>
        <p:nvSpPr>
          <p:cNvPr id="17411" name="2 Marcador de contenido"/>
          <p:cNvSpPr>
            <a:spLocks noGrp="1"/>
          </p:cNvSpPr>
          <p:nvPr>
            <p:ph idx="1"/>
          </p:nvPr>
        </p:nvSpPr>
        <p:spPr>
          <a:xfrm>
            <a:off x="838200" y="1346200"/>
            <a:ext cx="10720388" cy="4683125"/>
          </a:xfrm>
        </p:spPr>
        <p:txBody>
          <a:bodyPr>
            <a:normAutofit lnSpcReduction="10000"/>
          </a:bodyPr>
          <a:lstStyle/>
          <a:p>
            <a:pPr marL="0" lvl="2" indent="0" algn="just">
              <a:buNone/>
            </a:pPr>
            <a:r>
              <a:rPr lang="es-ES" sz="2400" b="1" dirty="0">
                <a:latin typeface="Arial" panose="020B0604020202020204" pitchFamily="34" charset="0"/>
                <a:cs typeface="Arial" panose="020B0604020202020204" pitchFamily="34" charset="0"/>
              </a:rPr>
              <a:t>Base PTU, Previsión Social, Contribuyentes con </a:t>
            </a:r>
            <a:r>
              <a:rPr lang="es-ES" sz="2400" b="1" dirty="0">
                <a:solidFill>
                  <a:srgbClr val="FF0000"/>
                </a:solidFill>
                <a:latin typeface="Arial" panose="020B0604020202020204" pitchFamily="34" charset="0"/>
                <a:cs typeface="Arial" panose="020B0604020202020204" pitchFamily="34" charset="0"/>
              </a:rPr>
              <a:t>Coeficiente de Utilidad.</a:t>
            </a:r>
          </a:p>
          <a:p>
            <a:pPr marL="0" lvl="2" indent="0" algn="just">
              <a:buNone/>
            </a:pPr>
            <a:r>
              <a:rPr lang="es-ES" sz="2400" b="1" dirty="0" smtClean="0">
                <a:latin typeface="Arial" panose="020B0604020202020204" pitchFamily="34" charset="0"/>
                <a:cs typeface="Arial" panose="020B0604020202020204" pitchFamily="34" charset="0"/>
              </a:rPr>
              <a:t>RMF Regla 3.13.19</a:t>
            </a:r>
            <a:r>
              <a:rPr lang="es-ES" sz="2400" b="1" dirty="0">
                <a:latin typeface="Arial" panose="020B0604020202020204" pitchFamily="34" charset="0"/>
                <a:cs typeface="Arial" panose="020B0604020202020204" pitchFamily="34" charset="0"/>
              </a:rPr>
              <a:t>:</a:t>
            </a:r>
            <a:r>
              <a:rPr lang="es-ES" sz="2400" dirty="0">
                <a:latin typeface="Arial" panose="020B0604020202020204" pitchFamily="34" charset="0"/>
                <a:cs typeface="Arial" panose="020B0604020202020204" pitchFamily="34" charset="0"/>
              </a:rPr>
              <a:t> Para efectos de la base de PTU, los contribuyentes que opten por aplicar el Coeficiente de Utilidad, determinarán la base de PTU disminuyendo  de los ingresos acumulables las cantidades que no hubiesen sido deducibles en los términos de la fracción XXX del artículo 28 de esta Ley.</a:t>
            </a:r>
            <a:endParaRPr lang="es-ES" sz="2500" dirty="0">
              <a:latin typeface="Arial" panose="020B0604020202020204" pitchFamily="34" charset="0"/>
              <a:cs typeface="Arial" panose="020B0604020202020204" pitchFamily="34" charset="0"/>
            </a:endParaRPr>
          </a:p>
          <a:p>
            <a:pPr marL="0" lvl="2" indent="0" algn="just">
              <a:buNone/>
            </a:pPr>
            <a:endParaRPr lang="es-ES" sz="2400" b="1" dirty="0">
              <a:latin typeface="Arial" panose="020B0604020202020204" pitchFamily="34" charset="0"/>
              <a:cs typeface="Arial" panose="020B0604020202020204" pitchFamily="34" charset="0"/>
            </a:endParaRPr>
          </a:p>
          <a:p>
            <a:pPr marL="0" lvl="2" indent="0" algn="just">
              <a:buNone/>
            </a:pPr>
            <a:r>
              <a:rPr lang="es-ES" sz="2400" b="1" dirty="0">
                <a:latin typeface="Arial" panose="020B0604020202020204" pitchFamily="34" charset="0"/>
                <a:cs typeface="Arial" panose="020B0604020202020204" pitchFamily="34" charset="0"/>
              </a:rPr>
              <a:t>Cómputo del plazo para que los patrones que tributen en el RIF</a:t>
            </a:r>
          </a:p>
          <a:p>
            <a:pPr marL="0" lvl="2" indent="0" algn="just">
              <a:buNone/>
            </a:pPr>
            <a:endParaRPr lang="es-ES" sz="2400" b="1" dirty="0">
              <a:latin typeface="Arial" panose="020B0604020202020204" pitchFamily="34" charset="0"/>
              <a:cs typeface="Arial" panose="020B0604020202020204" pitchFamily="34" charset="0"/>
            </a:endParaRPr>
          </a:p>
          <a:p>
            <a:pPr marL="0" lvl="2" indent="0" algn="just">
              <a:buNone/>
            </a:pPr>
            <a:r>
              <a:rPr lang="es-ES" sz="2400" b="1" dirty="0">
                <a:latin typeface="Arial" panose="020B0604020202020204" pitchFamily="34" charset="0"/>
                <a:cs typeface="Arial" panose="020B0604020202020204" pitchFamily="34" charset="0"/>
              </a:rPr>
              <a:t>RMF Regla 3.13.21.</a:t>
            </a:r>
            <a:r>
              <a:rPr lang="es-ES" sz="2400" dirty="0">
                <a:latin typeface="Arial" panose="020B0604020202020204" pitchFamily="34" charset="0"/>
                <a:cs typeface="Arial" panose="020B0604020202020204" pitchFamily="34" charset="0"/>
              </a:rPr>
              <a:t> Para los efectos del artículo 111, octavo párrafo de la Ley del ISR, los contribuyentes que tributen en términos del RIF, </a:t>
            </a:r>
            <a:r>
              <a:rPr lang="es-ES" sz="2400" b="1" dirty="0">
                <a:latin typeface="Arial" panose="020B0604020202020204" pitchFamily="34" charset="0"/>
                <a:cs typeface="Arial" panose="020B0604020202020204" pitchFamily="34" charset="0"/>
              </a:rPr>
              <a:t>podrán efectuar el pago del PTU</a:t>
            </a:r>
            <a:r>
              <a:rPr lang="es-ES" sz="2400" dirty="0">
                <a:latin typeface="Arial" panose="020B0604020202020204" pitchFamily="34" charset="0"/>
                <a:cs typeface="Arial" panose="020B0604020202020204" pitchFamily="34" charset="0"/>
              </a:rPr>
              <a:t> reparto de las utilidades a sus trabajadores, a más tardar el </a:t>
            </a:r>
            <a:r>
              <a:rPr lang="es-ES" sz="2400" b="1" i="1" dirty="0">
                <a:solidFill>
                  <a:srgbClr val="FF0000"/>
                </a:solidFill>
                <a:latin typeface="Arial" panose="020B0604020202020204" pitchFamily="34" charset="0"/>
                <a:cs typeface="Arial" panose="020B0604020202020204" pitchFamily="34" charset="0"/>
              </a:rPr>
              <a:t>29 de junio del año </a:t>
            </a:r>
            <a:r>
              <a:rPr lang="es-ES" sz="2400" b="1" dirty="0">
                <a:solidFill>
                  <a:srgbClr val="FF0000"/>
                </a:solidFill>
                <a:latin typeface="Arial" panose="020B0604020202020204" pitchFamily="34" charset="0"/>
                <a:cs typeface="Arial" panose="020B0604020202020204" pitchFamily="34" charset="0"/>
              </a:rPr>
              <a:t>de que se trate.</a:t>
            </a:r>
            <a:endParaRPr lang="es-MX" altLang="en-US" sz="2400" b="1" dirty="0">
              <a:solidFill>
                <a:srgbClr val="FF0000"/>
              </a:solidFill>
              <a:latin typeface="Arial" panose="020B0604020202020204" pitchFamily="34" charset="0"/>
              <a:cs typeface="Arial" panose="020B0604020202020204" pitchFamily="34" charset="0"/>
            </a:endParaRPr>
          </a:p>
        </p:txBody>
      </p:sp>
      <p:sp>
        <p:nvSpPr>
          <p:cNvPr id="17412" name="3 Marcador de número de diapositiva"/>
          <p:cNvSpPr>
            <a:spLocks noGrp="1"/>
          </p:cNvSpPr>
          <p:nvPr>
            <p:ph type="sldNum" sz="quarter" idx="12"/>
          </p:nvPr>
        </p:nvSpPr>
        <p:spPr>
          <a:xfrm>
            <a:off x="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5000"/>
              </a:lnSpc>
              <a:spcBef>
                <a:spcPct val="50000"/>
              </a:spcBef>
              <a:buClr>
                <a:srgbClr val="093A80"/>
              </a:buClr>
              <a:buSzPct val="75000"/>
              <a:buFont typeface="Wingdings" panose="05000000000000000000" pitchFamily="2" charset="2"/>
              <a:buChar char="l"/>
              <a:defRPr sz="2600" b="1">
                <a:solidFill>
                  <a:schemeClr val="tx1"/>
                </a:solidFill>
                <a:latin typeface="Arial" panose="020B0604020202020204" pitchFamily="34" charset="0"/>
              </a:defRPr>
            </a:lvl1pPr>
            <a:lvl2pPr marL="742950" indent="-285750">
              <a:spcBef>
                <a:spcPct val="25000"/>
              </a:spcBef>
              <a:buClr>
                <a:schemeClr val="tx1"/>
              </a:buClr>
              <a:buSzPct val="75000"/>
              <a:buChar char="–"/>
              <a:defRPr sz="2600">
                <a:solidFill>
                  <a:schemeClr val="tx1"/>
                </a:solidFill>
                <a:latin typeface="Arial" panose="020B0604020202020204" pitchFamily="34" charset="0"/>
              </a:defRPr>
            </a:lvl2pPr>
            <a:lvl3pPr marL="1143000" indent="-228600">
              <a:spcBef>
                <a:spcPct val="20000"/>
              </a:spcBef>
              <a:buClr>
                <a:srgbClr val="093A80"/>
              </a:buClr>
              <a:buSzPct val="75000"/>
              <a:buFont typeface="Wingdings" panose="05000000000000000000" pitchFamily="2" charset="2"/>
              <a:buChar char="l"/>
              <a:defRPr sz="2600">
                <a:solidFill>
                  <a:schemeClr val="tx1"/>
                </a:solidFill>
                <a:latin typeface="Arial" panose="020B0604020202020204" pitchFamily="34" charset="0"/>
              </a:defRPr>
            </a:lvl3pPr>
            <a:lvl4pPr marL="1600200" indent="-228600">
              <a:spcBef>
                <a:spcPct val="20000"/>
              </a:spcBef>
              <a:buClr>
                <a:srgbClr val="093A80"/>
              </a:buClr>
              <a:buSzPct val="75000"/>
              <a:buChar char="–"/>
              <a:defRPr sz="2400">
                <a:solidFill>
                  <a:schemeClr val="tx1"/>
                </a:solidFill>
                <a:latin typeface="Arial" panose="020B0604020202020204" pitchFamily="34" charset="0"/>
              </a:defRPr>
            </a:lvl4pPr>
            <a:lvl5pPr marL="2057400" indent="-228600">
              <a:spcBef>
                <a:spcPct val="20000"/>
              </a:spcBef>
              <a:buClr>
                <a:srgbClr val="093A80"/>
              </a:buClr>
              <a:buSzPct val="75000"/>
              <a:buFont typeface="Wingdings" panose="05000000000000000000" pitchFamily="2" charset="2"/>
              <a:buChar char="l"/>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9pPr>
          </a:lstStyle>
          <a:p>
            <a:pPr>
              <a:lnSpc>
                <a:spcPct val="100000"/>
              </a:lnSpc>
              <a:spcBef>
                <a:spcPct val="0"/>
              </a:spcBef>
              <a:buClrTx/>
              <a:buSzTx/>
              <a:buFontTx/>
              <a:buNone/>
            </a:pPr>
            <a:fld id="{6704270C-5F5D-4BFA-9DB2-62A9ED9D96B1}" type="slidenum">
              <a:rPr lang="es-ES_tradnl" altLang="en-US" sz="1400" b="0">
                <a:latin typeface="Times New Roman" panose="02020603050405020304" pitchFamily="18" charset="0"/>
              </a:rPr>
              <a:pPr>
                <a:lnSpc>
                  <a:spcPct val="100000"/>
                </a:lnSpc>
                <a:spcBef>
                  <a:spcPct val="0"/>
                </a:spcBef>
                <a:buClrTx/>
                <a:buSzTx/>
                <a:buFontTx/>
                <a:buNone/>
              </a:pPr>
              <a:t>48</a:t>
            </a:fld>
            <a:endParaRPr lang="es-ES_tradnl" altLang="en-US" sz="1400" b="0">
              <a:latin typeface="Times New Roman" panose="02020603050405020304" pitchFamily="18" charset="0"/>
            </a:endParaRPr>
          </a:p>
        </p:txBody>
      </p:sp>
    </p:spTree>
    <p:extLst>
      <p:ext uri="{BB962C8B-B14F-4D97-AF65-F5344CB8AC3E}">
        <p14:creationId xmlns:p14="http://schemas.microsoft.com/office/powerpoint/2010/main" val="31437114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Título"/>
          <p:cNvSpPr>
            <a:spLocks noGrp="1"/>
          </p:cNvSpPr>
          <p:nvPr>
            <p:ph type="title"/>
          </p:nvPr>
        </p:nvSpPr>
        <p:spPr>
          <a:xfrm>
            <a:off x="838200" y="165100"/>
            <a:ext cx="10515600" cy="877888"/>
          </a:xfrm>
        </p:spPr>
        <p:txBody>
          <a:bodyPr>
            <a:normAutofit fontScale="90000"/>
          </a:bodyPr>
          <a:lstStyle/>
          <a:p>
            <a:pPr algn="ctr"/>
            <a:r>
              <a:rPr lang="es-MX" altLang="en-US" sz="3600" b="1" dirty="0">
                <a:latin typeface="Arial" panose="020B0604020202020204" pitchFamily="34" charset="0"/>
                <a:cs typeface="Arial" panose="020B0604020202020204" pitchFamily="34" charset="0"/>
              </a:rPr>
              <a:t>Base de PTU y Fecha de Pago </a:t>
            </a:r>
            <a:br>
              <a:rPr lang="es-MX" altLang="en-US" sz="3600" b="1" dirty="0">
                <a:latin typeface="Arial" panose="020B0604020202020204" pitchFamily="34" charset="0"/>
                <a:cs typeface="Arial" panose="020B0604020202020204" pitchFamily="34" charset="0"/>
              </a:rPr>
            </a:br>
            <a:r>
              <a:rPr lang="es-MX" altLang="en-US" sz="2200" b="1" dirty="0">
                <a:latin typeface="Arial" panose="020B0604020202020204" pitchFamily="34" charset="0"/>
                <a:cs typeface="Arial" panose="020B0604020202020204" pitchFamily="34" charset="0"/>
              </a:rPr>
              <a:t>LISR Artículo 111 Octavo Párrafo</a:t>
            </a:r>
          </a:p>
        </p:txBody>
      </p:sp>
      <p:sp>
        <p:nvSpPr>
          <p:cNvPr id="17411" name="2 Marcador de contenido"/>
          <p:cNvSpPr>
            <a:spLocks noGrp="1"/>
          </p:cNvSpPr>
          <p:nvPr>
            <p:ph idx="1"/>
          </p:nvPr>
        </p:nvSpPr>
        <p:spPr>
          <a:xfrm>
            <a:off x="700088" y="1143002"/>
            <a:ext cx="11315699" cy="5678487"/>
          </a:xfrm>
        </p:spPr>
        <p:txBody>
          <a:bodyPr>
            <a:normAutofit lnSpcReduction="10000"/>
          </a:bodyPr>
          <a:lstStyle/>
          <a:p>
            <a:pPr marL="0" lvl="2" indent="0" algn="just">
              <a:buNone/>
            </a:pPr>
            <a:r>
              <a:rPr lang="es-ES" sz="2400" b="1" dirty="0">
                <a:latin typeface="Arial" panose="020B0604020202020204" pitchFamily="34" charset="0"/>
                <a:cs typeface="Arial" panose="020B0604020202020204" pitchFamily="34" charset="0"/>
              </a:rPr>
              <a:t>Base PTU: </a:t>
            </a:r>
            <a:r>
              <a:rPr lang="es-ES" sz="2400" dirty="0">
                <a:latin typeface="Arial" panose="020B0604020202020204" pitchFamily="34" charset="0"/>
                <a:cs typeface="Arial" panose="020B0604020202020204" pitchFamily="34" charset="0"/>
              </a:rPr>
              <a:t>Será la utilidad fiscal que resulte de la suma de las utilidades fiscales obtenidas en cada bimestre del ejercicio. </a:t>
            </a:r>
          </a:p>
          <a:p>
            <a:pPr marL="0" lvl="2" indent="0" algn="just">
              <a:buNone/>
            </a:pPr>
            <a:endParaRPr lang="es-ES" sz="1000" dirty="0">
              <a:latin typeface="Arial" panose="020B0604020202020204" pitchFamily="34" charset="0"/>
              <a:cs typeface="Arial" panose="020B0604020202020204" pitchFamily="34" charset="0"/>
            </a:endParaRPr>
          </a:p>
          <a:p>
            <a:pPr marL="216000" lvl="2" indent="0" algn="just">
              <a:buNone/>
            </a:pPr>
            <a:r>
              <a:rPr lang="es-MX" altLang="en-US" sz="2400" b="1" dirty="0">
                <a:latin typeface="Arial" panose="020B0604020202020204" pitchFamily="34" charset="0"/>
                <a:cs typeface="Arial" panose="020B0604020202020204" pitchFamily="34" charset="0"/>
              </a:rPr>
              <a:t>Ingresos: 	</a:t>
            </a:r>
            <a:r>
              <a:rPr lang="es-MX" altLang="en-US" sz="2400" dirty="0">
                <a:latin typeface="Arial" panose="020B0604020202020204" pitchFamily="34" charset="0"/>
                <a:cs typeface="Arial" panose="020B0604020202020204" pitchFamily="34" charset="0"/>
              </a:rPr>
              <a:t>Total de Ingresos percibidos del bimestre en efectivo, en bienes o 			servicios.</a:t>
            </a:r>
          </a:p>
          <a:p>
            <a:pPr marL="216000" indent="0">
              <a:buNone/>
            </a:pPr>
            <a:r>
              <a:rPr lang="es-MX" altLang="en-US" sz="2400" b="1" dirty="0">
                <a:latin typeface="Arial" panose="020B0604020202020204" pitchFamily="34" charset="0"/>
                <a:cs typeface="Arial" panose="020B0604020202020204" pitchFamily="34" charset="0"/>
              </a:rPr>
              <a:t>Menos:</a:t>
            </a:r>
            <a:r>
              <a:rPr lang="es-MX" altLang="en-US" sz="2400" b="0" dirty="0">
                <a:latin typeface="Arial" panose="020B0604020202020204" pitchFamily="34" charset="0"/>
                <a:cs typeface="Arial" panose="020B0604020202020204" pitchFamily="34" charset="0"/>
              </a:rPr>
              <a:t> 	Deducciones Autorizadas del bimestre </a:t>
            </a:r>
            <a:endParaRPr lang="es-MX" altLang="en-US" sz="2400" b="0" dirty="0" smtClean="0">
              <a:latin typeface="Arial" panose="020B0604020202020204" pitchFamily="34" charset="0"/>
              <a:cs typeface="Arial" panose="020B0604020202020204" pitchFamily="34" charset="0"/>
            </a:endParaRPr>
          </a:p>
          <a:p>
            <a:pPr marL="216000" indent="0">
              <a:buNone/>
            </a:pPr>
            <a:r>
              <a:rPr lang="es-MX" altLang="en-US" sz="2400" b="1" dirty="0" smtClean="0">
                <a:latin typeface="Arial" panose="020B0604020202020204" pitchFamily="34" charset="0"/>
                <a:cs typeface="Arial" panose="020B0604020202020204" pitchFamily="34" charset="0"/>
              </a:rPr>
              <a:t>Menos</a:t>
            </a:r>
            <a:r>
              <a:rPr lang="es-MX" altLang="en-US" sz="2400" b="1" dirty="0">
                <a:latin typeface="Arial" panose="020B0604020202020204" pitchFamily="34" charset="0"/>
                <a:cs typeface="Arial" panose="020B0604020202020204" pitchFamily="34" charset="0"/>
              </a:rPr>
              <a:t>: 	</a:t>
            </a:r>
            <a:r>
              <a:rPr lang="es-MX" altLang="en-US" sz="2400" b="0" dirty="0">
                <a:latin typeface="Arial" panose="020B0604020202020204" pitchFamily="34" charset="0"/>
                <a:cs typeface="Arial" panose="020B0604020202020204" pitchFamily="34" charset="0"/>
              </a:rPr>
              <a:t>Erogaciones bimestrales realizadas para adquisición de activos, 			gastos</a:t>
            </a:r>
            <a:r>
              <a:rPr lang="es-MX" altLang="en-US" sz="2400" dirty="0">
                <a:latin typeface="Arial" panose="020B0604020202020204" pitchFamily="34" charset="0"/>
                <a:cs typeface="Arial" panose="020B0604020202020204" pitchFamily="34" charset="0"/>
              </a:rPr>
              <a:t>	 </a:t>
            </a:r>
            <a:r>
              <a:rPr lang="es-MX" altLang="en-US" sz="2400" b="0" dirty="0">
                <a:latin typeface="Arial" panose="020B0604020202020204" pitchFamily="34" charset="0"/>
                <a:cs typeface="Arial" panose="020B0604020202020204" pitchFamily="34" charset="0"/>
              </a:rPr>
              <a:t>y cargos diferidos.</a:t>
            </a:r>
          </a:p>
          <a:p>
            <a:pPr marL="216000" indent="0" algn="just">
              <a:buNone/>
            </a:pPr>
            <a:r>
              <a:rPr lang="es-MX" altLang="en-US" sz="2400" b="1" dirty="0">
                <a:latin typeface="Arial" panose="020B0604020202020204" pitchFamily="34" charset="0"/>
                <a:cs typeface="Arial" panose="020B0604020202020204" pitchFamily="34" charset="0"/>
              </a:rPr>
              <a:t>Menos: 	</a:t>
            </a:r>
            <a:r>
              <a:rPr lang="es-MX" altLang="en-US" sz="2400" u="sng" dirty="0">
                <a:latin typeface="Arial" panose="020B0604020202020204" pitchFamily="34" charset="0"/>
                <a:cs typeface="Arial" panose="020B0604020202020204" pitchFamily="34" charset="0"/>
              </a:rPr>
              <a:t>PTU Pagada                                                    .</a:t>
            </a:r>
          </a:p>
          <a:p>
            <a:pPr marL="216000" indent="0">
              <a:buNone/>
            </a:pPr>
            <a:r>
              <a:rPr lang="es-MX" altLang="en-US" sz="2400" b="1" dirty="0">
                <a:latin typeface="Arial" panose="020B0604020202020204" pitchFamily="34" charset="0"/>
                <a:cs typeface="Arial" panose="020B0604020202020204" pitchFamily="34" charset="0"/>
              </a:rPr>
              <a:t>Igual:</a:t>
            </a:r>
            <a:r>
              <a:rPr lang="es-MX" altLang="en-US" sz="2400" b="0" dirty="0">
                <a:latin typeface="Arial" panose="020B0604020202020204" pitchFamily="34" charset="0"/>
                <a:cs typeface="Arial" panose="020B0604020202020204" pitchFamily="34" charset="0"/>
              </a:rPr>
              <a:t> 	Utilidad Fiscal del Bimestre base </a:t>
            </a:r>
            <a:r>
              <a:rPr lang="es-MX" altLang="en-US" sz="2400" dirty="0">
                <a:latin typeface="Arial" panose="020B0604020202020204" pitchFamily="34" charset="0"/>
                <a:cs typeface="Arial" panose="020B0604020202020204" pitchFamily="34" charset="0"/>
              </a:rPr>
              <a:t>de</a:t>
            </a:r>
            <a:r>
              <a:rPr lang="es-MX" altLang="en-US" sz="2400" b="0" dirty="0">
                <a:latin typeface="Arial" panose="020B0604020202020204" pitchFamily="34" charset="0"/>
                <a:cs typeface="Arial" panose="020B0604020202020204" pitchFamily="34" charset="0"/>
              </a:rPr>
              <a:t> pago.</a:t>
            </a:r>
          </a:p>
          <a:p>
            <a:pPr marL="0" indent="0">
              <a:buNone/>
            </a:pPr>
            <a:endParaRPr lang="es-MX" altLang="en-US" sz="600" b="0" dirty="0">
              <a:latin typeface="Arial" panose="020B0604020202020204" pitchFamily="34" charset="0"/>
              <a:cs typeface="Arial" panose="020B0604020202020204" pitchFamily="34" charset="0"/>
            </a:endParaRPr>
          </a:p>
          <a:p>
            <a:pPr marL="0" indent="0" algn="just">
              <a:buNone/>
            </a:pPr>
            <a:r>
              <a:rPr lang="es-ES" sz="2500" b="1" dirty="0">
                <a:latin typeface="Arial" panose="020B0604020202020204" pitchFamily="34" charset="0"/>
                <a:cs typeface="Arial" panose="020B0604020202020204" pitchFamily="34" charset="0"/>
              </a:rPr>
              <a:t>Fecha de Pago PTU: </a:t>
            </a:r>
            <a:r>
              <a:rPr lang="es-ES" sz="2500" dirty="0">
                <a:latin typeface="Arial" panose="020B0604020202020204" pitchFamily="34" charset="0"/>
                <a:cs typeface="Arial" panose="020B0604020202020204" pitchFamily="34" charset="0"/>
              </a:rPr>
              <a:t>Para efectos del artículo </a:t>
            </a:r>
            <a:r>
              <a:rPr lang="es-ES" sz="2500" b="1" dirty="0">
                <a:solidFill>
                  <a:srgbClr val="FF0000"/>
                </a:solidFill>
                <a:latin typeface="Arial" panose="020B0604020202020204" pitchFamily="34" charset="0"/>
                <a:cs typeface="Arial" panose="020B0604020202020204" pitchFamily="34" charset="0"/>
              </a:rPr>
              <a:t>122 de la LFT</a:t>
            </a:r>
            <a:r>
              <a:rPr lang="es-ES" sz="2500" dirty="0">
                <a:latin typeface="Arial" panose="020B0604020202020204" pitchFamily="34" charset="0"/>
                <a:cs typeface="Arial" panose="020B0604020202020204" pitchFamily="34" charset="0"/>
              </a:rPr>
              <a:t>, el plazo para el reparto de PTU deberá efectuarse dentro de los </a:t>
            </a:r>
            <a:r>
              <a:rPr lang="es-ES" sz="2500" b="1" dirty="0">
                <a:solidFill>
                  <a:srgbClr val="FF0000"/>
                </a:solidFill>
                <a:latin typeface="Arial" panose="020B0604020202020204" pitchFamily="34" charset="0"/>
                <a:cs typeface="Arial" panose="020B0604020202020204" pitchFamily="34" charset="0"/>
              </a:rPr>
              <a:t>sesenta días siguientes</a:t>
            </a:r>
            <a:r>
              <a:rPr lang="es-ES" sz="2500" dirty="0">
                <a:solidFill>
                  <a:srgbClr val="FF0000"/>
                </a:solidFill>
                <a:latin typeface="Arial" panose="020B0604020202020204" pitchFamily="34" charset="0"/>
                <a:cs typeface="Arial" panose="020B0604020202020204" pitchFamily="34" charset="0"/>
              </a:rPr>
              <a:t> </a:t>
            </a:r>
            <a:r>
              <a:rPr lang="es-ES" sz="2500" dirty="0">
                <a:latin typeface="Arial" panose="020B0604020202020204" pitchFamily="34" charset="0"/>
                <a:cs typeface="Arial" panose="020B0604020202020204" pitchFamily="34" charset="0"/>
              </a:rPr>
              <a:t>a la </a:t>
            </a:r>
            <a:r>
              <a:rPr lang="es-ES" sz="2500" b="1" dirty="0">
                <a:latin typeface="Arial" panose="020B0604020202020204" pitchFamily="34" charset="0"/>
                <a:cs typeface="Arial" panose="020B0604020202020204" pitchFamily="34" charset="0"/>
              </a:rPr>
              <a:t>fecha en que deba presentarse </a:t>
            </a:r>
            <a:r>
              <a:rPr lang="es-ES" sz="2500" dirty="0">
                <a:latin typeface="Arial" panose="020B0604020202020204" pitchFamily="34" charset="0"/>
                <a:cs typeface="Arial" panose="020B0604020202020204" pitchFamily="34" charset="0"/>
              </a:rPr>
              <a:t>en los términos del artículo 112 de esta Ley, </a:t>
            </a:r>
            <a:r>
              <a:rPr lang="es-ES" sz="2500" b="1" dirty="0">
                <a:solidFill>
                  <a:srgbClr val="FF0000"/>
                </a:solidFill>
                <a:latin typeface="Arial" panose="020B0604020202020204" pitchFamily="34" charset="0"/>
                <a:cs typeface="Arial" panose="020B0604020202020204" pitchFamily="34" charset="0"/>
              </a:rPr>
              <a:t>la declaración correspondiente al sexto bimestre del ejercicio </a:t>
            </a:r>
            <a:r>
              <a:rPr lang="es-ES" sz="2500" dirty="0">
                <a:latin typeface="Arial" panose="020B0604020202020204" pitchFamily="34" charset="0"/>
                <a:cs typeface="Arial" panose="020B0604020202020204" pitchFamily="34" charset="0"/>
              </a:rPr>
              <a:t>de que se trate.</a:t>
            </a:r>
            <a:endParaRPr lang="en-US" sz="2500" dirty="0">
              <a:latin typeface="Arial" panose="020B0604020202020204" pitchFamily="34" charset="0"/>
              <a:cs typeface="Arial" panose="020B0604020202020204" pitchFamily="34" charset="0"/>
            </a:endParaRPr>
          </a:p>
        </p:txBody>
      </p:sp>
      <p:sp>
        <p:nvSpPr>
          <p:cNvPr id="17412" name="3 Marcador de número de diapositiva"/>
          <p:cNvSpPr>
            <a:spLocks noGrp="1"/>
          </p:cNvSpPr>
          <p:nvPr>
            <p:ph type="sldNum" sz="quarter" idx="12"/>
          </p:nvPr>
        </p:nvSpPr>
        <p:spPr>
          <a:xfrm>
            <a:off x="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5000"/>
              </a:lnSpc>
              <a:spcBef>
                <a:spcPct val="50000"/>
              </a:spcBef>
              <a:buClr>
                <a:srgbClr val="093A80"/>
              </a:buClr>
              <a:buSzPct val="75000"/>
              <a:buFont typeface="Wingdings" panose="05000000000000000000" pitchFamily="2" charset="2"/>
              <a:buChar char="l"/>
              <a:defRPr sz="2600" b="1">
                <a:solidFill>
                  <a:schemeClr val="tx1"/>
                </a:solidFill>
                <a:latin typeface="Arial" panose="020B0604020202020204" pitchFamily="34" charset="0"/>
              </a:defRPr>
            </a:lvl1pPr>
            <a:lvl2pPr marL="742950" indent="-285750">
              <a:spcBef>
                <a:spcPct val="25000"/>
              </a:spcBef>
              <a:buClr>
                <a:schemeClr val="tx1"/>
              </a:buClr>
              <a:buSzPct val="75000"/>
              <a:buChar char="–"/>
              <a:defRPr sz="2600">
                <a:solidFill>
                  <a:schemeClr val="tx1"/>
                </a:solidFill>
                <a:latin typeface="Arial" panose="020B0604020202020204" pitchFamily="34" charset="0"/>
              </a:defRPr>
            </a:lvl2pPr>
            <a:lvl3pPr marL="1143000" indent="-228600">
              <a:spcBef>
                <a:spcPct val="20000"/>
              </a:spcBef>
              <a:buClr>
                <a:srgbClr val="093A80"/>
              </a:buClr>
              <a:buSzPct val="75000"/>
              <a:buFont typeface="Wingdings" panose="05000000000000000000" pitchFamily="2" charset="2"/>
              <a:buChar char="l"/>
              <a:defRPr sz="2600">
                <a:solidFill>
                  <a:schemeClr val="tx1"/>
                </a:solidFill>
                <a:latin typeface="Arial" panose="020B0604020202020204" pitchFamily="34" charset="0"/>
              </a:defRPr>
            </a:lvl3pPr>
            <a:lvl4pPr marL="1600200" indent="-228600">
              <a:spcBef>
                <a:spcPct val="20000"/>
              </a:spcBef>
              <a:buClr>
                <a:srgbClr val="093A80"/>
              </a:buClr>
              <a:buSzPct val="75000"/>
              <a:buChar char="–"/>
              <a:defRPr sz="2400">
                <a:solidFill>
                  <a:schemeClr val="tx1"/>
                </a:solidFill>
                <a:latin typeface="Arial" panose="020B0604020202020204" pitchFamily="34" charset="0"/>
              </a:defRPr>
            </a:lvl4pPr>
            <a:lvl5pPr marL="2057400" indent="-228600">
              <a:spcBef>
                <a:spcPct val="20000"/>
              </a:spcBef>
              <a:buClr>
                <a:srgbClr val="093A80"/>
              </a:buClr>
              <a:buSzPct val="75000"/>
              <a:buFont typeface="Wingdings" panose="05000000000000000000" pitchFamily="2" charset="2"/>
              <a:buChar char="l"/>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9pPr>
          </a:lstStyle>
          <a:p>
            <a:pPr>
              <a:lnSpc>
                <a:spcPct val="100000"/>
              </a:lnSpc>
              <a:spcBef>
                <a:spcPct val="0"/>
              </a:spcBef>
              <a:buClrTx/>
              <a:buSzTx/>
              <a:buFontTx/>
              <a:buNone/>
            </a:pPr>
            <a:fld id="{6704270C-5F5D-4BFA-9DB2-62A9ED9D96B1}" type="slidenum">
              <a:rPr lang="es-ES_tradnl" altLang="en-US" sz="1400" b="0">
                <a:latin typeface="Times New Roman" panose="02020603050405020304" pitchFamily="18" charset="0"/>
              </a:rPr>
              <a:pPr>
                <a:lnSpc>
                  <a:spcPct val="100000"/>
                </a:lnSpc>
                <a:spcBef>
                  <a:spcPct val="0"/>
                </a:spcBef>
                <a:buClrTx/>
                <a:buSzTx/>
                <a:buFontTx/>
                <a:buNone/>
              </a:pPr>
              <a:t>49</a:t>
            </a:fld>
            <a:endParaRPr lang="es-ES_tradnl" altLang="en-US" sz="1400" b="0">
              <a:latin typeface="Times New Roman" panose="02020603050405020304" pitchFamily="18" charset="0"/>
            </a:endParaRPr>
          </a:p>
        </p:txBody>
      </p:sp>
    </p:spTree>
    <p:extLst>
      <p:ext uri="{BB962C8B-B14F-4D97-AF65-F5344CB8AC3E}">
        <p14:creationId xmlns:p14="http://schemas.microsoft.com/office/powerpoint/2010/main" val="41310820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Título"/>
          <p:cNvSpPr>
            <a:spLocks noGrp="1"/>
          </p:cNvSpPr>
          <p:nvPr>
            <p:ph type="title"/>
          </p:nvPr>
        </p:nvSpPr>
        <p:spPr>
          <a:xfrm>
            <a:off x="838200" y="365126"/>
            <a:ext cx="10515600" cy="877888"/>
          </a:xfrm>
        </p:spPr>
        <p:txBody>
          <a:bodyPr>
            <a:normAutofit fontScale="90000"/>
          </a:bodyPr>
          <a:lstStyle/>
          <a:p>
            <a:pPr algn="ctr"/>
            <a:r>
              <a:rPr lang="es-MX" altLang="en-US" sz="3600" b="1" dirty="0">
                <a:latin typeface="Arial" panose="020B0604020202020204" pitchFamily="34" charset="0"/>
                <a:cs typeface="Arial" panose="020B0604020202020204" pitchFamily="34" charset="0"/>
              </a:rPr>
              <a:t>Fecha de presentación Declaración Anual y pago PTU</a:t>
            </a:r>
          </a:p>
        </p:txBody>
      </p:sp>
      <p:sp>
        <p:nvSpPr>
          <p:cNvPr id="17411" name="2 Marcador de contenido"/>
          <p:cNvSpPr>
            <a:spLocks noGrp="1"/>
          </p:cNvSpPr>
          <p:nvPr>
            <p:ph idx="1"/>
          </p:nvPr>
        </p:nvSpPr>
        <p:spPr>
          <a:xfrm>
            <a:off x="838200" y="1243014"/>
            <a:ext cx="10948988" cy="5478461"/>
          </a:xfrm>
        </p:spPr>
        <p:txBody>
          <a:bodyPr>
            <a:normAutofit lnSpcReduction="10000"/>
          </a:bodyPr>
          <a:lstStyle/>
          <a:p>
            <a:pPr marL="0" lvl="2" indent="0" algn="just">
              <a:buNone/>
            </a:pPr>
            <a:r>
              <a:rPr lang="es-ES" altLang="en-US" sz="2400" b="1" dirty="0">
                <a:latin typeface="Arial" panose="020B0604020202020204" pitchFamily="34" charset="0"/>
                <a:cs typeface="Arial" panose="020B0604020202020204" pitchFamily="34" charset="0"/>
              </a:rPr>
              <a:t>2.3.2. Saldos a favor del ISR de personas físicas </a:t>
            </a:r>
            <a:r>
              <a:rPr lang="es-ES" altLang="en-US" sz="2400" dirty="0">
                <a:latin typeface="Arial" panose="020B0604020202020204" pitchFamily="34" charset="0"/>
                <a:cs typeface="Arial" panose="020B0604020202020204" pitchFamily="34" charset="0"/>
              </a:rPr>
              <a:t>Para los efectos de los artículos 22 y 22-B, del CFF, l</a:t>
            </a:r>
            <a:r>
              <a:rPr lang="es-ES" altLang="en-US" sz="2400" i="1" u="sng" dirty="0">
                <a:latin typeface="Arial" panose="020B0604020202020204" pitchFamily="34" charset="0"/>
                <a:cs typeface="Arial" panose="020B0604020202020204" pitchFamily="34" charset="0"/>
              </a:rPr>
              <a:t>as personas físicas que presenten su declaración anual del ejercicio fiscal inmediato anterior </a:t>
            </a:r>
            <a:r>
              <a:rPr lang="es-ES" altLang="en-US" sz="2400" dirty="0">
                <a:latin typeface="Arial" panose="020B0604020202020204" pitchFamily="34" charset="0"/>
                <a:cs typeface="Arial" panose="020B0604020202020204" pitchFamily="34" charset="0"/>
              </a:rPr>
              <a:t>al que se refiere la presente Resolución, mediante el formato electrónico correspondiente y determinen saldo a favor del ISR, podrán optar por solicitar a las autoridades fiscales su devolución marcando el recuadro respectivo, para considerarse dentro del Sistema Automático de Devoluciones que constituye una facilidad administrativa para los contribuyentes, </a:t>
            </a:r>
            <a:r>
              <a:rPr lang="es-ES" altLang="en-US" sz="2400" b="1" i="1" u="sng" dirty="0">
                <a:solidFill>
                  <a:srgbClr val="FF0000"/>
                </a:solidFill>
                <a:latin typeface="Arial" panose="020B0604020202020204" pitchFamily="34" charset="0"/>
                <a:cs typeface="Arial" panose="020B0604020202020204" pitchFamily="34" charset="0"/>
              </a:rPr>
              <a:t>siempre que se opte por ejercerla hasta el día </a:t>
            </a:r>
            <a:r>
              <a:rPr lang="es-ES" altLang="en-US" sz="2400" b="1" i="1" u="sng" dirty="0">
                <a:solidFill>
                  <a:srgbClr val="0000CC"/>
                </a:solidFill>
                <a:latin typeface="Arial" panose="020B0604020202020204" pitchFamily="34" charset="0"/>
                <a:cs typeface="Arial" panose="020B0604020202020204" pitchFamily="34" charset="0"/>
              </a:rPr>
              <a:t>31 de julio del ejercicio </a:t>
            </a:r>
            <a:r>
              <a:rPr lang="es-ES" altLang="en-US" sz="2400" dirty="0">
                <a:latin typeface="Arial" panose="020B0604020202020204" pitchFamily="34" charset="0"/>
                <a:cs typeface="Arial" panose="020B0604020202020204" pitchFamily="34" charset="0"/>
              </a:rPr>
              <a:t>a que se refiere la presente Resolución.  Las personas físicas que opten por aplicar la facilidad prevista en la presente regla, además de reunir los requisitos que señalan las disposiciones fiscales, deberán:…</a:t>
            </a:r>
          </a:p>
          <a:p>
            <a:pPr marL="0" lvl="2" indent="0" algn="just">
              <a:buNone/>
            </a:pPr>
            <a:r>
              <a:rPr lang="es-ES" sz="2400" b="1" dirty="0">
                <a:latin typeface="Arial" panose="020B0604020202020204" pitchFamily="34" charset="0"/>
                <a:cs typeface="Arial" panose="020B0604020202020204" pitchFamily="34" charset="0"/>
              </a:rPr>
              <a:t>13.2. Plazo para la presentación de la declaración anual</a:t>
            </a:r>
            <a:r>
              <a:rPr lang="es-ES" sz="2400" dirty="0">
                <a:latin typeface="Arial" panose="020B0604020202020204" pitchFamily="34" charset="0"/>
                <a:cs typeface="Arial" panose="020B0604020202020204" pitchFamily="34" charset="0"/>
              </a:rPr>
              <a:t> </a:t>
            </a:r>
          </a:p>
          <a:p>
            <a:pPr marL="0" lvl="2" indent="0" algn="just">
              <a:buNone/>
            </a:pPr>
            <a:r>
              <a:rPr lang="es-ES" sz="2400" dirty="0">
                <a:latin typeface="Arial" panose="020B0604020202020204" pitchFamily="34" charset="0"/>
                <a:cs typeface="Arial" panose="020B0604020202020204" pitchFamily="34" charset="0"/>
              </a:rPr>
              <a:t>Para los efectos del artículo 150, primer párrafo de la Ley del ISR, las </a:t>
            </a:r>
            <a:r>
              <a:rPr lang="es-ES" sz="2400" b="1" i="1" u="sng" dirty="0">
                <a:solidFill>
                  <a:srgbClr val="FF0000"/>
                </a:solidFill>
                <a:latin typeface="Arial" panose="020B0604020202020204" pitchFamily="34" charset="0"/>
                <a:cs typeface="Arial" panose="020B0604020202020204" pitchFamily="34" charset="0"/>
              </a:rPr>
              <a:t>personas físicas podrán presentar su declaración anual </a:t>
            </a:r>
            <a:r>
              <a:rPr lang="es-ES" sz="2400" dirty="0">
                <a:latin typeface="Arial" panose="020B0604020202020204" pitchFamily="34" charset="0"/>
                <a:cs typeface="Arial" panose="020B0604020202020204" pitchFamily="34" charset="0"/>
              </a:rPr>
              <a:t>correspondiente al ejercicio fiscal de 2019, </a:t>
            </a:r>
            <a:r>
              <a:rPr lang="es-ES" sz="2400" b="1" i="1" u="sng" dirty="0">
                <a:solidFill>
                  <a:srgbClr val="FF0000"/>
                </a:solidFill>
                <a:latin typeface="Arial" panose="020B0604020202020204" pitchFamily="34" charset="0"/>
                <a:cs typeface="Arial" panose="020B0604020202020204" pitchFamily="34" charset="0"/>
              </a:rPr>
              <a:t>a más tardar el </a:t>
            </a:r>
            <a:r>
              <a:rPr lang="es-ES" sz="2400" b="1" i="1" u="sng" dirty="0">
                <a:solidFill>
                  <a:srgbClr val="0000CC"/>
                </a:solidFill>
                <a:latin typeface="Arial" panose="020B0604020202020204" pitchFamily="34" charset="0"/>
                <a:cs typeface="Arial" panose="020B0604020202020204" pitchFamily="34" charset="0"/>
              </a:rPr>
              <a:t>30 de junio de 2020</a:t>
            </a:r>
            <a:r>
              <a:rPr lang="es-ES" sz="2400" b="1" dirty="0">
                <a:latin typeface="Arial" panose="020B0604020202020204" pitchFamily="34" charset="0"/>
                <a:cs typeface="Arial" panose="020B0604020202020204" pitchFamily="34" charset="0"/>
              </a:rPr>
              <a:t>.</a:t>
            </a:r>
            <a:endParaRPr lang="es-MX" altLang="en-US" sz="2400" b="1" dirty="0">
              <a:latin typeface="Arial" panose="020B0604020202020204" pitchFamily="34" charset="0"/>
              <a:cs typeface="Arial" panose="020B0604020202020204" pitchFamily="34" charset="0"/>
            </a:endParaRPr>
          </a:p>
        </p:txBody>
      </p:sp>
      <p:sp>
        <p:nvSpPr>
          <p:cNvPr id="17412" name="3 Marcador de número de diapositiva"/>
          <p:cNvSpPr>
            <a:spLocks noGrp="1"/>
          </p:cNvSpPr>
          <p:nvPr>
            <p:ph type="sldNum" sz="quarter" idx="12"/>
          </p:nvPr>
        </p:nvSpPr>
        <p:spPr>
          <a:xfrm>
            <a:off x="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5000"/>
              </a:lnSpc>
              <a:spcBef>
                <a:spcPct val="50000"/>
              </a:spcBef>
              <a:buClr>
                <a:srgbClr val="093A80"/>
              </a:buClr>
              <a:buSzPct val="75000"/>
              <a:buFont typeface="Wingdings" panose="05000000000000000000" pitchFamily="2" charset="2"/>
              <a:buChar char="l"/>
              <a:defRPr sz="2600" b="1">
                <a:solidFill>
                  <a:schemeClr val="tx1"/>
                </a:solidFill>
                <a:latin typeface="Arial" panose="020B0604020202020204" pitchFamily="34" charset="0"/>
              </a:defRPr>
            </a:lvl1pPr>
            <a:lvl2pPr marL="742950" indent="-285750">
              <a:spcBef>
                <a:spcPct val="25000"/>
              </a:spcBef>
              <a:buClr>
                <a:schemeClr val="tx1"/>
              </a:buClr>
              <a:buSzPct val="75000"/>
              <a:buChar char="–"/>
              <a:defRPr sz="2600">
                <a:solidFill>
                  <a:schemeClr val="tx1"/>
                </a:solidFill>
                <a:latin typeface="Arial" panose="020B0604020202020204" pitchFamily="34" charset="0"/>
              </a:defRPr>
            </a:lvl2pPr>
            <a:lvl3pPr marL="1143000" indent="-228600">
              <a:spcBef>
                <a:spcPct val="20000"/>
              </a:spcBef>
              <a:buClr>
                <a:srgbClr val="093A80"/>
              </a:buClr>
              <a:buSzPct val="75000"/>
              <a:buFont typeface="Wingdings" panose="05000000000000000000" pitchFamily="2" charset="2"/>
              <a:buChar char="l"/>
              <a:defRPr sz="2600">
                <a:solidFill>
                  <a:schemeClr val="tx1"/>
                </a:solidFill>
                <a:latin typeface="Arial" panose="020B0604020202020204" pitchFamily="34" charset="0"/>
              </a:defRPr>
            </a:lvl3pPr>
            <a:lvl4pPr marL="1600200" indent="-228600">
              <a:spcBef>
                <a:spcPct val="20000"/>
              </a:spcBef>
              <a:buClr>
                <a:srgbClr val="093A80"/>
              </a:buClr>
              <a:buSzPct val="75000"/>
              <a:buChar char="–"/>
              <a:defRPr sz="2400">
                <a:solidFill>
                  <a:schemeClr val="tx1"/>
                </a:solidFill>
                <a:latin typeface="Arial" panose="020B0604020202020204" pitchFamily="34" charset="0"/>
              </a:defRPr>
            </a:lvl4pPr>
            <a:lvl5pPr marL="2057400" indent="-228600">
              <a:spcBef>
                <a:spcPct val="20000"/>
              </a:spcBef>
              <a:buClr>
                <a:srgbClr val="093A80"/>
              </a:buClr>
              <a:buSzPct val="75000"/>
              <a:buFont typeface="Wingdings" panose="05000000000000000000" pitchFamily="2" charset="2"/>
              <a:buChar char="l"/>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9pPr>
          </a:lstStyle>
          <a:p>
            <a:pPr>
              <a:lnSpc>
                <a:spcPct val="100000"/>
              </a:lnSpc>
              <a:spcBef>
                <a:spcPct val="0"/>
              </a:spcBef>
              <a:buClrTx/>
              <a:buSzTx/>
              <a:buFontTx/>
              <a:buNone/>
            </a:pPr>
            <a:fld id="{6704270C-5F5D-4BFA-9DB2-62A9ED9D96B1}" type="slidenum">
              <a:rPr lang="es-ES_tradnl" altLang="en-US" sz="1400" b="0">
                <a:latin typeface="Times New Roman" panose="02020603050405020304" pitchFamily="18" charset="0"/>
              </a:rPr>
              <a:pPr>
                <a:lnSpc>
                  <a:spcPct val="100000"/>
                </a:lnSpc>
                <a:spcBef>
                  <a:spcPct val="0"/>
                </a:spcBef>
                <a:buClrTx/>
                <a:buSzTx/>
                <a:buFontTx/>
                <a:buNone/>
              </a:pPr>
              <a:t>50</a:t>
            </a:fld>
            <a:endParaRPr lang="es-ES_tradnl" altLang="en-US" sz="1400" b="0">
              <a:latin typeface="Times New Roman" panose="02020603050405020304" pitchFamily="18" charset="0"/>
            </a:endParaRPr>
          </a:p>
        </p:txBody>
      </p:sp>
    </p:spTree>
    <p:extLst>
      <p:ext uri="{BB962C8B-B14F-4D97-AF65-F5344CB8AC3E}">
        <p14:creationId xmlns:p14="http://schemas.microsoft.com/office/powerpoint/2010/main" val="11152108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Título"/>
          <p:cNvSpPr>
            <a:spLocks noGrp="1"/>
          </p:cNvSpPr>
          <p:nvPr>
            <p:ph type="title"/>
          </p:nvPr>
        </p:nvSpPr>
        <p:spPr>
          <a:xfrm>
            <a:off x="838200" y="365126"/>
            <a:ext cx="10515600" cy="877888"/>
          </a:xfrm>
        </p:spPr>
        <p:txBody>
          <a:bodyPr>
            <a:normAutofit fontScale="90000"/>
          </a:bodyPr>
          <a:lstStyle/>
          <a:p>
            <a:pPr algn="ctr"/>
            <a:r>
              <a:rPr lang="es-MX" altLang="en-US" sz="3600" b="1" dirty="0">
                <a:latin typeface="Arial" panose="020B0604020202020204" pitchFamily="34" charset="0"/>
                <a:cs typeface="Arial" panose="020B0604020202020204" pitchFamily="34" charset="0"/>
              </a:rPr>
              <a:t>Fecha de presentación Declaración Anual y pago PTU</a:t>
            </a:r>
          </a:p>
        </p:txBody>
      </p:sp>
      <p:sp>
        <p:nvSpPr>
          <p:cNvPr id="17411" name="2 Marcador de contenido"/>
          <p:cNvSpPr>
            <a:spLocks noGrp="1"/>
          </p:cNvSpPr>
          <p:nvPr>
            <p:ph idx="1"/>
          </p:nvPr>
        </p:nvSpPr>
        <p:spPr>
          <a:xfrm>
            <a:off x="838200" y="1243014"/>
            <a:ext cx="10948988" cy="5478461"/>
          </a:xfrm>
        </p:spPr>
        <p:txBody>
          <a:bodyPr>
            <a:normAutofit/>
          </a:bodyPr>
          <a:lstStyle/>
          <a:p>
            <a:pPr marL="0" lvl="2" indent="0" algn="just">
              <a:buNone/>
            </a:pPr>
            <a:r>
              <a:rPr lang="es-ES" sz="2400" dirty="0">
                <a:latin typeface="Arial" panose="020B0604020202020204" pitchFamily="34" charset="0"/>
                <a:cs typeface="Arial" panose="020B0604020202020204" pitchFamily="34" charset="0"/>
              </a:rPr>
              <a:t>De esta forma, las personas físicas que tributan en el RIF podrán:</a:t>
            </a:r>
          </a:p>
          <a:p>
            <a:pPr marL="457200" lvl="2" indent="-457200" algn="just">
              <a:buAutoNum type="alphaLcParenR"/>
            </a:pPr>
            <a:r>
              <a:rPr lang="es-ES" altLang="en-US" sz="2400" dirty="0">
                <a:latin typeface="Arial" panose="020B0604020202020204" pitchFamily="34" charset="0"/>
                <a:cs typeface="Arial" panose="020B0604020202020204" pitchFamily="34" charset="0"/>
              </a:rPr>
              <a:t>Si realiza declaraciones bimestrales sin haber optado por pagar con base al Coeficiente de Utilidad, la Regla Miscelánea 3.13.21, les permite pagar la PTU a mas tardar el 29 de junio del 2020.</a:t>
            </a:r>
          </a:p>
          <a:p>
            <a:pPr marL="457200" lvl="2" indent="-457200" algn="just">
              <a:buAutoNum type="alphaLcParenR"/>
            </a:pPr>
            <a:r>
              <a:rPr lang="es-ES" altLang="en-US" sz="2400" dirty="0">
                <a:latin typeface="Arial" panose="020B0604020202020204" pitchFamily="34" charset="0"/>
                <a:cs typeface="Arial" panose="020B0604020202020204" pitchFamily="34" charset="0"/>
              </a:rPr>
              <a:t>Si el RIF, realizó sus declaraciones bimestrales y optó por efectuar sus pagos provisionales con base a Coeficiente de Utilidad, la declaración anual se deberá presentar a mas tardar el 30 de abril del 2020 y podrían obtener el beneficio de aplicar las reglas 13.2 para presentar su declaración </a:t>
            </a:r>
            <a:r>
              <a:rPr lang="es-ES" sz="2400" i="1" u="sng" dirty="0">
                <a:latin typeface="Arial" panose="020B0604020202020204" pitchFamily="34" charset="0"/>
                <a:cs typeface="Arial" panose="020B0604020202020204" pitchFamily="34" charset="0"/>
              </a:rPr>
              <a:t>a más tardar el </a:t>
            </a:r>
            <a:r>
              <a:rPr lang="es-ES" sz="2400" i="1" u="sng" dirty="0">
                <a:solidFill>
                  <a:srgbClr val="0000CC"/>
                </a:solidFill>
                <a:latin typeface="Arial" panose="020B0604020202020204" pitchFamily="34" charset="0"/>
                <a:cs typeface="Arial" panose="020B0604020202020204" pitchFamily="34" charset="0"/>
              </a:rPr>
              <a:t>30 de junio de 2020</a:t>
            </a:r>
            <a:r>
              <a:rPr lang="es-ES" altLang="en-US" sz="2400" dirty="0">
                <a:latin typeface="Arial" panose="020B0604020202020204" pitchFamily="34" charset="0"/>
                <a:cs typeface="Arial" panose="020B0604020202020204" pitchFamily="34" charset="0"/>
              </a:rPr>
              <a:t> y 2.3.2 </a:t>
            </a:r>
            <a:r>
              <a:rPr lang="es-ES" sz="2400" i="1" u="sng" dirty="0">
                <a:latin typeface="Arial" panose="020B0604020202020204" pitchFamily="34" charset="0"/>
                <a:cs typeface="Arial" panose="020B0604020202020204" pitchFamily="34" charset="0"/>
              </a:rPr>
              <a:t>a más tardar el </a:t>
            </a:r>
            <a:r>
              <a:rPr lang="es-ES" altLang="en-US" sz="2400" i="1" u="sng" dirty="0">
                <a:solidFill>
                  <a:srgbClr val="0000CC"/>
                </a:solidFill>
                <a:latin typeface="Arial" panose="020B0604020202020204" pitchFamily="34" charset="0"/>
                <a:cs typeface="Arial" panose="020B0604020202020204" pitchFamily="34" charset="0"/>
              </a:rPr>
              <a:t>31 de julio del ejercicio </a:t>
            </a:r>
            <a:endParaRPr lang="es-MX" altLang="en-US" sz="2400" dirty="0">
              <a:latin typeface="Arial" panose="020B0604020202020204" pitchFamily="34" charset="0"/>
              <a:cs typeface="Arial" panose="020B0604020202020204" pitchFamily="34" charset="0"/>
            </a:endParaRPr>
          </a:p>
        </p:txBody>
      </p:sp>
      <p:sp>
        <p:nvSpPr>
          <p:cNvPr id="17412" name="3 Marcador de número de diapositiva"/>
          <p:cNvSpPr>
            <a:spLocks noGrp="1"/>
          </p:cNvSpPr>
          <p:nvPr>
            <p:ph type="sldNum" sz="quarter" idx="12"/>
          </p:nvPr>
        </p:nvSpPr>
        <p:spPr>
          <a:xfrm>
            <a:off x="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5000"/>
              </a:lnSpc>
              <a:spcBef>
                <a:spcPct val="50000"/>
              </a:spcBef>
              <a:buClr>
                <a:srgbClr val="093A80"/>
              </a:buClr>
              <a:buSzPct val="75000"/>
              <a:buFont typeface="Wingdings" panose="05000000000000000000" pitchFamily="2" charset="2"/>
              <a:buChar char="l"/>
              <a:defRPr sz="2600" b="1">
                <a:solidFill>
                  <a:schemeClr val="tx1"/>
                </a:solidFill>
                <a:latin typeface="Arial" panose="020B0604020202020204" pitchFamily="34" charset="0"/>
              </a:defRPr>
            </a:lvl1pPr>
            <a:lvl2pPr marL="742950" indent="-285750">
              <a:spcBef>
                <a:spcPct val="25000"/>
              </a:spcBef>
              <a:buClr>
                <a:schemeClr val="tx1"/>
              </a:buClr>
              <a:buSzPct val="75000"/>
              <a:buChar char="–"/>
              <a:defRPr sz="2600">
                <a:solidFill>
                  <a:schemeClr val="tx1"/>
                </a:solidFill>
                <a:latin typeface="Arial" panose="020B0604020202020204" pitchFamily="34" charset="0"/>
              </a:defRPr>
            </a:lvl2pPr>
            <a:lvl3pPr marL="1143000" indent="-228600">
              <a:spcBef>
                <a:spcPct val="20000"/>
              </a:spcBef>
              <a:buClr>
                <a:srgbClr val="093A80"/>
              </a:buClr>
              <a:buSzPct val="75000"/>
              <a:buFont typeface="Wingdings" panose="05000000000000000000" pitchFamily="2" charset="2"/>
              <a:buChar char="l"/>
              <a:defRPr sz="2600">
                <a:solidFill>
                  <a:schemeClr val="tx1"/>
                </a:solidFill>
                <a:latin typeface="Arial" panose="020B0604020202020204" pitchFamily="34" charset="0"/>
              </a:defRPr>
            </a:lvl3pPr>
            <a:lvl4pPr marL="1600200" indent="-228600">
              <a:spcBef>
                <a:spcPct val="20000"/>
              </a:spcBef>
              <a:buClr>
                <a:srgbClr val="093A80"/>
              </a:buClr>
              <a:buSzPct val="75000"/>
              <a:buChar char="–"/>
              <a:defRPr sz="2400">
                <a:solidFill>
                  <a:schemeClr val="tx1"/>
                </a:solidFill>
                <a:latin typeface="Arial" panose="020B0604020202020204" pitchFamily="34" charset="0"/>
              </a:defRPr>
            </a:lvl4pPr>
            <a:lvl5pPr marL="2057400" indent="-228600">
              <a:spcBef>
                <a:spcPct val="20000"/>
              </a:spcBef>
              <a:buClr>
                <a:srgbClr val="093A80"/>
              </a:buClr>
              <a:buSzPct val="75000"/>
              <a:buFont typeface="Wingdings" panose="05000000000000000000" pitchFamily="2" charset="2"/>
              <a:buChar char="l"/>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9pPr>
          </a:lstStyle>
          <a:p>
            <a:pPr>
              <a:lnSpc>
                <a:spcPct val="100000"/>
              </a:lnSpc>
              <a:spcBef>
                <a:spcPct val="0"/>
              </a:spcBef>
              <a:buClrTx/>
              <a:buSzTx/>
              <a:buFontTx/>
              <a:buNone/>
            </a:pPr>
            <a:fld id="{6704270C-5F5D-4BFA-9DB2-62A9ED9D96B1}" type="slidenum">
              <a:rPr lang="es-ES_tradnl" altLang="en-US" sz="1400" b="0">
                <a:latin typeface="Times New Roman" panose="02020603050405020304" pitchFamily="18" charset="0"/>
              </a:rPr>
              <a:pPr>
                <a:lnSpc>
                  <a:spcPct val="100000"/>
                </a:lnSpc>
                <a:spcBef>
                  <a:spcPct val="0"/>
                </a:spcBef>
                <a:buClrTx/>
                <a:buSzTx/>
                <a:buFontTx/>
                <a:buNone/>
              </a:pPr>
              <a:t>51</a:t>
            </a:fld>
            <a:endParaRPr lang="es-ES_tradnl" altLang="en-US" sz="1400" b="0">
              <a:latin typeface="Times New Roman" panose="02020603050405020304" pitchFamily="18" charset="0"/>
            </a:endParaRPr>
          </a:p>
        </p:txBody>
      </p:sp>
    </p:spTree>
    <p:extLst>
      <p:ext uri="{BB962C8B-B14F-4D97-AF65-F5344CB8AC3E}">
        <p14:creationId xmlns:p14="http://schemas.microsoft.com/office/powerpoint/2010/main" val="624121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ítulo 1"/>
          <p:cNvSpPr>
            <a:spLocks noGrp="1"/>
          </p:cNvSpPr>
          <p:nvPr>
            <p:ph type="ctrTitle"/>
          </p:nvPr>
        </p:nvSpPr>
        <p:spPr>
          <a:xfrm>
            <a:off x="1185864" y="1100137"/>
            <a:ext cx="9758361" cy="3814763"/>
          </a:xfrm>
        </p:spPr>
        <p:txBody>
          <a:bodyPr>
            <a:normAutofit/>
          </a:bodyPr>
          <a:lstStyle/>
          <a:p>
            <a:pPr algn="ctr"/>
            <a:r>
              <a:rPr lang="es-ES" altLang="en-US" sz="7300" b="1" i="1" dirty="0">
                <a:effectLst>
                  <a:outerShdw blurRad="38100" dist="38100" dir="2700000" algn="tl">
                    <a:srgbClr val="000000">
                      <a:alpha val="43137"/>
                    </a:srgbClr>
                  </a:outerShdw>
                </a:effectLst>
              </a:rPr>
              <a:t>Obligaciones </a:t>
            </a:r>
            <a:br>
              <a:rPr lang="es-ES" altLang="en-US" sz="7300" b="1" i="1" dirty="0">
                <a:effectLst>
                  <a:outerShdw blurRad="38100" dist="38100" dir="2700000" algn="tl">
                    <a:srgbClr val="000000">
                      <a:alpha val="43137"/>
                    </a:srgbClr>
                  </a:outerShdw>
                </a:effectLst>
              </a:rPr>
            </a:br>
            <a:r>
              <a:rPr lang="es-ES" altLang="en-US" sz="2400" b="1" i="1" dirty="0">
                <a:effectLst>
                  <a:outerShdw blurRad="38100" dist="38100" dir="2700000" algn="tl">
                    <a:srgbClr val="000000">
                      <a:alpha val="43137"/>
                    </a:srgbClr>
                  </a:outerShdw>
                </a:effectLst>
              </a:rPr>
              <a:t/>
            </a:r>
            <a:br>
              <a:rPr lang="es-ES" altLang="en-US" sz="2400" b="1" i="1" dirty="0">
                <a:effectLst>
                  <a:outerShdw blurRad="38100" dist="38100" dir="2700000" algn="tl">
                    <a:srgbClr val="000000">
                      <a:alpha val="43137"/>
                    </a:srgbClr>
                  </a:outerShdw>
                </a:effectLst>
              </a:rPr>
            </a:br>
            <a:r>
              <a:rPr lang="es-ES" altLang="en-US" sz="7300" b="1" i="1" dirty="0">
                <a:effectLst>
                  <a:outerShdw blurRad="38100" dist="38100" dir="2700000" algn="tl">
                    <a:srgbClr val="000000">
                      <a:alpha val="43137"/>
                    </a:srgbClr>
                  </a:outerShdw>
                </a:effectLst>
              </a:rPr>
              <a:t>RIF</a:t>
            </a:r>
            <a:br>
              <a:rPr lang="es-ES" altLang="en-US" sz="7300" b="1" i="1" dirty="0">
                <a:effectLst>
                  <a:outerShdw blurRad="38100" dist="38100" dir="2700000" algn="tl">
                    <a:srgbClr val="000000">
                      <a:alpha val="43137"/>
                    </a:srgbClr>
                  </a:outerShdw>
                </a:effectLst>
              </a:rPr>
            </a:br>
            <a:r>
              <a:rPr lang="es-ES" altLang="en-US" sz="1600" b="1" dirty="0"/>
              <a:t/>
            </a:r>
            <a:br>
              <a:rPr lang="es-ES" altLang="en-US" sz="1600" b="1" dirty="0"/>
            </a:br>
            <a:r>
              <a:rPr lang="es-ES" altLang="en-US" sz="7300" b="1" i="1" dirty="0" smtClean="0">
                <a:effectLst>
                  <a:outerShdw blurRad="38100" dist="38100" dir="2700000" algn="tl">
                    <a:srgbClr val="000000">
                      <a:alpha val="43137"/>
                    </a:srgbClr>
                  </a:outerShdw>
                </a:effectLst>
              </a:rPr>
              <a:t>2021</a:t>
            </a:r>
            <a:endParaRPr lang="es-ES" altLang="en-US" sz="7300"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104466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293688"/>
            <a:ext cx="10515600" cy="820738"/>
          </a:xfrm>
        </p:spPr>
        <p:txBody>
          <a:bodyPr>
            <a:normAutofit fontScale="90000"/>
          </a:bodyPr>
          <a:lstStyle/>
          <a:p>
            <a:pPr algn="ctr"/>
            <a:r>
              <a:rPr lang="es-MX" sz="4000" b="1" dirty="0">
                <a:latin typeface="Arial" panose="020B0604020202020204" pitchFamily="34" charset="0"/>
                <a:cs typeface="Arial" panose="020B0604020202020204" pitchFamily="34" charset="0"/>
              </a:rPr>
              <a:t>Obligación del RIF</a:t>
            </a:r>
            <a:br>
              <a:rPr lang="es-MX" sz="4000" b="1" dirty="0">
                <a:latin typeface="Arial" panose="020B0604020202020204" pitchFamily="34" charset="0"/>
                <a:cs typeface="Arial" panose="020B0604020202020204" pitchFamily="34" charset="0"/>
              </a:rPr>
            </a:br>
            <a:r>
              <a:rPr lang="es-MX" altLang="en-US" sz="2700" b="1" dirty="0">
                <a:latin typeface="Arial" panose="020B0604020202020204" pitchFamily="34" charset="0"/>
                <a:cs typeface="Arial" panose="020B0604020202020204" pitchFamily="34" charset="0"/>
              </a:rPr>
              <a:t>LISR Artículo 112</a:t>
            </a:r>
            <a:endParaRPr lang="en-US" sz="40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838200" y="1371600"/>
            <a:ext cx="10515600" cy="4805363"/>
          </a:xfrm>
        </p:spPr>
        <p:txBody>
          <a:bodyPr>
            <a:noAutofit/>
          </a:bodyPr>
          <a:lstStyle/>
          <a:p>
            <a:pPr marL="514350" indent="-514350" algn="just">
              <a:buAutoNum type="romanUcPeriod"/>
            </a:pPr>
            <a:r>
              <a:rPr lang="es-ES" sz="2400" b="1" dirty="0">
                <a:latin typeface="Arial" panose="020B0604020202020204" pitchFamily="34" charset="0"/>
                <a:cs typeface="Arial" panose="020B0604020202020204" pitchFamily="34" charset="0"/>
              </a:rPr>
              <a:t>RFC. Solicitar su inscripción en el Registro Federal de Contribuyentes</a:t>
            </a:r>
            <a:endParaRPr lang="es-ES" sz="2400" dirty="0">
              <a:latin typeface="Arial" panose="020B0604020202020204" pitchFamily="34" charset="0"/>
              <a:cs typeface="Arial" panose="020B0604020202020204" pitchFamily="34" charset="0"/>
            </a:endParaRPr>
          </a:p>
          <a:p>
            <a:pPr marL="540000" indent="0" algn="just">
              <a:buNone/>
            </a:pPr>
            <a:r>
              <a:rPr lang="es-MX" sz="2400" b="1" dirty="0" smtClean="0">
                <a:latin typeface="Arial" panose="020B0604020202020204" pitchFamily="34" charset="0"/>
                <a:cs typeface="Arial" panose="020B0604020202020204" pitchFamily="34" charset="0"/>
              </a:rPr>
              <a:t>RFM Regla 2.4.2</a:t>
            </a:r>
            <a:r>
              <a:rPr lang="es-MX" sz="2400" b="1" dirty="0">
                <a:latin typeface="Arial" panose="020B0604020202020204" pitchFamily="34" charset="0"/>
                <a:cs typeface="Arial" panose="020B0604020202020204" pitchFamily="34" charset="0"/>
              </a:rPr>
              <a:t>.</a:t>
            </a:r>
            <a:r>
              <a:rPr lang="es-MX" sz="2400" dirty="0">
                <a:latin typeface="Arial" panose="020B0604020202020204" pitchFamily="34" charset="0"/>
                <a:cs typeface="Arial" panose="020B0604020202020204" pitchFamily="34" charset="0"/>
              </a:rPr>
              <a:t> Los contribuyentes que tengan </a:t>
            </a:r>
            <a:r>
              <a:rPr lang="es-MX" sz="2400" b="1" i="1" dirty="0">
                <a:latin typeface="Arial" panose="020B0604020202020204" pitchFamily="34" charset="0"/>
                <a:cs typeface="Arial" panose="020B0604020202020204" pitchFamily="34" charset="0"/>
              </a:rPr>
              <a:t>establecimientos, sucursales, locales, puestos fijos o semifijos</a:t>
            </a:r>
            <a:r>
              <a:rPr lang="es-MX" sz="2400" dirty="0">
                <a:latin typeface="Arial" panose="020B0604020202020204" pitchFamily="34" charset="0"/>
                <a:cs typeface="Arial" panose="020B0604020202020204" pitchFamily="34" charset="0"/>
              </a:rPr>
              <a:t>, lugares donde se almacenen mercancías y en general cualquier lugar que utilicen para el desempeño de sus actividades dentro de la circunscripción territorial de dos o más de las entidades federativas que se encuentran relacionadas en el Portal del SAT, </a:t>
            </a:r>
            <a:r>
              <a:rPr lang="es-MX" sz="2400" b="1" dirty="0">
                <a:latin typeface="Arial" panose="020B0604020202020204" pitchFamily="34" charset="0"/>
                <a:cs typeface="Arial" panose="020B0604020202020204" pitchFamily="34" charset="0"/>
              </a:rPr>
              <a:t>podrán presentar los avisos</a:t>
            </a:r>
            <a:r>
              <a:rPr lang="es-MX" sz="2400" dirty="0">
                <a:latin typeface="Arial" panose="020B0604020202020204" pitchFamily="34" charset="0"/>
                <a:cs typeface="Arial" panose="020B0604020202020204" pitchFamily="34" charset="0"/>
              </a:rPr>
              <a:t> ante las oficinas autorizadas de la entidad federativa que corresponda al domicilio en el que se encuentre el establecimiento, sucursal, local, puesto fijo o semifijo, lugar donde se almacenen mercancías y en general cualquier lugar que se utilice para el desempeño de actividades.</a:t>
            </a:r>
            <a:endParaRPr lang="es-E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20539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10515600" cy="820738"/>
          </a:xfrm>
        </p:spPr>
        <p:txBody>
          <a:bodyPr>
            <a:normAutofit fontScale="90000"/>
          </a:bodyPr>
          <a:lstStyle/>
          <a:p>
            <a:pPr algn="ctr"/>
            <a:r>
              <a:rPr lang="es-MX" sz="4000" b="1" dirty="0">
                <a:latin typeface="Arial" panose="020B0604020202020204" pitchFamily="34" charset="0"/>
                <a:cs typeface="Arial" panose="020B0604020202020204" pitchFamily="34" charset="0"/>
              </a:rPr>
              <a:t>Obligación del RIF</a:t>
            </a:r>
            <a:br>
              <a:rPr lang="es-MX" sz="4000" b="1" dirty="0">
                <a:latin typeface="Arial" panose="020B0604020202020204" pitchFamily="34" charset="0"/>
                <a:cs typeface="Arial" panose="020B0604020202020204" pitchFamily="34" charset="0"/>
              </a:rPr>
            </a:br>
            <a:r>
              <a:rPr lang="es-MX" altLang="en-US" sz="2700" b="1" dirty="0">
                <a:latin typeface="Arial" panose="020B0604020202020204" pitchFamily="34" charset="0"/>
                <a:cs typeface="Arial" panose="020B0604020202020204" pitchFamily="34" charset="0"/>
              </a:rPr>
              <a:t>LISR Artículo 112</a:t>
            </a:r>
            <a:endParaRPr lang="en-US" sz="27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838200" y="1371600"/>
            <a:ext cx="10515600" cy="4805363"/>
          </a:xfrm>
        </p:spPr>
        <p:txBody>
          <a:bodyPr>
            <a:noAutofit/>
          </a:bodyPr>
          <a:lstStyle/>
          <a:p>
            <a:pPr marL="0" indent="0" algn="just">
              <a:buNone/>
            </a:pPr>
            <a:r>
              <a:rPr lang="es-ES" sz="2600" b="1" dirty="0">
                <a:latin typeface="Arial" panose="020B0604020202020204" pitchFamily="34" charset="0"/>
                <a:cs typeface="Arial" panose="020B0604020202020204" pitchFamily="34" charset="0"/>
              </a:rPr>
              <a:t>II. Comprobantes:</a:t>
            </a:r>
            <a:r>
              <a:rPr lang="es-ES" sz="2600" dirty="0">
                <a:latin typeface="Arial" panose="020B0604020202020204" pitchFamily="34" charset="0"/>
                <a:cs typeface="Arial" panose="020B0604020202020204" pitchFamily="34" charset="0"/>
              </a:rPr>
              <a:t> Conservar comprobantes que reúnan requisitos fiscales, únicamente cuando no se haya emitido un comprobante fiscal por la operación.</a:t>
            </a:r>
            <a:endParaRPr lang="en-US" sz="2600" dirty="0">
              <a:latin typeface="Arial" panose="020B0604020202020204" pitchFamily="34" charset="0"/>
              <a:cs typeface="Arial" panose="020B0604020202020204" pitchFamily="34" charset="0"/>
            </a:endParaRPr>
          </a:p>
          <a:p>
            <a:pPr marL="0" indent="0" algn="just">
              <a:buNone/>
            </a:pPr>
            <a:r>
              <a:rPr lang="es-ES" sz="2600" b="1" dirty="0">
                <a:latin typeface="Arial" panose="020B0604020202020204" pitchFamily="34" charset="0"/>
                <a:cs typeface="Arial" panose="020B0604020202020204" pitchFamily="34" charset="0"/>
              </a:rPr>
              <a:t>III. Registros: </a:t>
            </a:r>
            <a:r>
              <a:rPr lang="es-ES" sz="2600" dirty="0">
                <a:latin typeface="Arial" panose="020B0604020202020204" pitchFamily="34" charset="0"/>
                <a:cs typeface="Arial" panose="020B0604020202020204" pitchFamily="34" charset="0"/>
              </a:rPr>
              <a:t>Registrar en los medios o sistemas electrónicos a que se refiere el artículo 28 del Código Fiscal de la Federación, los ingresos, egresos, inversiones y deducciones del ejercicio correspondiente.</a:t>
            </a:r>
            <a:endParaRPr lang="en-US" sz="2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42802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28588"/>
            <a:ext cx="10234613" cy="1243012"/>
          </a:xfrm>
        </p:spPr>
        <p:txBody>
          <a:bodyPr>
            <a:normAutofit fontScale="90000"/>
          </a:bodyPr>
          <a:lstStyle/>
          <a:p>
            <a:pPr algn="ctr"/>
            <a:r>
              <a:rPr lang="es-MX" sz="3600" b="1" dirty="0">
                <a:latin typeface="Arial" panose="020B0604020202020204" pitchFamily="34" charset="0"/>
                <a:cs typeface="Arial" panose="020B0604020202020204" pitchFamily="34" charset="0"/>
              </a:rPr>
              <a:t>Obligación del RIF</a:t>
            </a:r>
            <a:br>
              <a:rPr lang="es-MX" sz="3600" b="1" dirty="0">
                <a:latin typeface="Arial" panose="020B0604020202020204" pitchFamily="34" charset="0"/>
                <a:cs typeface="Arial" panose="020B0604020202020204" pitchFamily="34" charset="0"/>
              </a:rPr>
            </a:br>
            <a:r>
              <a:rPr lang="es-ES" sz="2700" b="1" dirty="0"/>
              <a:t>Capítulo 2.8. Contabilidad, declaraciones y avisos Sección</a:t>
            </a:r>
            <a:br>
              <a:rPr lang="es-ES" sz="2700" b="1" dirty="0"/>
            </a:br>
            <a:r>
              <a:rPr lang="es-ES" sz="2700" b="1" dirty="0"/>
              <a:t>2.8.1. Disposiciones generales</a:t>
            </a:r>
            <a:endParaRPr lang="en-US" sz="40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838200" y="1371600"/>
            <a:ext cx="10515600" cy="5486400"/>
          </a:xfrm>
        </p:spPr>
        <p:txBody>
          <a:bodyPr>
            <a:noAutofit/>
          </a:bodyPr>
          <a:lstStyle/>
          <a:p>
            <a:pPr marL="0" indent="0" algn="just">
              <a:buNone/>
            </a:pPr>
            <a:r>
              <a:rPr lang="es-MX" sz="2600" b="1" dirty="0" smtClean="0">
                <a:latin typeface="Arial" panose="020B0604020202020204" pitchFamily="34" charset="0"/>
                <a:cs typeface="Arial" panose="020B0604020202020204" pitchFamily="34" charset="0"/>
              </a:rPr>
              <a:t>RFM Regla </a:t>
            </a:r>
            <a:r>
              <a:rPr lang="es-MX" sz="2600" b="1" dirty="0">
                <a:latin typeface="Arial" panose="020B0604020202020204" pitchFamily="34" charset="0"/>
                <a:cs typeface="Arial" panose="020B0604020202020204" pitchFamily="34" charset="0"/>
              </a:rPr>
              <a:t>2.8.1.5 </a:t>
            </a:r>
            <a:r>
              <a:rPr lang="es-MX" sz="2600" b="1" dirty="0">
                <a:solidFill>
                  <a:srgbClr val="0000CC"/>
                </a:solidFill>
                <a:latin typeface="Arial" panose="020B0604020202020204" pitchFamily="34" charset="0"/>
                <a:cs typeface="Arial" panose="020B0604020202020204" pitchFamily="34" charset="0"/>
              </a:rPr>
              <a:t>“Mis Cuentas” </a:t>
            </a:r>
          </a:p>
          <a:p>
            <a:pPr marL="0" indent="0" algn="just">
              <a:lnSpc>
                <a:spcPct val="100000"/>
              </a:lnSpc>
              <a:spcBef>
                <a:spcPts val="0"/>
              </a:spcBef>
              <a:buNone/>
            </a:pPr>
            <a:r>
              <a:rPr lang="es-ES" sz="2600" dirty="0">
                <a:latin typeface="Arial" panose="020B0604020202020204" pitchFamily="34" charset="0"/>
                <a:cs typeface="Arial" panose="020B0604020202020204" pitchFamily="34" charset="0"/>
              </a:rPr>
              <a:t>Para efectos del 28 Fr III del CFF,</a:t>
            </a:r>
            <a:r>
              <a:rPr lang="es-ES" sz="2600" i="1" dirty="0">
                <a:latin typeface="Arial" panose="020B0604020202020204" pitchFamily="34" charset="0"/>
                <a:cs typeface="Arial" panose="020B0604020202020204" pitchFamily="34" charset="0"/>
              </a:rPr>
              <a:t> </a:t>
            </a:r>
            <a:r>
              <a:rPr lang="es-ES" sz="2600" b="1" i="1" dirty="0">
                <a:latin typeface="Arial" panose="020B0604020202020204" pitchFamily="34" charset="0"/>
                <a:cs typeface="Arial" panose="020B0604020202020204" pitchFamily="34" charset="0"/>
              </a:rPr>
              <a:t>los contribuyentes del RIF</a:t>
            </a:r>
            <a:r>
              <a:rPr lang="es-ES" sz="2600" i="1" dirty="0">
                <a:latin typeface="Arial" panose="020B0604020202020204" pitchFamily="34" charset="0"/>
                <a:cs typeface="Arial" panose="020B0604020202020204" pitchFamily="34" charset="0"/>
              </a:rPr>
              <a:t>, así como los contribuyentes a que se refiere el artículo 110, fracción II, de ISR </a:t>
            </a:r>
            <a:r>
              <a:rPr lang="es-ES" sz="2000" i="1" dirty="0">
                <a:latin typeface="Arial" panose="020B0604020202020204" pitchFamily="34" charset="0"/>
                <a:cs typeface="Arial" panose="020B0604020202020204" pitchFamily="34" charset="0"/>
              </a:rPr>
              <a:t>(Honorarios y actividad empresarial </a:t>
            </a:r>
            <a:r>
              <a:rPr lang="es-ES" sz="2000" i="1" dirty="0" err="1">
                <a:latin typeface="Arial" panose="020B0604020202020204" pitchFamily="34" charset="0"/>
                <a:cs typeface="Arial" panose="020B0604020202020204" pitchFamily="34" charset="0"/>
              </a:rPr>
              <a:t>Reg</a:t>
            </a:r>
            <a:r>
              <a:rPr lang="es-ES" sz="2000" i="1" dirty="0">
                <a:latin typeface="Arial" panose="020B0604020202020204" pitchFamily="34" charset="0"/>
                <a:cs typeface="Arial" panose="020B0604020202020204" pitchFamily="34" charset="0"/>
              </a:rPr>
              <a:t> </a:t>
            </a:r>
            <a:r>
              <a:rPr lang="es-ES" sz="2000" i="1" dirty="0" err="1">
                <a:latin typeface="Arial" panose="020B0604020202020204" pitchFamily="34" charset="0"/>
                <a:cs typeface="Arial" panose="020B0604020202020204" pitchFamily="34" charset="0"/>
              </a:rPr>
              <a:t>Gral</a:t>
            </a:r>
            <a:r>
              <a:rPr lang="es-ES" sz="2000" i="1" dirty="0">
                <a:latin typeface="Arial" panose="020B0604020202020204" pitchFamily="34" charset="0"/>
                <a:cs typeface="Arial" panose="020B0604020202020204" pitchFamily="34" charset="0"/>
              </a:rPr>
              <a:t> Ley)</a:t>
            </a:r>
            <a:r>
              <a:rPr lang="es-ES" sz="2600" i="1" dirty="0">
                <a:latin typeface="Arial" panose="020B0604020202020204" pitchFamily="34" charset="0"/>
                <a:cs typeface="Arial" panose="020B0604020202020204" pitchFamily="34" charset="0"/>
              </a:rPr>
              <a:t>, </a:t>
            </a:r>
            <a:r>
              <a:rPr lang="es-ES" sz="2600" b="1" i="1" dirty="0">
                <a:latin typeface="Arial" panose="020B0604020202020204" pitchFamily="34" charset="0"/>
                <a:cs typeface="Arial" panose="020B0604020202020204" pitchFamily="34" charset="0"/>
              </a:rPr>
              <a:t>cuyos ingresos del ejercicio no excedan de $2’000,000.00</a:t>
            </a:r>
            <a:r>
              <a:rPr lang="es-ES" sz="2600" i="1" dirty="0">
                <a:latin typeface="Arial" panose="020B0604020202020204" pitchFamily="34" charset="0"/>
                <a:cs typeface="Arial" panose="020B0604020202020204" pitchFamily="34" charset="0"/>
              </a:rPr>
              <a:t>, </a:t>
            </a:r>
            <a:r>
              <a:rPr lang="es-ES" sz="2600" b="1" i="1" dirty="0">
                <a:solidFill>
                  <a:srgbClr val="FF0000"/>
                </a:solidFill>
                <a:latin typeface="Arial" panose="020B0604020202020204" pitchFamily="34" charset="0"/>
                <a:cs typeface="Arial" panose="020B0604020202020204" pitchFamily="34" charset="0"/>
              </a:rPr>
              <a:t>deberán </a:t>
            </a:r>
            <a:r>
              <a:rPr lang="es-ES" sz="2600" b="1" i="1" dirty="0">
                <a:latin typeface="Arial" panose="020B0604020202020204" pitchFamily="34" charset="0"/>
                <a:cs typeface="Arial" panose="020B0604020202020204" pitchFamily="34" charset="0"/>
              </a:rPr>
              <a:t>ingresar a la aplicación “Mis cuentas”, en el Portal del SAT, y deberán utilizar su clave en el RFC y Contraseña</a:t>
            </a:r>
            <a:r>
              <a:rPr lang="es-ES" sz="2600" i="1" dirty="0">
                <a:latin typeface="Arial" panose="020B0604020202020204" pitchFamily="34" charset="0"/>
                <a:cs typeface="Arial" panose="020B0604020202020204" pitchFamily="34" charset="0"/>
              </a:rPr>
              <a:t>. </a:t>
            </a:r>
          </a:p>
          <a:p>
            <a:pPr marL="0" indent="0" algn="just">
              <a:lnSpc>
                <a:spcPct val="100000"/>
              </a:lnSpc>
              <a:spcBef>
                <a:spcPts val="0"/>
              </a:spcBef>
              <a:buNone/>
            </a:pPr>
            <a:r>
              <a:rPr lang="es-ES" sz="2600" i="1" dirty="0" smtClean="0">
                <a:latin typeface="Arial" panose="020B0604020202020204" pitchFamily="34" charset="0"/>
                <a:cs typeface="Arial" panose="020B0604020202020204" pitchFamily="34" charset="0"/>
              </a:rPr>
              <a:t> </a:t>
            </a:r>
            <a:endParaRPr lang="en-US" sz="20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2269779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28588"/>
            <a:ext cx="10234613" cy="1243012"/>
          </a:xfrm>
        </p:spPr>
        <p:txBody>
          <a:bodyPr>
            <a:normAutofit fontScale="90000"/>
          </a:bodyPr>
          <a:lstStyle/>
          <a:p>
            <a:pPr algn="ctr"/>
            <a:r>
              <a:rPr lang="es-MX" sz="3600" b="1" dirty="0">
                <a:latin typeface="Arial" panose="020B0604020202020204" pitchFamily="34" charset="0"/>
                <a:cs typeface="Arial" panose="020B0604020202020204" pitchFamily="34" charset="0"/>
              </a:rPr>
              <a:t>Obligación del RIF</a:t>
            </a:r>
            <a:br>
              <a:rPr lang="es-MX" sz="3600" b="1" dirty="0">
                <a:latin typeface="Arial" panose="020B0604020202020204" pitchFamily="34" charset="0"/>
                <a:cs typeface="Arial" panose="020B0604020202020204" pitchFamily="34" charset="0"/>
              </a:rPr>
            </a:br>
            <a:r>
              <a:rPr lang="es-ES" sz="2700" b="1" dirty="0"/>
              <a:t>Capítulo 2.8. Contabilidad, declaraciones y avisos Sección</a:t>
            </a:r>
            <a:br>
              <a:rPr lang="es-ES" sz="2700" b="1" dirty="0"/>
            </a:br>
            <a:r>
              <a:rPr lang="es-ES" sz="2700" b="1" dirty="0"/>
              <a:t>2.8.1. Disposiciones generales</a:t>
            </a:r>
            <a:endParaRPr lang="en-US" sz="40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838200" y="1371600"/>
            <a:ext cx="10515600" cy="5486400"/>
          </a:xfrm>
        </p:spPr>
        <p:txBody>
          <a:bodyPr>
            <a:noAutofit/>
          </a:bodyPr>
          <a:lstStyle/>
          <a:p>
            <a:pPr marL="0" indent="0" algn="just">
              <a:buNone/>
            </a:pPr>
            <a:r>
              <a:rPr lang="es-MX" sz="2600" b="1" dirty="0">
                <a:latin typeface="Arial" panose="020B0604020202020204" pitchFamily="34" charset="0"/>
                <a:cs typeface="Arial" panose="020B0604020202020204" pitchFamily="34" charset="0"/>
              </a:rPr>
              <a:t>R.M. 2.8.1.5 </a:t>
            </a:r>
            <a:r>
              <a:rPr lang="es-MX" sz="2600" b="1" dirty="0">
                <a:solidFill>
                  <a:srgbClr val="0000CC"/>
                </a:solidFill>
                <a:latin typeface="Arial" panose="020B0604020202020204" pitchFamily="34" charset="0"/>
                <a:cs typeface="Arial" panose="020B0604020202020204" pitchFamily="34" charset="0"/>
              </a:rPr>
              <a:t>“Mis Cuentas” </a:t>
            </a:r>
          </a:p>
          <a:p>
            <a:pPr marL="0" indent="0" algn="just">
              <a:lnSpc>
                <a:spcPct val="100000"/>
              </a:lnSpc>
              <a:spcBef>
                <a:spcPts val="0"/>
              </a:spcBef>
              <a:buNone/>
            </a:pPr>
            <a:r>
              <a:rPr lang="es-ES" sz="2600" dirty="0">
                <a:latin typeface="Arial" panose="020B0604020202020204" pitchFamily="34" charset="0"/>
                <a:cs typeface="Arial" panose="020B0604020202020204" pitchFamily="34" charset="0"/>
              </a:rPr>
              <a:t>Una vez que se haya ingresado a la aplicación, </a:t>
            </a:r>
            <a:r>
              <a:rPr lang="es-ES" sz="2600" b="1" i="1" dirty="0">
                <a:solidFill>
                  <a:srgbClr val="0000CC"/>
                </a:solidFill>
                <a:latin typeface="Arial" panose="020B0604020202020204" pitchFamily="34" charset="0"/>
                <a:cs typeface="Arial" panose="020B0604020202020204" pitchFamily="34" charset="0"/>
              </a:rPr>
              <a:t>los contribuyentes capturarán los datos correspondientes a sus </a:t>
            </a:r>
            <a:r>
              <a:rPr lang="es-ES" sz="2600" b="1" i="1" dirty="0">
                <a:solidFill>
                  <a:srgbClr val="FF0000"/>
                </a:solidFill>
                <a:latin typeface="Arial" panose="020B0604020202020204" pitchFamily="34" charset="0"/>
                <a:cs typeface="Arial" panose="020B0604020202020204" pitchFamily="34" charset="0"/>
              </a:rPr>
              <a:t>ingresos y gastos</a:t>
            </a:r>
            <a:r>
              <a:rPr lang="es-ES" sz="2600" b="1" i="1" dirty="0">
                <a:solidFill>
                  <a:srgbClr val="0000CC"/>
                </a:solidFill>
                <a:latin typeface="Arial" panose="020B0604020202020204" pitchFamily="34" charset="0"/>
                <a:cs typeface="Arial" panose="020B0604020202020204" pitchFamily="34" charset="0"/>
              </a:rPr>
              <a:t>, teniendo la </a:t>
            </a:r>
            <a:r>
              <a:rPr lang="es-ES" sz="2600" b="1" i="1" dirty="0">
                <a:solidFill>
                  <a:srgbClr val="FF0000"/>
                </a:solidFill>
                <a:latin typeface="Arial" panose="020B0604020202020204" pitchFamily="34" charset="0"/>
                <a:cs typeface="Arial" panose="020B0604020202020204" pitchFamily="34" charset="0"/>
              </a:rPr>
              <a:t>opción de emitir los comprobantes fiscales </a:t>
            </a:r>
            <a:r>
              <a:rPr lang="es-ES" sz="2600" b="1" i="1" dirty="0">
                <a:solidFill>
                  <a:srgbClr val="0000CC"/>
                </a:solidFill>
                <a:latin typeface="Arial" panose="020B0604020202020204" pitchFamily="34" charset="0"/>
                <a:cs typeface="Arial" panose="020B0604020202020204" pitchFamily="34" charset="0"/>
              </a:rPr>
              <a:t>respectivos en la </a:t>
            </a:r>
            <a:r>
              <a:rPr lang="es-ES" sz="2600" b="1" i="1" dirty="0">
                <a:solidFill>
                  <a:srgbClr val="FF0000"/>
                </a:solidFill>
                <a:latin typeface="Arial" panose="020B0604020202020204" pitchFamily="34" charset="0"/>
                <a:cs typeface="Arial" panose="020B0604020202020204" pitchFamily="34" charset="0"/>
              </a:rPr>
              <a:t>misma aplicación.</a:t>
            </a:r>
            <a:r>
              <a:rPr lang="es-ES" sz="2600" i="1" dirty="0">
                <a:solidFill>
                  <a:srgbClr val="FF0000"/>
                </a:solidFill>
                <a:latin typeface="Arial" panose="020B0604020202020204" pitchFamily="34" charset="0"/>
                <a:cs typeface="Arial" panose="020B0604020202020204" pitchFamily="34" charset="0"/>
              </a:rPr>
              <a:t> </a:t>
            </a:r>
          </a:p>
          <a:p>
            <a:pPr marL="0" indent="0" algn="just">
              <a:lnSpc>
                <a:spcPct val="100000"/>
              </a:lnSpc>
              <a:spcBef>
                <a:spcPts val="0"/>
              </a:spcBef>
              <a:buNone/>
            </a:pPr>
            <a:endParaRPr lang="es-ES" sz="800" i="1" dirty="0">
              <a:latin typeface="Arial" panose="020B0604020202020204" pitchFamily="34" charset="0"/>
              <a:cs typeface="Arial" panose="020B0604020202020204" pitchFamily="34" charset="0"/>
            </a:endParaRPr>
          </a:p>
          <a:p>
            <a:pPr marL="0" indent="0" algn="just">
              <a:lnSpc>
                <a:spcPct val="100000"/>
              </a:lnSpc>
              <a:spcBef>
                <a:spcPts val="0"/>
              </a:spcBef>
              <a:buNone/>
            </a:pPr>
            <a:r>
              <a:rPr lang="es-ES" sz="2600" b="1" i="1" dirty="0">
                <a:latin typeface="Arial" panose="020B0604020202020204" pitchFamily="34" charset="0"/>
                <a:cs typeface="Arial" panose="020B0604020202020204" pitchFamily="34" charset="0"/>
              </a:rPr>
              <a:t>Los ingresos y gastos amparados por un CFDI, se </a:t>
            </a:r>
            <a:r>
              <a:rPr lang="es-ES" sz="2600" b="1" i="1" dirty="0">
                <a:solidFill>
                  <a:srgbClr val="FF0000"/>
                </a:solidFill>
                <a:latin typeface="Arial" panose="020B0604020202020204" pitchFamily="34" charset="0"/>
                <a:cs typeface="Arial" panose="020B0604020202020204" pitchFamily="34" charset="0"/>
              </a:rPr>
              <a:t>considerarán registrados de forma automática </a:t>
            </a:r>
            <a:r>
              <a:rPr lang="es-ES" sz="2600" b="1" i="1" dirty="0">
                <a:latin typeface="Arial" panose="020B0604020202020204" pitchFamily="34" charset="0"/>
                <a:cs typeface="Arial" panose="020B0604020202020204" pitchFamily="34" charset="0"/>
              </a:rPr>
              <a:t>en la citada aplicación</a:t>
            </a:r>
            <a:r>
              <a:rPr lang="es-ES" sz="2600" dirty="0">
                <a:latin typeface="Arial" panose="020B0604020202020204" pitchFamily="34" charset="0"/>
                <a:cs typeface="Arial" panose="020B0604020202020204" pitchFamily="34" charset="0"/>
              </a:rPr>
              <a:t>, por lo que </a:t>
            </a:r>
            <a:r>
              <a:rPr lang="es-ES" sz="2600" i="1" u="sng" dirty="0">
                <a:latin typeface="Arial" panose="020B0604020202020204" pitchFamily="34" charset="0"/>
                <a:cs typeface="Arial" panose="020B0604020202020204" pitchFamily="34" charset="0"/>
              </a:rPr>
              <a:t>únicamente deberán capturarse aquéllos que no se encuentren sustentados en dichos comprobantes</a:t>
            </a:r>
            <a:r>
              <a:rPr lang="es-ES" sz="2600" dirty="0">
                <a:latin typeface="Arial" panose="020B0604020202020204" pitchFamily="34" charset="0"/>
                <a:cs typeface="Arial" panose="020B0604020202020204" pitchFamily="34" charset="0"/>
              </a:rPr>
              <a:t>. </a:t>
            </a:r>
          </a:p>
          <a:p>
            <a:pPr marL="0" indent="0" algn="just">
              <a:lnSpc>
                <a:spcPct val="100000"/>
              </a:lnSpc>
              <a:spcBef>
                <a:spcPts val="0"/>
              </a:spcBef>
              <a:buNone/>
            </a:pPr>
            <a:endParaRPr lang="es-ES" sz="800" dirty="0">
              <a:latin typeface="Arial" panose="020B0604020202020204" pitchFamily="34" charset="0"/>
              <a:cs typeface="Arial" panose="020B0604020202020204" pitchFamily="34" charset="0"/>
            </a:endParaRPr>
          </a:p>
          <a:p>
            <a:pPr marL="0" indent="0" algn="just">
              <a:lnSpc>
                <a:spcPct val="100000"/>
              </a:lnSpc>
              <a:spcBef>
                <a:spcPts val="0"/>
              </a:spcBef>
              <a:buNone/>
            </a:pPr>
            <a:r>
              <a:rPr lang="es-ES" sz="2600" dirty="0">
                <a:latin typeface="Arial" panose="020B0604020202020204" pitchFamily="34" charset="0"/>
                <a:cs typeface="Arial" panose="020B0604020202020204" pitchFamily="34" charset="0"/>
              </a:rPr>
              <a:t>En dicha aplicación</a:t>
            </a:r>
            <a:r>
              <a:rPr lang="es-ES" sz="2600" i="1" u="sng" dirty="0">
                <a:latin typeface="Arial" panose="020B0604020202020204" pitchFamily="34" charset="0"/>
                <a:cs typeface="Arial" panose="020B0604020202020204" pitchFamily="34" charset="0"/>
              </a:rPr>
              <a:t> podrán consultarse tanto la relación de ingresos y gastos capturados,</a:t>
            </a:r>
            <a:r>
              <a:rPr lang="es-ES" sz="2600" dirty="0">
                <a:latin typeface="Arial" panose="020B0604020202020204" pitchFamily="34" charset="0"/>
                <a:cs typeface="Arial" panose="020B0604020202020204" pitchFamily="34" charset="0"/>
              </a:rPr>
              <a:t> así como los comprobantes fiscales emitidos por éste y otros </a:t>
            </a:r>
            <a:r>
              <a:rPr lang="es-ES" sz="2600" dirty="0" smtClean="0">
                <a:latin typeface="Arial" panose="020B0604020202020204" pitchFamily="34" charset="0"/>
                <a:cs typeface="Arial" panose="020B0604020202020204" pitchFamily="34" charset="0"/>
              </a:rPr>
              <a:t>medios.</a:t>
            </a:r>
            <a:endParaRPr lang="en-US" sz="16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622238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28588"/>
            <a:ext cx="10234613" cy="1243012"/>
          </a:xfrm>
        </p:spPr>
        <p:txBody>
          <a:bodyPr>
            <a:normAutofit fontScale="90000"/>
          </a:bodyPr>
          <a:lstStyle/>
          <a:p>
            <a:pPr algn="ctr"/>
            <a:r>
              <a:rPr lang="es-MX" sz="3600" b="1" dirty="0">
                <a:latin typeface="Arial" panose="020B0604020202020204" pitchFamily="34" charset="0"/>
                <a:cs typeface="Arial" panose="020B0604020202020204" pitchFamily="34" charset="0"/>
              </a:rPr>
              <a:t>Obligación del RIF</a:t>
            </a:r>
            <a:br>
              <a:rPr lang="es-MX" sz="3600" b="1" dirty="0">
                <a:latin typeface="Arial" panose="020B0604020202020204" pitchFamily="34" charset="0"/>
                <a:cs typeface="Arial" panose="020B0604020202020204" pitchFamily="34" charset="0"/>
              </a:rPr>
            </a:br>
            <a:r>
              <a:rPr lang="es-ES" sz="2700" b="1" dirty="0"/>
              <a:t>Capítulo 2.8. Contabilidad, declaraciones y avisos Sección</a:t>
            </a:r>
            <a:br>
              <a:rPr lang="es-ES" sz="2700" b="1" dirty="0"/>
            </a:br>
            <a:r>
              <a:rPr lang="es-ES" sz="2700" b="1" dirty="0"/>
              <a:t>2.8.1. Disposiciones generales</a:t>
            </a:r>
            <a:endParaRPr lang="en-US" sz="40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838200" y="1371600"/>
            <a:ext cx="10515600" cy="5486400"/>
          </a:xfrm>
        </p:spPr>
        <p:txBody>
          <a:bodyPr>
            <a:noAutofit/>
          </a:bodyPr>
          <a:lstStyle/>
          <a:p>
            <a:pPr marL="0" indent="0" algn="just">
              <a:buNone/>
            </a:pPr>
            <a:r>
              <a:rPr lang="es-MX" sz="2200" b="1" dirty="0" smtClean="0">
                <a:latin typeface="Arial" panose="020B0604020202020204" pitchFamily="34" charset="0"/>
                <a:cs typeface="Arial" panose="020B0604020202020204" pitchFamily="34" charset="0"/>
              </a:rPr>
              <a:t>RFM Regla. </a:t>
            </a:r>
            <a:r>
              <a:rPr lang="es-MX" sz="2200" b="1" dirty="0">
                <a:latin typeface="Arial" panose="020B0604020202020204" pitchFamily="34" charset="0"/>
                <a:cs typeface="Arial" panose="020B0604020202020204" pitchFamily="34" charset="0"/>
              </a:rPr>
              <a:t>2.8.1.8 </a:t>
            </a:r>
            <a:r>
              <a:rPr lang="es-ES" sz="2200" b="1" dirty="0">
                <a:solidFill>
                  <a:srgbClr val="FF0000"/>
                </a:solidFill>
                <a:latin typeface="Arial" panose="020B0604020202020204" pitchFamily="34" charset="0"/>
                <a:cs typeface="Arial" panose="020B0604020202020204" pitchFamily="34" charset="0"/>
              </a:rPr>
              <a:t>Excepción de conservar la contabilidad a los </a:t>
            </a:r>
            <a:r>
              <a:rPr lang="es-ES" sz="2200" b="1" dirty="0">
                <a:latin typeface="Arial" panose="020B0604020202020204" pitchFamily="34" charset="0"/>
                <a:cs typeface="Arial" panose="020B0604020202020204" pitchFamily="34" charset="0"/>
              </a:rPr>
              <a:t>contribuyentes del </a:t>
            </a:r>
            <a:r>
              <a:rPr lang="es-ES" sz="2200" b="1" dirty="0">
                <a:solidFill>
                  <a:srgbClr val="FF0000"/>
                </a:solidFill>
                <a:latin typeface="Arial" panose="020B0604020202020204" pitchFamily="34" charset="0"/>
                <a:cs typeface="Arial" panose="020B0604020202020204" pitchFamily="34" charset="0"/>
              </a:rPr>
              <a:t>RIF</a:t>
            </a:r>
            <a:endParaRPr lang="es-MX" sz="2200" b="1" dirty="0">
              <a:solidFill>
                <a:srgbClr val="FF0000"/>
              </a:solidFill>
              <a:latin typeface="Arial" panose="020B0604020202020204" pitchFamily="34" charset="0"/>
              <a:cs typeface="Arial" panose="020B0604020202020204" pitchFamily="34" charset="0"/>
            </a:endParaRPr>
          </a:p>
          <a:p>
            <a:pPr marL="0" indent="0" algn="just">
              <a:buNone/>
            </a:pPr>
            <a:r>
              <a:rPr lang="es-ES" sz="2200" dirty="0">
                <a:latin typeface="Arial" panose="020B0604020202020204" pitchFamily="34" charset="0"/>
                <a:cs typeface="Arial" panose="020B0604020202020204" pitchFamily="34" charset="0"/>
              </a:rPr>
              <a:t>Los contribuyentes que registren sus operaciones a través de la aplicación electrónica “Mis cuentas” del Portal del SAT, </a:t>
            </a:r>
            <a:r>
              <a:rPr lang="es-ES" sz="2200" dirty="0">
                <a:solidFill>
                  <a:srgbClr val="FF0000"/>
                </a:solidFill>
                <a:latin typeface="Arial" panose="020B0604020202020204" pitchFamily="34" charset="0"/>
                <a:cs typeface="Arial" panose="020B0604020202020204" pitchFamily="34" charset="0"/>
              </a:rPr>
              <a:t>quedarán exceptuados </a:t>
            </a:r>
            <a:r>
              <a:rPr lang="es-ES" sz="2200" dirty="0">
                <a:latin typeface="Arial" panose="020B0604020202020204" pitchFamily="34" charset="0"/>
                <a:cs typeface="Arial" panose="020B0604020202020204" pitchFamily="34" charset="0"/>
              </a:rPr>
              <a:t>de las obligaciones establecidas en los artículos </a:t>
            </a:r>
            <a:r>
              <a:rPr lang="es-ES" sz="2200" dirty="0">
                <a:solidFill>
                  <a:srgbClr val="FF0000"/>
                </a:solidFill>
                <a:latin typeface="Arial" panose="020B0604020202020204" pitchFamily="34" charset="0"/>
                <a:cs typeface="Arial" panose="020B0604020202020204" pitchFamily="34" charset="0"/>
              </a:rPr>
              <a:t>30 y 30-A </a:t>
            </a:r>
            <a:r>
              <a:rPr lang="es-ES" sz="2200" dirty="0" smtClean="0">
                <a:solidFill>
                  <a:srgbClr val="FF0000"/>
                </a:solidFill>
                <a:latin typeface="Arial" panose="020B0604020202020204" pitchFamily="34" charset="0"/>
                <a:cs typeface="Arial" panose="020B0604020202020204" pitchFamily="34" charset="0"/>
              </a:rPr>
              <a:t>del </a:t>
            </a:r>
            <a:r>
              <a:rPr lang="es-ES" sz="2200" dirty="0">
                <a:solidFill>
                  <a:srgbClr val="FF0000"/>
                </a:solidFill>
                <a:latin typeface="Arial" panose="020B0604020202020204" pitchFamily="34" charset="0"/>
                <a:cs typeface="Arial" panose="020B0604020202020204" pitchFamily="34" charset="0"/>
              </a:rPr>
              <a:t>CFF</a:t>
            </a:r>
            <a:r>
              <a:rPr lang="es-ES" sz="2200" dirty="0" smtClean="0">
                <a:solidFill>
                  <a:srgbClr val="FF0000"/>
                </a:solidFill>
                <a:latin typeface="Arial" panose="020B0604020202020204" pitchFamily="34" charset="0"/>
                <a:cs typeface="Arial" panose="020B0604020202020204" pitchFamily="34" charset="0"/>
              </a:rPr>
              <a:t>.</a:t>
            </a:r>
          </a:p>
          <a:p>
            <a:pPr marL="0" indent="0" algn="just">
              <a:buNone/>
            </a:pPr>
            <a:endParaRPr lang="es-ES" sz="2200" i="1" dirty="0">
              <a:solidFill>
                <a:srgbClr val="FF0000"/>
              </a:solidFill>
              <a:latin typeface="Arial" panose="020B0604020202020204" pitchFamily="34" charset="0"/>
              <a:cs typeface="Arial" panose="020B0604020202020204" pitchFamily="34" charset="0"/>
            </a:endParaRPr>
          </a:p>
          <a:p>
            <a:pPr marL="0" indent="0" algn="just">
              <a:buNone/>
            </a:pPr>
            <a:r>
              <a:rPr lang="es-MX" sz="2200" b="1" dirty="0">
                <a:latin typeface="Arial" panose="020B0604020202020204" pitchFamily="34" charset="0"/>
                <a:cs typeface="Arial" panose="020B0604020202020204" pitchFamily="34" charset="0"/>
              </a:rPr>
              <a:t>Artículo </a:t>
            </a:r>
            <a:r>
              <a:rPr lang="es-MX" sz="2200" b="1" dirty="0" smtClean="0">
                <a:latin typeface="Arial" panose="020B0604020202020204" pitchFamily="34" charset="0"/>
                <a:cs typeface="Arial" panose="020B0604020202020204" pitchFamily="34" charset="0"/>
              </a:rPr>
              <a:t>30 CFF. </a:t>
            </a:r>
            <a:r>
              <a:rPr lang="es-MX" sz="2200" dirty="0">
                <a:latin typeface="Arial" panose="020B0604020202020204" pitchFamily="34" charset="0"/>
                <a:cs typeface="Arial" panose="020B0604020202020204" pitchFamily="34" charset="0"/>
              </a:rPr>
              <a:t>Las personas obligadas a llevar contabilidad </a:t>
            </a:r>
            <a:r>
              <a:rPr lang="es-MX" sz="2200" dirty="0">
                <a:solidFill>
                  <a:srgbClr val="FF0000"/>
                </a:solidFill>
                <a:latin typeface="Arial" panose="020B0604020202020204" pitchFamily="34" charset="0"/>
                <a:cs typeface="Arial" panose="020B0604020202020204" pitchFamily="34" charset="0"/>
              </a:rPr>
              <a:t>deberán conservarla a disposición de las autoridades fiscales </a:t>
            </a:r>
            <a:r>
              <a:rPr lang="es-MX" sz="2200" dirty="0">
                <a:latin typeface="Arial" panose="020B0604020202020204" pitchFamily="34" charset="0"/>
                <a:cs typeface="Arial" panose="020B0604020202020204" pitchFamily="34" charset="0"/>
              </a:rPr>
              <a:t>de conformidad con la fracción III del artículo 28 de este Código.</a:t>
            </a:r>
          </a:p>
          <a:p>
            <a:pPr marL="0" indent="0" algn="just">
              <a:buNone/>
            </a:pPr>
            <a:r>
              <a:rPr lang="es-MX" sz="2200" dirty="0" smtClean="0">
                <a:solidFill>
                  <a:srgbClr val="FF0000"/>
                </a:solidFill>
                <a:latin typeface="Arial" panose="020B0604020202020204" pitchFamily="34" charset="0"/>
                <a:cs typeface="Arial" panose="020B0604020202020204" pitchFamily="34" charset="0"/>
              </a:rPr>
              <a:t>Las </a:t>
            </a:r>
            <a:r>
              <a:rPr lang="es-MX" sz="2200" dirty="0">
                <a:solidFill>
                  <a:srgbClr val="FF0000"/>
                </a:solidFill>
                <a:latin typeface="Arial" panose="020B0604020202020204" pitchFamily="34" charset="0"/>
                <a:cs typeface="Arial" panose="020B0604020202020204" pitchFamily="34" charset="0"/>
              </a:rPr>
              <a:t>personas que </a:t>
            </a:r>
            <a:r>
              <a:rPr lang="es-MX" sz="2200" b="1" dirty="0">
                <a:solidFill>
                  <a:srgbClr val="2116FC"/>
                </a:solidFill>
                <a:latin typeface="Arial" panose="020B0604020202020204" pitchFamily="34" charset="0"/>
                <a:cs typeface="Arial" panose="020B0604020202020204" pitchFamily="34" charset="0"/>
              </a:rPr>
              <a:t>no estén obligadas a llevar contabilidad </a:t>
            </a:r>
            <a:r>
              <a:rPr lang="es-MX" sz="2200" dirty="0">
                <a:solidFill>
                  <a:srgbClr val="FF0000"/>
                </a:solidFill>
                <a:latin typeface="Arial" panose="020B0604020202020204" pitchFamily="34" charset="0"/>
                <a:cs typeface="Arial" panose="020B0604020202020204" pitchFamily="34" charset="0"/>
              </a:rPr>
              <a:t>deberán conservar</a:t>
            </a:r>
            <a:r>
              <a:rPr lang="es-MX" sz="2200" dirty="0">
                <a:latin typeface="Arial" panose="020B0604020202020204" pitchFamily="34" charset="0"/>
                <a:cs typeface="Arial" panose="020B0604020202020204" pitchFamily="34" charset="0"/>
              </a:rPr>
              <a:t> en su domicilio a disposición de las autoridades, </a:t>
            </a:r>
            <a:r>
              <a:rPr lang="es-MX" sz="2200" dirty="0">
                <a:solidFill>
                  <a:srgbClr val="FF0000"/>
                </a:solidFill>
                <a:latin typeface="Arial" panose="020B0604020202020204" pitchFamily="34" charset="0"/>
                <a:cs typeface="Arial" panose="020B0604020202020204" pitchFamily="34" charset="0"/>
              </a:rPr>
              <a:t>toda documentación relacionada con el cumplimiento de las disposiciones fiscales</a:t>
            </a:r>
            <a:r>
              <a:rPr lang="es-MX" sz="2200" dirty="0" smtClean="0">
                <a:solidFill>
                  <a:srgbClr val="FF0000"/>
                </a:solidFill>
                <a:latin typeface="Arial" panose="020B0604020202020204" pitchFamily="34" charset="0"/>
                <a:cs typeface="Arial" panose="020B0604020202020204" pitchFamily="34" charset="0"/>
              </a:rPr>
              <a:t>.</a:t>
            </a:r>
          </a:p>
          <a:p>
            <a:pPr marL="0" indent="0" algn="just">
              <a:buNone/>
            </a:pPr>
            <a:r>
              <a:rPr lang="es-MX" sz="2200" dirty="0">
                <a:solidFill>
                  <a:srgbClr val="FF0000"/>
                </a:solidFill>
                <a:latin typeface="Arial" panose="020B0604020202020204" pitchFamily="34" charset="0"/>
                <a:cs typeface="Arial" panose="020B0604020202020204" pitchFamily="34" charset="0"/>
              </a:rPr>
              <a:t>durante un plazo de cinco años, </a:t>
            </a:r>
            <a:r>
              <a:rPr lang="es-MX" sz="2200" dirty="0">
                <a:latin typeface="Arial" panose="020B0604020202020204" pitchFamily="34" charset="0"/>
                <a:cs typeface="Arial" panose="020B0604020202020204" pitchFamily="34" charset="0"/>
              </a:rPr>
              <a:t>contado a partir de la fecha en la que se presentaron o debieron haberse presentado las declaraciones con ellas relacionadas.</a:t>
            </a:r>
            <a:endParaRPr lang="en-US"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94091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10515600" cy="820738"/>
          </a:xfrm>
        </p:spPr>
        <p:txBody>
          <a:bodyPr>
            <a:normAutofit fontScale="90000"/>
          </a:bodyPr>
          <a:lstStyle/>
          <a:p>
            <a:pPr algn="ctr"/>
            <a:r>
              <a:rPr lang="es-MX" sz="4000" b="1" dirty="0">
                <a:latin typeface="Arial" panose="020B0604020202020204" pitchFamily="34" charset="0"/>
                <a:cs typeface="Arial" panose="020B0604020202020204" pitchFamily="34" charset="0"/>
              </a:rPr>
              <a:t>Obligación del RIF</a:t>
            </a:r>
            <a:br>
              <a:rPr lang="es-MX" sz="4000" b="1" dirty="0">
                <a:latin typeface="Arial" panose="020B0604020202020204" pitchFamily="34" charset="0"/>
                <a:cs typeface="Arial" panose="020B0604020202020204" pitchFamily="34" charset="0"/>
              </a:rPr>
            </a:br>
            <a:r>
              <a:rPr lang="es-MX" altLang="en-US" sz="2700" b="1" dirty="0">
                <a:latin typeface="Arial" panose="020B0604020202020204" pitchFamily="34" charset="0"/>
                <a:cs typeface="Arial" panose="020B0604020202020204" pitchFamily="34" charset="0"/>
              </a:rPr>
              <a:t>LISR Artículo 112</a:t>
            </a:r>
            <a:endParaRPr lang="en-US" sz="27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838200" y="1357312"/>
            <a:ext cx="10515600" cy="5157787"/>
          </a:xfrm>
        </p:spPr>
        <p:txBody>
          <a:bodyPr>
            <a:noAutofit/>
          </a:bodyPr>
          <a:lstStyle/>
          <a:p>
            <a:pPr marL="0" indent="0" algn="just">
              <a:buNone/>
            </a:pPr>
            <a:r>
              <a:rPr lang="es-ES" sz="2600" b="1" dirty="0">
                <a:latin typeface="Arial" panose="020B0604020202020204" pitchFamily="34" charset="0"/>
                <a:cs typeface="Arial" panose="020B0604020202020204" pitchFamily="34" charset="0"/>
              </a:rPr>
              <a:t>IV. Comprobantes: </a:t>
            </a:r>
            <a:r>
              <a:rPr lang="es-ES" sz="2600" dirty="0">
                <a:latin typeface="Arial" panose="020B0604020202020204" pitchFamily="34" charset="0"/>
                <a:cs typeface="Arial" panose="020B0604020202020204" pitchFamily="34" charset="0"/>
              </a:rPr>
              <a:t>Entregar a sus clientes comprobantes fiscales. Para estos efectos los contribuyentes </a:t>
            </a:r>
            <a:r>
              <a:rPr lang="es-ES" sz="2600" b="1" i="1" dirty="0">
                <a:latin typeface="Arial" panose="020B0604020202020204" pitchFamily="34" charset="0"/>
                <a:cs typeface="Arial" panose="020B0604020202020204" pitchFamily="34" charset="0"/>
              </a:rPr>
              <a:t>podrán expedir dichos comprobantes utilizando la herramienta electrónica </a:t>
            </a:r>
            <a:r>
              <a:rPr lang="es-ES" sz="2600" dirty="0">
                <a:latin typeface="Arial" panose="020B0604020202020204" pitchFamily="34" charset="0"/>
                <a:cs typeface="Arial" panose="020B0604020202020204" pitchFamily="34" charset="0"/>
              </a:rPr>
              <a:t>de servicio de generación gratuita de factura electrónica que se encuentra en la página de Internet del SAT.</a:t>
            </a:r>
          </a:p>
          <a:p>
            <a:pPr marL="0" indent="0" algn="just">
              <a:buNone/>
            </a:pPr>
            <a:r>
              <a:rPr lang="es-ES" sz="2600" dirty="0">
                <a:latin typeface="Arial" panose="020B0604020202020204" pitchFamily="34" charset="0"/>
                <a:cs typeface="Arial" panose="020B0604020202020204" pitchFamily="34" charset="0"/>
              </a:rPr>
              <a:t>Tratándose de operaciones con el </a:t>
            </a:r>
            <a:r>
              <a:rPr lang="es-ES" sz="2600" b="1" i="1" dirty="0">
                <a:latin typeface="Arial" panose="020B0604020202020204" pitchFamily="34" charset="0"/>
                <a:cs typeface="Arial" panose="020B0604020202020204" pitchFamily="34" charset="0"/>
              </a:rPr>
              <a:t>público en general </a:t>
            </a:r>
            <a:r>
              <a:rPr lang="es-ES" sz="2600" dirty="0">
                <a:latin typeface="Arial" panose="020B0604020202020204" pitchFamily="34" charset="0"/>
                <a:cs typeface="Arial" panose="020B0604020202020204" pitchFamily="34" charset="0"/>
              </a:rPr>
              <a:t>cuyo importe sea </a:t>
            </a:r>
            <a:r>
              <a:rPr lang="es-ES" sz="2600" b="1" i="1" dirty="0">
                <a:latin typeface="Arial" panose="020B0604020202020204" pitchFamily="34" charset="0"/>
                <a:cs typeface="Arial" panose="020B0604020202020204" pitchFamily="34" charset="0"/>
              </a:rPr>
              <a:t>inferior a $250.00</a:t>
            </a:r>
            <a:r>
              <a:rPr lang="es-ES" sz="2600" dirty="0">
                <a:latin typeface="Arial" panose="020B0604020202020204" pitchFamily="34" charset="0"/>
                <a:cs typeface="Arial" panose="020B0604020202020204" pitchFamily="34" charset="0"/>
              </a:rPr>
              <a:t>, </a:t>
            </a:r>
            <a:r>
              <a:rPr lang="es-ES" sz="2600" i="1" dirty="0">
                <a:latin typeface="Arial" panose="020B0604020202020204" pitchFamily="34" charset="0"/>
                <a:cs typeface="Arial" panose="020B0604020202020204" pitchFamily="34" charset="0"/>
              </a:rPr>
              <a:t>no se estará obligado a expedir el comprobante fiscal correspondiente cuando los adquirentes de los bienes o receptores de los servicios no los soliciten, </a:t>
            </a:r>
            <a:r>
              <a:rPr lang="es-ES" sz="2600" b="1" i="1" dirty="0">
                <a:latin typeface="Arial" panose="020B0604020202020204" pitchFamily="34" charset="0"/>
                <a:cs typeface="Arial" panose="020B0604020202020204" pitchFamily="34" charset="0"/>
              </a:rPr>
              <a:t>debiéndose emitir un </a:t>
            </a:r>
            <a:r>
              <a:rPr lang="es-ES" sz="2600" b="1" i="1" dirty="0">
                <a:solidFill>
                  <a:srgbClr val="FF0000"/>
                </a:solidFill>
                <a:latin typeface="Arial" panose="020B0604020202020204" pitchFamily="34" charset="0"/>
                <a:cs typeface="Arial" panose="020B0604020202020204" pitchFamily="34" charset="0"/>
              </a:rPr>
              <a:t>comprobante global </a:t>
            </a:r>
            <a:r>
              <a:rPr lang="es-ES" sz="2600" dirty="0">
                <a:latin typeface="Arial" panose="020B0604020202020204" pitchFamily="34" charset="0"/>
                <a:cs typeface="Arial" panose="020B0604020202020204" pitchFamily="34" charset="0"/>
              </a:rPr>
              <a:t>por las operaciones realizadas con el </a:t>
            </a:r>
            <a:r>
              <a:rPr lang="es-ES" sz="2600" b="1" i="1" dirty="0">
                <a:latin typeface="Arial" panose="020B0604020202020204" pitchFamily="34" charset="0"/>
                <a:cs typeface="Arial" panose="020B0604020202020204" pitchFamily="34" charset="0"/>
              </a:rPr>
              <a:t>público en general </a:t>
            </a:r>
            <a:r>
              <a:rPr lang="es-ES" sz="2600" dirty="0">
                <a:latin typeface="Arial" panose="020B0604020202020204" pitchFamily="34" charset="0"/>
                <a:cs typeface="Arial" panose="020B0604020202020204" pitchFamily="34" charset="0"/>
              </a:rPr>
              <a:t>conforme a las reglas de carácter general que para tal efecto emita el SAT.</a:t>
            </a:r>
          </a:p>
          <a:p>
            <a:pPr marL="0" indent="0" algn="just">
              <a:buNone/>
            </a:pPr>
            <a:endParaRPr lang="en-US" sz="2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809273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10515600" cy="820738"/>
          </a:xfrm>
        </p:spPr>
        <p:txBody>
          <a:bodyPr>
            <a:normAutofit fontScale="90000"/>
          </a:bodyPr>
          <a:lstStyle/>
          <a:p>
            <a:pPr algn="ctr"/>
            <a:r>
              <a:rPr lang="es-MX" sz="4000" b="1" dirty="0">
                <a:latin typeface="Arial" panose="020B0604020202020204" pitchFamily="34" charset="0"/>
                <a:cs typeface="Arial" panose="020B0604020202020204" pitchFamily="34" charset="0"/>
              </a:rPr>
              <a:t>Obligación del RIF</a:t>
            </a:r>
            <a:br>
              <a:rPr lang="es-MX" sz="4000" b="1" dirty="0">
                <a:latin typeface="Arial" panose="020B0604020202020204" pitchFamily="34" charset="0"/>
                <a:cs typeface="Arial" panose="020B0604020202020204" pitchFamily="34" charset="0"/>
              </a:rPr>
            </a:br>
            <a:r>
              <a:rPr lang="es-MX" altLang="en-US" sz="2700" b="1" dirty="0">
                <a:latin typeface="Arial" panose="020B0604020202020204" pitchFamily="34" charset="0"/>
                <a:cs typeface="Arial" panose="020B0604020202020204" pitchFamily="34" charset="0"/>
              </a:rPr>
              <a:t>LISR Artículo 112</a:t>
            </a:r>
            <a:endParaRPr lang="en-US" sz="27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838200" y="1371600"/>
            <a:ext cx="10515600" cy="4805363"/>
          </a:xfrm>
        </p:spPr>
        <p:txBody>
          <a:bodyPr>
            <a:noAutofit/>
          </a:bodyPr>
          <a:lstStyle/>
          <a:p>
            <a:pPr marL="0" indent="0" algn="just">
              <a:buNone/>
            </a:pPr>
            <a:r>
              <a:rPr lang="es-ES" sz="2600" b="1" dirty="0">
                <a:latin typeface="Arial" panose="020B0604020202020204" pitchFamily="34" charset="0"/>
                <a:cs typeface="Arial" panose="020B0604020202020204" pitchFamily="34" charset="0"/>
              </a:rPr>
              <a:t>V. Pagos a través de sistema financiero 5,000. </a:t>
            </a:r>
            <a:r>
              <a:rPr lang="es-ES" sz="2600" dirty="0">
                <a:latin typeface="Arial" panose="020B0604020202020204" pitchFamily="34" charset="0"/>
                <a:cs typeface="Arial" panose="020B0604020202020204" pitchFamily="34" charset="0"/>
              </a:rPr>
              <a:t>Efectuar el pago de las erogaciones relativas a compras e inversiones, cuyo importe sea superior a </a:t>
            </a:r>
            <a:r>
              <a:rPr lang="es-ES" sz="2600" b="1" i="1" dirty="0">
                <a:latin typeface="Arial" panose="020B0604020202020204" pitchFamily="34" charset="0"/>
                <a:cs typeface="Arial" panose="020B0604020202020204" pitchFamily="34" charset="0"/>
              </a:rPr>
              <a:t>$5,000.00</a:t>
            </a:r>
            <a:r>
              <a:rPr lang="es-ES" sz="2600" dirty="0">
                <a:latin typeface="Arial" panose="020B0604020202020204" pitchFamily="34" charset="0"/>
                <a:cs typeface="Arial" panose="020B0604020202020204" pitchFamily="34" charset="0"/>
              </a:rPr>
              <a:t>, mediante </a:t>
            </a:r>
            <a:r>
              <a:rPr lang="es-ES" sz="2600" b="1" i="1" dirty="0">
                <a:latin typeface="Arial" panose="020B0604020202020204" pitchFamily="34" charset="0"/>
                <a:cs typeface="Arial" panose="020B0604020202020204" pitchFamily="34" charset="0"/>
              </a:rPr>
              <a:t>transferencia electrónica</a:t>
            </a:r>
            <a:r>
              <a:rPr lang="es-ES" sz="2600" dirty="0">
                <a:latin typeface="Arial" panose="020B0604020202020204" pitchFamily="34" charset="0"/>
                <a:cs typeface="Arial" panose="020B0604020202020204" pitchFamily="34" charset="0"/>
              </a:rPr>
              <a:t> de fondos desde </a:t>
            </a:r>
            <a:r>
              <a:rPr lang="es-ES" sz="2600" b="1" i="1" dirty="0">
                <a:latin typeface="Arial" panose="020B0604020202020204" pitchFamily="34" charset="0"/>
                <a:cs typeface="Arial" panose="020B0604020202020204" pitchFamily="34" charset="0"/>
              </a:rPr>
              <a:t>cuentas abiertas a nombre del contribuyente</a:t>
            </a:r>
            <a:r>
              <a:rPr lang="es-ES" sz="2600" dirty="0">
                <a:latin typeface="Arial" panose="020B0604020202020204" pitchFamily="34" charset="0"/>
                <a:cs typeface="Arial" panose="020B0604020202020204" pitchFamily="34" charset="0"/>
              </a:rPr>
              <a:t>; cheque nominativo de la cuenta del contribuyente, tarjeta de crédito, débito, de servicios, o de los denominados monederos electrónicos autorizados por el SAT. (Reforma a partir de 2016 ya que antes 2,000)</a:t>
            </a:r>
          </a:p>
          <a:p>
            <a:pPr marL="0" indent="0" algn="just">
              <a:buNone/>
            </a:pPr>
            <a:r>
              <a:rPr lang="es-ES" sz="2600" b="1" dirty="0">
                <a:solidFill>
                  <a:srgbClr val="FF0000"/>
                </a:solidFill>
                <a:latin typeface="Arial" panose="020B0604020202020204" pitchFamily="34" charset="0"/>
                <a:cs typeface="Arial" panose="020B0604020202020204" pitchFamily="34" charset="0"/>
              </a:rPr>
              <a:t>Combustible:</a:t>
            </a:r>
            <a:r>
              <a:rPr lang="es-ES" sz="2600" b="1" dirty="0">
                <a:latin typeface="Arial" panose="020B0604020202020204" pitchFamily="34" charset="0"/>
                <a:cs typeface="Arial" panose="020B0604020202020204" pitchFamily="34" charset="0"/>
              </a:rPr>
              <a:t> </a:t>
            </a:r>
            <a:r>
              <a:rPr lang="es-ES" sz="2600" dirty="0">
                <a:latin typeface="Arial" panose="020B0604020202020204" pitchFamily="34" charset="0"/>
                <a:cs typeface="Arial" panose="020B0604020202020204" pitchFamily="34" charset="0"/>
              </a:rPr>
              <a:t>Tratándose de la adquisición de combustibles para vehículos marítimos, aéreos y terrestres, el pago deberá efectuarse en la forma señalada en el párrafo anterior, </a:t>
            </a:r>
            <a:r>
              <a:rPr lang="es-ES" sz="2600" b="1" i="1" dirty="0">
                <a:solidFill>
                  <a:srgbClr val="FF0000"/>
                </a:solidFill>
                <a:latin typeface="Arial" panose="020B0604020202020204" pitchFamily="34" charset="0"/>
                <a:cs typeface="Arial" panose="020B0604020202020204" pitchFamily="34" charset="0"/>
              </a:rPr>
              <a:t>aun cuando</a:t>
            </a:r>
            <a:r>
              <a:rPr lang="es-ES" sz="2600" dirty="0">
                <a:solidFill>
                  <a:srgbClr val="FF0000"/>
                </a:solidFill>
                <a:latin typeface="Arial" panose="020B0604020202020204" pitchFamily="34" charset="0"/>
                <a:cs typeface="Arial" panose="020B0604020202020204" pitchFamily="34" charset="0"/>
              </a:rPr>
              <a:t> </a:t>
            </a:r>
            <a:r>
              <a:rPr lang="es-ES" sz="2600" dirty="0">
                <a:latin typeface="Arial" panose="020B0604020202020204" pitchFamily="34" charset="0"/>
                <a:cs typeface="Arial" panose="020B0604020202020204" pitchFamily="34" charset="0"/>
              </a:rPr>
              <a:t>la contraprestación de dichas adquisiciones </a:t>
            </a:r>
            <a:r>
              <a:rPr lang="es-ES" sz="2600" b="1" i="1" dirty="0">
                <a:solidFill>
                  <a:srgbClr val="FF0000"/>
                </a:solidFill>
                <a:latin typeface="Arial" panose="020B0604020202020204" pitchFamily="34" charset="0"/>
                <a:cs typeface="Arial" panose="020B0604020202020204" pitchFamily="34" charset="0"/>
              </a:rPr>
              <a:t>no exceda de $5,000.00</a:t>
            </a:r>
            <a:r>
              <a:rPr lang="es-ES" sz="2600" dirty="0">
                <a:solidFill>
                  <a:srgbClr val="FF0000"/>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18259825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10515600" cy="820738"/>
          </a:xfrm>
        </p:spPr>
        <p:txBody>
          <a:bodyPr>
            <a:normAutofit fontScale="90000"/>
          </a:bodyPr>
          <a:lstStyle/>
          <a:p>
            <a:pPr algn="ctr"/>
            <a:r>
              <a:rPr lang="es-MX" sz="4000" b="1" dirty="0">
                <a:latin typeface="Arial" panose="020B0604020202020204" pitchFamily="34" charset="0"/>
                <a:cs typeface="Arial" panose="020B0604020202020204" pitchFamily="34" charset="0"/>
              </a:rPr>
              <a:t>Obligación del RIF</a:t>
            </a:r>
            <a:br>
              <a:rPr lang="es-MX" sz="4000" b="1" dirty="0">
                <a:latin typeface="Arial" panose="020B0604020202020204" pitchFamily="34" charset="0"/>
                <a:cs typeface="Arial" panose="020B0604020202020204" pitchFamily="34" charset="0"/>
              </a:rPr>
            </a:br>
            <a:r>
              <a:rPr lang="es-MX" altLang="en-US" sz="2700" b="1" dirty="0">
                <a:latin typeface="Arial" panose="020B0604020202020204" pitchFamily="34" charset="0"/>
                <a:cs typeface="Arial" panose="020B0604020202020204" pitchFamily="34" charset="0"/>
              </a:rPr>
              <a:t>LISR Artículo 112</a:t>
            </a:r>
            <a:endParaRPr lang="en-US" sz="27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838200" y="1371600"/>
            <a:ext cx="10515600" cy="5486400"/>
          </a:xfrm>
        </p:spPr>
        <p:txBody>
          <a:bodyPr>
            <a:noAutofit/>
          </a:bodyPr>
          <a:lstStyle/>
          <a:p>
            <a:pPr marL="0" indent="0" algn="just">
              <a:buNone/>
            </a:pPr>
            <a:r>
              <a:rPr lang="es-ES" b="1" dirty="0">
                <a:latin typeface="Arial" panose="020B0604020202020204" pitchFamily="34" charset="0"/>
                <a:cs typeface="Arial" panose="020B0604020202020204" pitchFamily="34" charset="0"/>
              </a:rPr>
              <a:t>V. Pagos a través de sistema financiero 5,000. </a:t>
            </a:r>
            <a:endParaRPr lang="es-ES" dirty="0">
              <a:latin typeface="Arial" panose="020B0604020202020204" pitchFamily="34" charset="0"/>
              <a:cs typeface="Arial" panose="020B0604020202020204" pitchFamily="34" charset="0"/>
            </a:endParaRPr>
          </a:p>
          <a:p>
            <a:pPr marL="0" indent="0" algn="just">
              <a:buNone/>
            </a:pPr>
            <a:r>
              <a:rPr lang="es-MX" b="1" dirty="0" smtClean="0">
                <a:latin typeface="Arial" panose="020B0604020202020204" pitchFamily="34" charset="0"/>
                <a:cs typeface="Arial" panose="020B0604020202020204" pitchFamily="34" charset="0"/>
              </a:rPr>
              <a:t>RFM</a:t>
            </a:r>
            <a:r>
              <a:rPr lang="es-MX" b="1" dirty="0">
                <a:latin typeface="Arial" panose="020B0604020202020204" pitchFamily="34" charset="0"/>
                <a:cs typeface="Arial" panose="020B0604020202020204" pitchFamily="34" charset="0"/>
              </a:rPr>
              <a:t> </a:t>
            </a:r>
            <a:r>
              <a:rPr lang="es-MX" b="1" dirty="0" smtClean="0">
                <a:latin typeface="Arial" panose="020B0604020202020204" pitchFamily="34" charset="0"/>
                <a:cs typeface="Arial" panose="020B0604020202020204" pitchFamily="34" charset="0"/>
              </a:rPr>
              <a:t>Regla </a:t>
            </a:r>
            <a:r>
              <a:rPr lang="es-MX" b="1" dirty="0">
                <a:latin typeface="Arial" panose="020B0604020202020204" pitchFamily="34" charset="0"/>
                <a:cs typeface="Arial" panose="020B0604020202020204" pitchFamily="34" charset="0"/>
              </a:rPr>
              <a:t>3.13.2 Opción RIF pago en efectivo por adquisición de </a:t>
            </a:r>
            <a:r>
              <a:rPr lang="es-MX" b="1" dirty="0">
                <a:solidFill>
                  <a:srgbClr val="FF0000"/>
                </a:solidFill>
                <a:latin typeface="Arial" panose="020B0604020202020204" pitchFamily="34" charset="0"/>
                <a:cs typeface="Arial" panose="020B0604020202020204" pitchFamily="34" charset="0"/>
              </a:rPr>
              <a:t>gasolina</a:t>
            </a:r>
            <a:r>
              <a:rPr lang="es-MX" b="1" dirty="0">
                <a:latin typeface="Arial" panose="020B0604020202020204" pitchFamily="34" charset="0"/>
                <a:cs typeface="Arial" panose="020B0604020202020204" pitchFamily="34" charset="0"/>
              </a:rPr>
              <a:t> monto </a:t>
            </a:r>
            <a:r>
              <a:rPr lang="es-MX" b="1" dirty="0">
                <a:solidFill>
                  <a:srgbClr val="FF0000"/>
                </a:solidFill>
                <a:latin typeface="Arial" panose="020B0604020202020204" pitchFamily="34" charset="0"/>
                <a:cs typeface="Arial" panose="020B0604020202020204" pitchFamily="34" charset="0"/>
              </a:rPr>
              <a:t>hasta de 2,000 </a:t>
            </a:r>
            <a:r>
              <a:rPr lang="es-MX" b="1" dirty="0">
                <a:latin typeface="Arial" panose="020B0604020202020204" pitchFamily="34" charset="0"/>
                <a:cs typeface="Arial" panose="020B0604020202020204" pitchFamily="34" charset="0"/>
              </a:rPr>
              <a:t>(requisito: CFDI)</a:t>
            </a:r>
          </a:p>
          <a:p>
            <a:pPr marL="0" indent="0" algn="just">
              <a:buNone/>
            </a:pPr>
            <a:r>
              <a:rPr lang="es-ES" dirty="0">
                <a:latin typeface="Arial" panose="020B0604020202020204" pitchFamily="34" charset="0"/>
                <a:cs typeface="Arial" panose="020B0604020202020204" pitchFamily="34" charset="0"/>
              </a:rPr>
              <a:t>Para los efectos de los artículos 111, quinto párrafo y 112, fracción V, los contribuyentes del RIF</a:t>
            </a:r>
            <a:r>
              <a:rPr lang="es-ES" b="1" dirty="0">
                <a:latin typeface="Arial" panose="020B0604020202020204" pitchFamily="34" charset="0"/>
                <a:cs typeface="Arial" panose="020B0604020202020204" pitchFamily="34" charset="0"/>
              </a:rPr>
              <a:t>, </a:t>
            </a:r>
            <a:r>
              <a:rPr lang="es-ES" b="1" i="1" dirty="0">
                <a:latin typeface="Arial" panose="020B0604020202020204" pitchFamily="34" charset="0"/>
                <a:cs typeface="Arial" panose="020B0604020202020204" pitchFamily="34" charset="0"/>
              </a:rPr>
              <a:t>podrán efectuar la deducción de las erogaciones pagadas en efectivo cuyo monto sea igual o inferior a $2,000.00</a:t>
            </a:r>
            <a:r>
              <a:rPr lang="es-ES" b="1" dirty="0">
                <a:latin typeface="Arial" panose="020B0604020202020204" pitchFamily="34" charset="0"/>
                <a:cs typeface="Arial" panose="020B0604020202020204" pitchFamily="34" charset="0"/>
              </a:rPr>
              <a:t>, por la adquisición de combustible </a:t>
            </a:r>
            <a:r>
              <a:rPr lang="es-ES" dirty="0">
                <a:latin typeface="Arial" panose="020B0604020202020204" pitchFamily="34" charset="0"/>
                <a:cs typeface="Arial" panose="020B0604020202020204" pitchFamily="34" charset="0"/>
              </a:rPr>
              <a:t>para vehículos marítimos, aéreos y terrestres que utilicen para realizar su actividad, siempre que dichas operaciones estén amparadas con el CFDI correspondiente, por cada adquisición realizada. </a:t>
            </a:r>
          </a:p>
        </p:txBody>
      </p:sp>
    </p:spTree>
    <p:extLst>
      <p:ext uri="{BB962C8B-B14F-4D97-AF65-F5344CB8AC3E}">
        <p14:creationId xmlns:p14="http://schemas.microsoft.com/office/powerpoint/2010/main" val="3688362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10515600" cy="820738"/>
          </a:xfrm>
        </p:spPr>
        <p:txBody>
          <a:bodyPr>
            <a:normAutofit/>
          </a:bodyPr>
          <a:lstStyle/>
          <a:p>
            <a:pPr algn="ctr"/>
            <a:r>
              <a:rPr lang="es-MX" sz="4000" b="1" dirty="0">
                <a:latin typeface="Arial" panose="020B0604020202020204" pitchFamily="34" charset="0"/>
                <a:cs typeface="Arial" panose="020B0604020202020204" pitchFamily="34" charset="0"/>
              </a:rPr>
              <a:t>Obligación del RIF</a:t>
            </a:r>
            <a:endParaRPr lang="en-US" sz="40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838200" y="1443038"/>
            <a:ext cx="10515600" cy="4733925"/>
          </a:xfrm>
        </p:spPr>
        <p:txBody>
          <a:bodyPr>
            <a:noAutofit/>
          </a:bodyPr>
          <a:lstStyle/>
          <a:p>
            <a:pPr marL="0" indent="0" algn="just">
              <a:buNone/>
            </a:pPr>
            <a:r>
              <a:rPr lang="es-ES" sz="2600" b="1" dirty="0">
                <a:solidFill>
                  <a:srgbClr val="FF0000"/>
                </a:solidFill>
                <a:latin typeface="Arial" panose="020B0604020202020204" pitchFamily="34" charset="0"/>
                <a:cs typeface="Arial" panose="020B0604020202020204" pitchFamily="34" charset="0"/>
              </a:rPr>
              <a:t>Poblaciones o zonas rurales que no cuenten con servicios financieros</a:t>
            </a:r>
            <a:r>
              <a:rPr lang="es-ES" sz="2600" b="1" dirty="0">
                <a:latin typeface="Arial" panose="020B0604020202020204" pitchFamily="34" charset="0"/>
                <a:cs typeface="Arial" panose="020B0604020202020204" pitchFamily="34" charset="0"/>
              </a:rPr>
              <a:t>. </a:t>
            </a:r>
            <a:r>
              <a:rPr lang="es-ES" sz="2600" dirty="0">
                <a:latin typeface="Arial" panose="020B0604020202020204" pitchFamily="34" charset="0"/>
                <a:cs typeface="Arial" panose="020B0604020202020204" pitchFamily="34" charset="0"/>
              </a:rPr>
              <a:t>Durante el mes de enero del ejercicio de que se trate, el SAT deberá publicar las áreas que carecen de servicios financieros, liberando a los contribuyentes del RIF dados de alta en dichas zonas:</a:t>
            </a:r>
          </a:p>
          <a:p>
            <a:pPr marL="457200" indent="-457200" algn="just">
              <a:buAutoNum type="alphaLcParenR"/>
            </a:pPr>
            <a:r>
              <a:rPr lang="es-ES" sz="2600" dirty="0">
                <a:latin typeface="Arial" panose="020B0604020202020204" pitchFamily="34" charset="0"/>
                <a:cs typeface="Arial" panose="020B0604020202020204" pitchFamily="34" charset="0"/>
              </a:rPr>
              <a:t>A realizar los pagos a través del sistema financiero y</a:t>
            </a:r>
          </a:p>
          <a:p>
            <a:pPr marL="457200" indent="-457200" algn="just">
              <a:buAutoNum type="alphaLcParenR"/>
            </a:pPr>
            <a:r>
              <a:rPr lang="es-ES" sz="2600" dirty="0">
                <a:latin typeface="Arial" panose="020B0604020202020204" pitchFamily="34" charset="0"/>
                <a:cs typeface="Arial" panose="020B0604020202020204" pitchFamily="34" charset="0"/>
              </a:rPr>
              <a:t>A realizar el registro de sus operaciones a través de Internet o en medios electrónicos, siempre que cumplan con los requisitos que las autoridades fiscales señalen mediante reglas de carácter general</a:t>
            </a:r>
            <a:r>
              <a:rPr lang="es-ES" sz="2400" dirty="0">
                <a:latin typeface="Arial" panose="020B0604020202020204" pitchFamily="34" charset="0"/>
                <a:cs typeface="Arial" panose="020B0604020202020204" pitchFamily="34" charset="0"/>
              </a:rPr>
              <a:t>.</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581013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10515600" cy="820738"/>
          </a:xfrm>
        </p:spPr>
        <p:txBody>
          <a:bodyPr>
            <a:normAutofit/>
          </a:bodyPr>
          <a:lstStyle/>
          <a:p>
            <a:pPr algn="ctr"/>
            <a:r>
              <a:rPr lang="es-MX" sz="4000" b="1" dirty="0">
                <a:latin typeface="Arial" panose="020B0604020202020204" pitchFamily="34" charset="0"/>
                <a:cs typeface="Arial" panose="020B0604020202020204" pitchFamily="34" charset="0"/>
              </a:rPr>
              <a:t>Obligación del RIF</a:t>
            </a:r>
            <a:endParaRPr lang="en-US" sz="40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838200" y="1271584"/>
            <a:ext cx="10515600" cy="5343525"/>
          </a:xfrm>
        </p:spPr>
        <p:txBody>
          <a:bodyPr>
            <a:noAutofit/>
          </a:bodyPr>
          <a:lstStyle/>
          <a:p>
            <a:pPr marL="0" indent="0" algn="just">
              <a:buNone/>
            </a:pPr>
            <a:r>
              <a:rPr lang="es-ES" sz="2100" b="1" dirty="0">
                <a:latin typeface="Arial" panose="020B0604020202020204" pitchFamily="34" charset="0"/>
                <a:cs typeface="Arial" panose="020B0604020202020204" pitchFamily="34" charset="0"/>
              </a:rPr>
              <a:t>VI. Declaraciones bimestrales: </a:t>
            </a:r>
            <a:r>
              <a:rPr lang="es-ES" sz="2100" dirty="0">
                <a:latin typeface="Arial" panose="020B0604020202020204" pitchFamily="34" charset="0"/>
                <a:cs typeface="Arial" panose="020B0604020202020204" pitchFamily="34" charset="0"/>
              </a:rPr>
              <a:t>Presentar, a </a:t>
            </a:r>
            <a:r>
              <a:rPr lang="es-ES" sz="2100" dirty="0">
                <a:solidFill>
                  <a:srgbClr val="FF0000"/>
                </a:solidFill>
                <a:latin typeface="Arial" panose="020B0604020202020204" pitchFamily="34" charset="0"/>
                <a:cs typeface="Arial" panose="020B0604020202020204" pitchFamily="34" charset="0"/>
              </a:rPr>
              <a:t>más tardar el día 17 del mes inmediato posterior del pago</a:t>
            </a:r>
            <a:r>
              <a:rPr lang="es-ES" sz="2100" dirty="0">
                <a:latin typeface="Arial" panose="020B0604020202020204" pitchFamily="34" charset="0"/>
                <a:cs typeface="Arial" panose="020B0604020202020204" pitchFamily="34" charset="0"/>
              </a:rPr>
              <a:t>, declaraciones bimestrales definitivas del impuesto.  </a:t>
            </a:r>
            <a:endParaRPr lang="en-US" sz="2100" dirty="0">
              <a:latin typeface="Arial" panose="020B0604020202020204" pitchFamily="34" charset="0"/>
              <a:cs typeface="Arial" panose="020B0604020202020204" pitchFamily="34" charset="0"/>
            </a:endParaRPr>
          </a:p>
          <a:p>
            <a:pPr marL="0" indent="0" algn="just">
              <a:buNone/>
            </a:pPr>
            <a:r>
              <a:rPr lang="es-ES" sz="2100" b="1" dirty="0">
                <a:latin typeface="Arial" panose="020B0604020202020204" pitchFamily="34" charset="0"/>
                <a:cs typeface="Arial" panose="020B0604020202020204" pitchFamily="34" charset="0"/>
              </a:rPr>
              <a:t>VII. Retenciones de salario: </a:t>
            </a:r>
            <a:r>
              <a:rPr lang="es-ES" sz="2100" dirty="0">
                <a:latin typeface="Arial" panose="020B0604020202020204" pitchFamily="34" charset="0"/>
                <a:cs typeface="Arial" panose="020B0604020202020204" pitchFamily="34" charset="0"/>
              </a:rPr>
              <a:t>Tratándose de las erogaciones por concepto de salarios, los contribuyentes deberán efectuar las retenciones y efectuar bimestralmente, </a:t>
            </a:r>
            <a:r>
              <a:rPr lang="es-ES" sz="2100" dirty="0">
                <a:solidFill>
                  <a:srgbClr val="FF0000"/>
                </a:solidFill>
                <a:latin typeface="Arial" panose="020B0604020202020204" pitchFamily="34" charset="0"/>
                <a:cs typeface="Arial" panose="020B0604020202020204" pitchFamily="34" charset="0"/>
              </a:rPr>
              <a:t>los días 17 del mes inmediato posterior al término del bimestre</a:t>
            </a:r>
            <a:r>
              <a:rPr lang="es-ES" sz="2100" dirty="0">
                <a:latin typeface="Arial" panose="020B0604020202020204" pitchFamily="34" charset="0"/>
                <a:cs typeface="Arial" panose="020B0604020202020204" pitchFamily="34" charset="0"/>
              </a:rPr>
              <a:t>, el entero conjuntamente con la declaración bimestral que corresponda. Para el cálculo de la retención bimestral a que hace referencia esta fracción, deberá aplicarse la tarifa del artículo 111 de esta Ley</a:t>
            </a:r>
            <a:r>
              <a:rPr lang="es-ES" sz="2100" dirty="0" smtClean="0">
                <a:latin typeface="Arial" panose="020B0604020202020204" pitchFamily="34" charset="0"/>
                <a:cs typeface="Arial" panose="020B0604020202020204" pitchFamily="34" charset="0"/>
              </a:rPr>
              <a:t>.</a:t>
            </a:r>
          </a:p>
          <a:p>
            <a:pPr marL="0" indent="0" algn="just">
              <a:buNone/>
            </a:pPr>
            <a:r>
              <a:rPr lang="es-ES" sz="2100" b="1" dirty="0">
                <a:latin typeface="Arial" panose="020B0604020202020204" pitchFamily="34" charset="0"/>
                <a:cs typeface="Arial" panose="020B0604020202020204" pitchFamily="34" charset="0"/>
              </a:rPr>
              <a:t>VIII. Pagar ISR y presentar bimestralmente</a:t>
            </a:r>
            <a:r>
              <a:rPr lang="es-ES" sz="2100" dirty="0">
                <a:latin typeface="Arial" panose="020B0604020202020204" pitchFamily="34" charset="0"/>
                <a:cs typeface="Arial" panose="020B0604020202020204" pitchFamily="34" charset="0"/>
              </a:rPr>
              <a:t> ante el SAT, los datos de los ingresos obtenidos y las erogaciones realizadas, incluyendo las inversiones, así como la información de las operaciones con sus proveedores en el bimestre inmediato anterior.</a:t>
            </a:r>
          </a:p>
          <a:p>
            <a:pPr marL="0" indent="0" algn="just">
              <a:buNone/>
            </a:pPr>
            <a:r>
              <a:rPr lang="es-ES" sz="2100" b="1" dirty="0">
                <a:latin typeface="Arial" panose="020B0604020202020204" pitchFamily="34" charset="0"/>
                <a:cs typeface="Arial" panose="020B0604020202020204" pitchFamily="34" charset="0"/>
              </a:rPr>
              <a:t>DIOT: </a:t>
            </a:r>
            <a:r>
              <a:rPr lang="es-ES" sz="2100" dirty="0">
                <a:latin typeface="Arial" panose="020B0604020202020204" pitchFamily="34" charset="0"/>
                <a:cs typeface="Arial" panose="020B0604020202020204" pitchFamily="34" charset="0"/>
              </a:rPr>
              <a:t>De conformidad con el último párrafo del artículo 5-E de la Ley del IVA, los contribuyentes a que se refiere el presente artículo, </a:t>
            </a:r>
            <a:r>
              <a:rPr lang="es-ES" sz="2100" b="1" i="1" dirty="0">
                <a:solidFill>
                  <a:srgbClr val="FF0000"/>
                </a:solidFill>
                <a:latin typeface="Arial" panose="020B0604020202020204" pitchFamily="34" charset="0"/>
                <a:cs typeface="Arial" panose="020B0604020202020204" pitchFamily="34" charset="0"/>
              </a:rPr>
              <a:t>no estarán obligados a presentar </a:t>
            </a:r>
            <a:r>
              <a:rPr lang="es-ES" sz="2100" dirty="0">
                <a:latin typeface="Arial" panose="020B0604020202020204" pitchFamily="34" charset="0"/>
                <a:cs typeface="Arial" panose="020B0604020202020204" pitchFamily="34" charset="0"/>
              </a:rPr>
              <a:t>las declaraciones informativas previstas en la </a:t>
            </a:r>
            <a:r>
              <a:rPr lang="es-ES" sz="2100" dirty="0">
                <a:solidFill>
                  <a:srgbClr val="FF0000"/>
                </a:solidFill>
                <a:latin typeface="Arial" panose="020B0604020202020204" pitchFamily="34" charset="0"/>
                <a:cs typeface="Arial" panose="020B0604020202020204" pitchFamily="34" charset="0"/>
              </a:rPr>
              <a:t>Ley del IVA y del IEPS</a:t>
            </a:r>
            <a:r>
              <a:rPr lang="es-ES" sz="2100" dirty="0">
                <a:latin typeface="Arial" panose="020B0604020202020204" pitchFamily="34" charset="0"/>
                <a:cs typeface="Arial" panose="020B0604020202020204" pitchFamily="34" charset="0"/>
              </a:rPr>
              <a:t>, siempre que </a:t>
            </a:r>
            <a:r>
              <a:rPr lang="es-ES" sz="2100" dirty="0">
                <a:solidFill>
                  <a:srgbClr val="FF0000"/>
                </a:solidFill>
                <a:latin typeface="Arial" panose="020B0604020202020204" pitchFamily="34" charset="0"/>
                <a:cs typeface="Arial" panose="020B0604020202020204" pitchFamily="34" charset="0"/>
              </a:rPr>
              <a:t>presenten la información de las operaciones con sus proveedores en el bimestre inmediato anterior</a:t>
            </a:r>
            <a:r>
              <a:rPr lang="es-ES" sz="2100" dirty="0">
                <a:latin typeface="Arial" panose="020B0604020202020204" pitchFamily="34" charset="0"/>
                <a:cs typeface="Arial" panose="020B0604020202020204" pitchFamily="34" charset="0"/>
              </a:rPr>
              <a:t>, de conformidad con la fracción VIII del artículo 112 de la Ley ISR</a:t>
            </a:r>
            <a:r>
              <a:rPr lang="es-ES" sz="24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7323578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10515600" cy="820738"/>
          </a:xfrm>
        </p:spPr>
        <p:txBody>
          <a:bodyPr>
            <a:normAutofit/>
          </a:bodyPr>
          <a:lstStyle/>
          <a:p>
            <a:pPr algn="ctr"/>
            <a:r>
              <a:rPr lang="es-MX" sz="4000" b="1" dirty="0">
                <a:latin typeface="Arial" panose="020B0604020202020204" pitchFamily="34" charset="0"/>
                <a:cs typeface="Arial" panose="020B0604020202020204" pitchFamily="34" charset="0"/>
              </a:rPr>
              <a:t>Obligación del RIF</a:t>
            </a:r>
            <a:endParaRPr lang="en-US" sz="40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671513" y="1185864"/>
            <a:ext cx="10929937" cy="5414961"/>
          </a:xfrm>
        </p:spPr>
        <p:txBody>
          <a:bodyPr>
            <a:noAutofit/>
          </a:bodyPr>
          <a:lstStyle/>
          <a:p>
            <a:pPr marL="0" indent="0" algn="just">
              <a:buNone/>
            </a:pPr>
            <a:r>
              <a:rPr lang="es-ES" sz="2400" b="1" dirty="0">
                <a:latin typeface="Arial" panose="020B0604020202020204" pitchFamily="34" charset="0"/>
                <a:cs typeface="Arial" panose="020B0604020202020204" pitchFamily="34" charset="0"/>
              </a:rPr>
              <a:t>VIII. Pagar ISR y presentar bimestralmente</a:t>
            </a:r>
            <a:r>
              <a:rPr lang="es-ES" sz="2400" dirty="0">
                <a:latin typeface="Arial" panose="020B0604020202020204" pitchFamily="34" charset="0"/>
                <a:cs typeface="Arial" panose="020B0604020202020204" pitchFamily="34" charset="0"/>
              </a:rPr>
              <a:t> </a:t>
            </a:r>
            <a:endParaRPr lang="es-ES" sz="2400" dirty="0" smtClean="0">
              <a:latin typeface="Arial" panose="020B0604020202020204" pitchFamily="34" charset="0"/>
              <a:cs typeface="Arial" panose="020B0604020202020204" pitchFamily="34" charset="0"/>
            </a:endParaRPr>
          </a:p>
          <a:p>
            <a:pPr marL="0" indent="0" algn="just">
              <a:buNone/>
            </a:pPr>
            <a:r>
              <a:rPr lang="es-ES" sz="2400" b="1" dirty="0" smtClean="0">
                <a:latin typeface="Arial" panose="020B0604020202020204" pitchFamily="34" charset="0"/>
                <a:cs typeface="Arial" panose="020B0604020202020204" pitchFamily="34" charset="0"/>
              </a:rPr>
              <a:t>RMF Regla 2.9.2</a:t>
            </a:r>
            <a:r>
              <a:rPr lang="es-ES" sz="2400" b="1" dirty="0">
                <a:latin typeface="Arial" panose="020B0604020202020204" pitchFamily="34" charset="0"/>
                <a:cs typeface="Arial" panose="020B0604020202020204" pitchFamily="34" charset="0"/>
              </a:rPr>
              <a:t>. Cumplimiento de obligación de presentar declaración informativa.</a:t>
            </a:r>
            <a:r>
              <a:rPr lang="es-ES" sz="2400" dirty="0">
                <a:latin typeface="Arial" panose="020B0604020202020204" pitchFamily="34" charset="0"/>
                <a:cs typeface="Arial" panose="020B0604020202020204" pitchFamily="34" charset="0"/>
              </a:rPr>
              <a:t> Se tendrá por cumplida la obligación de presentar la información de los ingresos obtenidos y las erogaciones realizadas, incluyendo las inversiones, así como la información de las operaciones con sus proveedores en el bimestre inmediato anterior, cuando los contribuyentes registren sus operaciones en “Mis cuentas” a través del Portal del SAT.  </a:t>
            </a:r>
            <a:endParaRPr lang="es-ES" sz="2400" dirty="0" smtClean="0">
              <a:latin typeface="Arial" panose="020B0604020202020204" pitchFamily="34" charset="0"/>
              <a:cs typeface="Arial" panose="020B0604020202020204" pitchFamily="34" charset="0"/>
            </a:endParaRPr>
          </a:p>
          <a:p>
            <a:pPr marL="0" indent="0" algn="just">
              <a:buNone/>
            </a:pPr>
            <a:r>
              <a:rPr lang="es-ES" sz="2400" dirty="0" smtClean="0">
                <a:latin typeface="Arial" panose="020B0604020202020204" pitchFamily="34" charset="0"/>
                <a:cs typeface="Arial" panose="020B0604020202020204" pitchFamily="34" charset="0"/>
              </a:rPr>
              <a:t>En </a:t>
            </a:r>
            <a:r>
              <a:rPr lang="es-ES" sz="2400" dirty="0">
                <a:latin typeface="Arial" panose="020B0604020202020204" pitchFamily="34" charset="0"/>
                <a:cs typeface="Arial" panose="020B0604020202020204" pitchFamily="34" charset="0"/>
              </a:rPr>
              <a:t>el supuesto de no haber realizado operaciones con sus proveedores y/o clientes, se tendrá por cumplida la obligación relativa a presentar la información a que se refiere el párrafo anterior, cuando los contribuyentes presenten la declaración en ceros por las obligaciones que correspondan al bimestre de que se trate</a:t>
            </a:r>
            <a:r>
              <a:rPr lang="es-ES" sz="2400" dirty="0" smtClean="0">
                <a:latin typeface="Arial" panose="020B0604020202020204" pitchFamily="34" charset="0"/>
                <a:cs typeface="Arial" panose="020B0604020202020204" pitchFamily="34" charset="0"/>
              </a:rPr>
              <a:t>.</a:t>
            </a:r>
            <a:endParaRPr lang="en-US" sz="20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382538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10515600" cy="820738"/>
          </a:xfrm>
        </p:spPr>
        <p:txBody>
          <a:bodyPr>
            <a:normAutofit/>
          </a:bodyPr>
          <a:lstStyle/>
          <a:p>
            <a:pPr algn="ctr"/>
            <a:r>
              <a:rPr lang="es-MX" sz="4000" b="1" dirty="0">
                <a:latin typeface="Arial" panose="020B0604020202020204" pitchFamily="34" charset="0"/>
                <a:cs typeface="Arial" panose="020B0604020202020204" pitchFamily="34" charset="0"/>
              </a:rPr>
              <a:t>Obligación del RIF</a:t>
            </a:r>
            <a:endParaRPr lang="en-US" sz="40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838200" y="1443038"/>
            <a:ext cx="10515600" cy="4733925"/>
          </a:xfrm>
        </p:spPr>
        <p:txBody>
          <a:bodyPr>
            <a:noAutofit/>
          </a:bodyPr>
          <a:lstStyle/>
          <a:p>
            <a:pPr marL="0" indent="0" algn="just">
              <a:buNone/>
            </a:pPr>
            <a:r>
              <a:rPr lang="es-ES" sz="2400" b="1" dirty="0">
                <a:latin typeface="Arial" panose="020B0604020202020204" pitchFamily="34" charset="0"/>
                <a:cs typeface="Arial" panose="020B0604020202020204" pitchFamily="34" charset="0"/>
              </a:rPr>
              <a:t>RMF </a:t>
            </a:r>
            <a:r>
              <a:rPr lang="es-ES" sz="2400" b="1" dirty="0" smtClean="0">
                <a:latin typeface="Arial" panose="020B0604020202020204" pitchFamily="34" charset="0"/>
                <a:cs typeface="Arial" panose="020B0604020202020204" pitchFamily="34" charset="0"/>
              </a:rPr>
              <a:t>Regla 3.13.6</a:t>
            </a:r>
            <a:r>
              <a:rPr lang="es-ES" sz="2400" b="1" dirty="0">
                <a:latin typeface="Arial" panose="020B0604020202020204" pitchFamily="34" charset="0"/>
                <a:cs typeface="Arial" panose="020B0604020202020204" pitchFamily="34" charset="0"/>
              </a:rPr>
              <a:t>.</a:t>
            </a:r>
            <a:r>
              <a:rPr lang="es-ES" sz="2400" dirty="0">
                <a:latin typeface="Arial" panose="020B0604020202020204" pitchFamily="34" charset="0"/>
                <a:cs typeface="Arial" panose="020B0604020202020204" pitchFamily="34" charset="0"/>
              </a:rPr>
              <a:t> </a:t>
            </a:r>
            <a:r>
              <a:rPr lang="es-ES" sz="2400" b="1" dirty="0">
                <a:latin typeface="Arial" panose="020B0604020202020204" pitchFamily="34" charset="0"/>
                <a:cs typeface="Arial" panose="020B0604020202020204" pitchFamily="34" charset="0"/>
              </a:rPr>
              <a:t>Cumplimiento de obligaciones fiscales en poblaciones o zonas rurales, sin servicios de Internet </a:t>
            </a:r>
          </a:p>
          <a:p>
            <a:pPr marL="0" indent="0" algn="just">
              <a:buNone/>
            </a:pPr>
            <a:r>
              <a:rPr lang="es-ES" sz="2400" dirty="0">
                <a:latin typeface="Arial" panose="020B0604020202020204" pitchFamily="34" charset="0"/>
                <a:cs typeface="Arial" panose="020B0604020202020204" pitchFamily="34" charset="0"/>
              </a:rPr>
              <a:t>Para los efectos del artículo 112, último párrafo de la Ley del ISR, los contribuyentes que tengan su domicilio fiscal en las poblaciones o zonas rurales sin servicios de Internet, que el SAT dé a conocer en su Portal, cumplirán con la obligación de presentar declaraciones a través de Internet o en medios electrónicos, de la siguiente forma: </a:t>
            </a:r>
          </a:p>
          <a:p>
            <a:pPr marL="514350" indent="-514350" algn="just">
              <a:buAutoNum type="romanUcPeriod"/>
            </a:pPr>
            <a:r>
              <a:rPr lang="es-ES" sz="2400" dirty="0">
                <a:latin typeface="Arial" panose="020B0604020202020204" pitchFamily="34" charset="0"/>
                <a:cs typeface="Arial" panose="020B0604020202020204" pitchFamily="34" charset="0"/>
              </a:rPr>
              <a:t>Acudiendo a cualquier ADSC. </a:t>
            </a:r>
          </a:p>
          <a:p>
            <a:pPr marL="514350" indent="-514350" algn="just">
              <a:buAutoNum type="romanUcPeriod"/>
            </a:pPr>
            <a:r>
              <a:rPr lang="es-ES" sz="2400" dirty="0">
                <a:latin typeface="Arial" panose="020B0604020202020204" pitchFamily="34" charset="0"/>
                <a:cs typeface="Arial" panose="020B0604020202020204" pitchFamily="34" charset="0"/>
              </a:rPr>
              <a:t>En la entidad federativa correspondiente a su domicilio fiscal, cuando firmen el anexo al Convenio de Colaboración Administrativa en Materia Fiscal Federal</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222162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ítulo 1"/>
          <p:cNvSpPr>
            <a:spLocks noGrp="1"/>
          </p:cNvSpPr>
          <p:nvPr>
            <p:ph type="ctrTitle"/>
          </p:nvPr>
        </p:nvSpPr>
        <p:spPr>
          <a:xfrm>
            <a:off x="1185864" y="1100137"/>
            <a:ext cx="9858374" cy="3371851"/>
          </a:xfrm>
        </p:spPr>
        <p:txBody>
          <a:bodyPr>
            <a:normAutofit/>
          </a:bodyPr>
          <a:lstStyle/>
          <a:p>
            <a:pPr algn="ctr"/>
            <a:r>
              <a:rPr lang="es-ES" altLang="en-US" sz="7300" b="1" i="1" dirty="0">
                <a:effectLst>
                  <a:outerShdw blurRad="38100" dist="38100" dir="2700000" algn="tl">
                    <a:srgbClr val="000000">
                      <a:alpha val="43137"/>
                    </a:srgbClr>
                  </a:outerShdw>
                </a:effectLst>
              </a:rPr>
              <a:t>Salida de Régimen</a:t>
            </a:r>
            <a:br>
              <a:rPr lang="es-ES" altLang="en-US" sz="7300" b="1" i="1" dirty="0">
                <a:effectLst>
                  <a:outerShdw blurRad="38100" dist="38100" dir="2700000" algn="tl">
                    <a:srgbClr val="000000">
                      <a:alpha val="43137"/>
                    </a:srgbClr>
                  </a:outerShdw>
                </a:effectLst>
              </a:rPr>
            </a:br>
            <a:r>
              <a:rPr lang="es-ES" altLang="en-US" sz="7300" b="1" i="1" dirty="0">
                <a:effectLst>
                  <a:outerShdw blurRad="38100" dist="38100" dir="2700000" algn="tl">
                    <a:srgbClr val="000000">
                      <a:alpha val="43137"/>
                    </a:srgbClr>
                  </a:outerShdw>
                </a:effectLst>
              </a:rPr>
              <a:t>RIF</a:t>
            </a:r>
            <a:br>
              <a:rPr lang="es-ES" altLang="en-US" sz="7300" b="1" i="1" dirty="0">
                <a:effectLst>
                  <a:outerShdw blurRad="38100" dist="38100" dir="2700000" algn="tl">
                    <a:srgbClr val="000000">
                      <a:alpha val="43137"/>
                    </a:srgbClr>
                  </a:outerShdw>
                </a:effectLst>
              </a:rPr>
            </a:br>
            <a:r>
              <a:rPr lang="es-ES" altLang="en-US" sz="1600" b="1" dirty="0"/>
              <a:t/>
            </a:r>
            <a:br>
              <a:rPr lang="es-ES" altLang="en-US" sz="1600" b="1" dirty="0"/>
            </a:br>
            <a:r>
              <a:rPr lang="es-ES" altLang="en-US" sz="7300" b="1" i="1" dirty="0" smtClean="0">
                <a:effectLst>
                  <a:outerShdw blurRad="38100" dist="38100" dir="2700000" algn="tl">
                    <a:srgbClr val="000000">
                      <a:alpha val="43137"/>
                    </a:srgbClr>
                  </a:outerShdw>
                </a:effectLst>
              </a:rPr>
              <a:t>2021</a:t>
            </a:r>
            <a:endParaRPr lang="es-ES" altLang="en-US" sz="7300"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502041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10515600" cy="820738"/>
          </a:xfrm>
        </p:spPr>
        <p:txBody>
          <a:bodyPr>
            <a:normAutofit fontScale="90000"/>
          </a:bodyPr>
          <a:lstStyle/>
          <a:p>
            <a:pPr algn="ctr"/>
            <a:r>
              <a:rPr lang="es-MX" sz="4000" b="1" dirty="0">
                <a:latin typeface="Arial" panose="020B0604020202020204" pitchFamily="34" charset="0"/>
                <a:cs typeface="Arial" panose="020B0604020202020204" pitchFamily="34" charset="0"/>
              </a:rPr>
              <a:t>Salida del RIF</a:t>
            </a:r>
            <a:br>
              <a:rPr lang="es-MX" sz="4000" b="1" dirty="0">
                <a:latin typeface="Arial" panose="020B0604020202020204" pitchFamily="34" charset="0"/>
                <a:cs typeface="Arial" panose="020B0604020202020204" pitchFamily="34" charset="0"/>
              </a:rPr>
            </a:br>
            <a:r>
              <a:rPr lang="es-MX" sz="2700" b="1" dirty="0">
                <a:latin typeface="Arial" panose="020B0604020202020204" pitchFamily="34" charset="0"/>
                <a:cs typeface="Arial" panose="020B0604020202020204" pitchFamily="34" charset="0"/>
              </a:rPr>
              <a:t>LISR Artículo 112 Antepenúltimo Párrafo</a:t>
            </a:r>
            <a:endParaRPr lang="en-US" sz="27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838200" y="1371600"/>
            <a:ext cx="10515600" cy="4972050"/>
          </a:xfrm>
        </p:spPr>
        <p:txBody>
          <a:bodyPr>
            <a:noAutofit/>
          </a:bodyPr>
          <a:lstStyle/>
          <a:p>
            <a:pPr marL="0" indent="0" algn="just">
              <a:buNone/>
            </a:pPr>
            <a:r>
              <a:rPr lang="es-ES" sz="2400" b="1" dirty="0">
                <a:solidFill>
                  <a:srgbClr val="FF0000"/>
                </a:solidFill>
                <a:latin typeface="Arial" panose="020B0604020202020204" pitchFamily="34" charset="0"/>
                <a:cs typeface="Arial" panose="020B0604020202020204" pitchFamily="34" charset="0"/>
              </a:rPr>
              <a:t>Motivo de salida, ingresos superiores a 2 mdp:</a:t>
            </a:r>
            <a:r>
              <a:rPr lang="es-ES" sz="2400" dirty="0">
                <a:solidFill>
                  <a:srgbClr val="FF0000"/>
                </a:solidFill>
                <a:latin typeface="Arial" panose="020B0604020202020204" pitchFamily="34" charset="0"/>
                <a:cs typeface="Arial" panose="020B0604020202020204" pitchFamily="34" charset="0"/>
              </a:rPr>
              <a:t> </a:t>
            </a:r>
          </a:p>
          <a:p>
            <a:pPr marL="0" indent="0" algn="just">
              <a:buNone/>
            </a:pPr>
            <a:r>
              <a:rPr lang="es-ES" sz="2400" dirty="0">
                <a:latin typeface="Arial" panose="020B0604020202020204" pitchFamily="34" charset="0"/>
                <a:cs typeface="Arial" panose="020B0604020202020204" pitchFamily="34" charset="0"/>
              </a:rPr>
              <a:t>Cuando los ingresos propios de la actividad empresarial obtenidos por el contribuyente en el periodo transcurrido desde el inicio del ejercicio y hasta el mes de que se trate, excedan de la cantidad de 2 mdp, el contribuyente </a:t>
            </a:r>
            <a:r>
              <a:rPr lang="es-ES" sz="2400" b="1" dirty="0">
                <a:latin typeface="Arial" panose="020B0604020202020204" pitchFamily="34" charset="0"/>
                <a:cs typeface="Arial" panose="020B0604020202020204" pitchFamily="34" charset="0"/>
              </a:rPr>
              <a:t>dejará de tributar conforme al RIF y </a:t>
            </a:r>
            <a:r>
              <a:rPr lang="es-ES" sz="2400" b="1" dirty="0">
                <a:solidFill>
                  <a:srgbClr val="FF0000"/>
                </a:solidFill>
                <a:latin typeface="Arial" panose="020B0604020202020204" pitchFamily="34" charset="0"/>
                <a:cs typeface="Arial" panose="020B0604020202020204" pitchFamily="34" charset="0"/>
              </a:rPr>
              <a:t>deberá realizarlo en el régimen correspondiente, a partir del mes siguiente</a:t>
            </a:r>
            <a:r>
              <a:rPr lang="es-ES" sz="2400" dirty="0">
                <a:latin typeface="Arial" panose="020B0604020202020204" pitchFamily="34" charset="0"/>
                <a:cs typeface="Arial" panose="020B0604020202020204" pitchFamily="34" charset="0"/>
              </a:rPr>
              <a:t> a aquél en que excedió el monto citado o debió presentarse la declaración bimestral correspondiente. </a:t>
            </a:r>
          </a:p>
          <a:p>
            <a:pPr marL="0" indent="0" algn="just">
              <a:buNone/>
            </a:pPr>
            <a:r>
              <a:rPr lang="es-ES" sz="2400" b="1" dirty="0">
                <a:latin typeface="Arial" panose="020B0604020202020204" pitchFamily="34" charset="0"/>
                <a:cs typeface="Arial" panose="020B0604020202020204" pitchFamily="34" charset="0"/>
              </a:rPr>
              <a:t>No regreso al RIF</a:t>
            </a:r>
            <a:r>
              <a:rPr lang="es-ES" sz="2400" dirty="0">
                <a:latin typeface="Arial" panose="020B0604020202020204" pitchFamily="34" charset="0"/>
                <a:cs typeface="Arial" panose="020B0604020202020204" pitchFamily="34" charset="0"/>
              </a:rPr>
              <a:t>: Cuando los contribuyentes dejen de tributar conforme a esta Sección, en ningún caso podrán volver a tributar en estos términos.</a:t>
            </a:r>
          </a:p>
          <a:p>
            <a:pPr marL="0" indent="0" algn="just">
              <a:buNone/>
            </a:pPr>
            <a:r>
              <a:rPr lang="es-ES" sz="2400" b="1" dirty="0" smtClean="0">
                <a:latin typeface="Arial" panose="020B0604020202020204" pitchFamily="34" charset="0"/>
                <a:cs typeface="Arial" panose="020B0604020202020204" pitchFamily="34" charset="0"/>
              </a:rPr>
              <a:t>Si  se obtuvieron ingresos  en el régimen general previo </a:t>
            </a:r>
            <a:r>
              <a:rPr lang="es-ES" sz="2400" b="1" dirty="0">
                <a:latin typeface="Arial" panose="020B0604020202020204" pitchFamily="34" charset="0"/>
                <a:cs typeface="Arial" panose="020B0604020202020204" pitchFamily="34" charset="0"/>
              </a:rPr>
              <a:t> </a:t>
            </a:r>
            <a:r>
              <a:rPr lang="es-ES" sz="2400" b="1" dirty="0" smtClean="0">
                <a:latin typeface="Arial" panose="020B0604020202020204" pitchFamily="34" charset="0"/>
                <a:cs typeface="Arial" panose="020B0604020202020204" pitchFamily="34" charset="0"/>
              </a:rPr>
              <a:t>o posterior a la entrada en vigor del RIF, se puede optar por tributar en el RIF? </a:t>
            </a:r>
          </a:p>
          <a:p>
            <a:pPr marL="0" indent="0" algn="just">
              <a:buNone/>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2901644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b="1" dirty="0">
                <a:latin typeface="Arial" panose="020B0604020202020204" pitchFamily="34" charset="0"/>
                <a:cs typeface="Arial" panose="020B0604020202020204" pitchFamily="34" charset="0"/>
              </a:rPr>
              <a:t>Salida del </a:t>
            </a:r>
            <a:r>
              <a:rPr lang="es-MX" b="1" dirty="0" smtClean="0">
                <a:latin typeface="Arial" panose="020B0604020202020204" pitchFamily="34" charset="0"/>
                <a:cs typeface="Arial" panose="020B0604020202020204" pitchFamily="34" charset="0"/>
              </a:rPr>
              <a:t>RIF</a:t>
            </a:r>
            <a:endParaRPr lang="es-MX" dirty="0"/>
          </a:p>
        </p:txBody>
      </p:sp>
      <p:sp>
        <p:nvSpPr>
          <p:cNvPr id="3" name="Marcador de contenido 2"/>
          <p:cNvSpPr>
            <a:spLocks noGrp="1"/>
          </p:cNvSpPr>
          <p:nvPr>
            <p:ph idx="1"/>
          </p:nvPr>
        </p:nvSpPr>
        <p:spPr>
          <a:xfrm>
            <a:off x="838200" y="1295400"/>
            <a:ext cx="10515600" cy="5410199"/>
          </a:xfrm>
        </p:spPr>
        <p:txBody>
          <a:bodyPr>
            <a:normAutofit fontScale="32500" lnSpcReduction="20000"/>
          </a:bodyPr>
          <a:lstStyle/>
          <a:p>
            <a:pPr marL="0" indent="0" algn="just">
              <a:lnSpc>
                <a:spcPct val="120000"/>
              </a:lnSpc>
              <a:buNone/>
            </a:pPr>
            <a:r>
              <a:rPr lang="es-MX" sz="5200" b="1" dirty="0" smtClean="0">
                <a:latin typeface="Arial" panose="020B0604020202020204" pitchFamily="34" charset="0"/>
                <a:cs typeface="Arial" panose="020B0604020202020204" pitchFamily="34" charset="0"/>
              </a:rPr>
              <a:t>Registro </a:t>
            </a:r>
            <a:r>
              <a:rPr lang="es-MX" sz="5200" b="1" dirty="0">
                <a:latin typeface="Arial" panose="020B0604020202020204" pitchFamily="34" charset="0"/>
                <a:cs typeface="Arial" panose="020B0604020202020204" pitchFamily="34" charset="0"/>
              </a:rPr>
              <a:t>digital: </a:t>
            </a:r>
            <a:r>
              <a:rPr lang="es-MX" sz="5200" dirty="0" smtClean="0">
                <a:latin typeface="Arial" panose="020B0604020202020204" pitchFamily="34" charset="0"/>
                <a:cs typeface="Arial" panose="020B0604020202020204" pitchFamily="34" charset="0"/>
              </a:rPr>
              <a:t>2016354	</a:t>
            </a:r>
            <a:r>
              <a:rPr lang="es-MX" sz="5200" b="1" dirty="0" smtClean="0">
                <a:latin typeface="Arial" panose="020B0604020202020204" pitchFamily="34" charset="0"/>
                <a:cs typeface="Arial" panose="020B0604020202020204" pitchFamily="34" charset="0"/>
              </a:rPr>
              <a:t>Instancia</a:t>
            </a:r>
            <a:r>
              <a:rPr lang="es-MX" sz="5200" b="1" dirty="0">
                <a:latin typeface="Arial" panose="020B0604020202020204" pitchFamily="34" charset="0"/>
                <a:cs typeface="Arial" panose="020B0604020202020204" pitchFamily="34" charset="0"/>
              </a:rPr>
              <a:t>: </a:t>
            </a:r>
            <a:r>
              <a:rPr lang="es-MX" sz="5200" dirty="0">
                <a:latin typeface="Arial" panose="020B0604020202020204" pitchFamily="34" charset="0"/>
                <a:cs typeface="Arial" panose="020B0604020202020204" pitchFamily="34" charset="0"/>
              </a:rPr>
              <a:t>Segunda </a:t>
            </a:r>
            <a:r>
              <a:rPr lang="es-MX" sz="5200" dirty="0" smtClean="0">
                <a:latin typeface="Arial" panose="020B0604020202020204" pitchFamily="34" charset="0"/>
                <a:cs typeface="Arial" panose="020B0604020202020204" pitchFamily="34" charset="0"/>
              </a:rPr>
              <a:t>Sala		</a:t>
            </a:r>
            <a:r>
              <a:rPr lang="es-MX" sz="5200" b="1" dirty="0" smtClean="0">
                <a:latin typeface="Arial" panose="020B0604020202020204" pitchFamily="34" charset="0"/>
                <a:cs typeface="Arial" panose="020B0604020202020204" pitchFamily="34" charset="0"/>
              </a:rPr>
              <a:t>Décima Época</a:t>
            </a:r>
            <a:endParaRPr lang="es-MX" sz="5200" dirty="0">
              <a:latin typeface="Arial" panose="020B0604020202020204" pitchFamily="34" charset="0"/>
              <a:cs typeface="Arial" panose="020B0604020202020204" pitchFamily="34" charset="0"/>
            </a:endParaRPr>
          </a:p>
          <a:p>
            <a:pPr marL="0" indent="0" algn="just">
              <a:lnSpc>
                <a:spcPct val="120000"/>
              </a:lnSpc>
              <a:buNone/>
            </a:pPr>
            <a:r>
              <a:rPr lang="es-MX" sz="5200" b="1" dirty="0" smtClean="0">
                <a:latin typeface="Arial" panose="020B0604020202020204" pitchFamily="34" charset="0"/>
                <a:cs typeface="Arial" panose="020B0604020202020204" pitchFamily="34" charset="0"/>
              </a:rPr>
              <a:t>Materia(s</a:t>
            </a:r>
            <a:r>
              <a:rPr lang="es-MX" sz="5200" b="1" dirty="0">
                <a:latin typeface="Arial" panose="020B0604020202020204" pitchFamily="34" charset="0"/>
                <a:cs typeface="Arial" panose="020B0604020202020204" pitchFamily="34" charset="0"/>
              </a:rPr>
              <a:t>): </a:t>
            </a:r>
            <a:r>
              <a:rPr lang="es-MX" sz="5200" dirty="0" smtClean="0">
                <a:latin typeface="Arial" panose="020B0604020202020204" pitchFamily="34" charset="0"/>
                <a:cs typeface="Arial" panose="020B0604020202020204" pitchFamily="34" charset="0"/>
              </a:rPr>
              <a:t>Administrativa	</a:t>
            </a:r>
            <a:r>
              <a:rPr lang="es-MX" sz="5200" b="1" dirty="0" smtClean="0">
                <a:latin typeface="Arial" panose="020B0604020202020204" pitchFamily="34" charset="0"/>
                <a:cs typeface="Arial" panose="020B0604020202020204" pitchFamily="34" charset="0"/>
              </a:rPr>
              <a:t>Tesis</a:t>
            </a:r>
            <a:r>
              <a:rPr lang="es-MX" sz="5200" b="1" dirty="0">
                <a:latin typeface="Arial" panose="020B0604020202020204" pitchFamily="34" charset="0"/>
                <a:cs typeface="Arial" panose="020B0604020202020204" pitchFamily="34" charset="0"/>
              </a:rPr>
              <a:t>: </a:t>
            </a:r>
            <a:r>
              <a:rPr lang="es-MX" sz="5200" dirty="0">
                <a:latin typeface="Arial" panose="020B0604020202020204" pitchFamily="34" charset="0"/>
                <a:cs typeface="Arial" panose="020B0604020202020204" pitchFamily="34" charset="0"/>
              </a:rPr>
              <a:t>2a./J. 18/2018 (10a</a:t>
            </a:r>
            <a:r>
              <a:rPr lang="es-MX" sz="5200" dirty="0" smtClean="0">
                <a:latin typeface="Arial" panose="020B0604020202020204" pitchFamily="34" charset="0"/>
                <a:cs typeface="Arial" panose="020B0604020202020204" pitchFamily="34" charset="0"/>
              </a:rPr>
              <a:t>.)	</a:t>
            </a:r>
            <a:r>
              <a:rPr lang="es-MX" sz="5200" b="1" dirty="0" smtClean="0">
                <a:latin typeface="Arial" panose="020B0604020202020204" pitchFamily="34" charset="0"/>
                <a:cs typeface="Arial" panose="020B0604020202020204" pitchFamily="34" charset="0"/>
              </a:rPr>
              <a:t>Fuente</a:t>
            </a:r>
            <a:r>
              <a:rPr lang="es-MX" sz="5200" b="1" dirty="0">
                <a:latin typeface="Arial" panose="020B0604020202020204" pitchFamily="34" charset="0"/>
                <a:cs typeface="Arial" panose="020B0604020202020204" pitchFamily="34" charset="0"/>
              </a:rPr>
              <a:t>: </a:t>
            </a:r>
            <a:r>
              <a:rPr lang="es-MX" sz="5200" dirty="0">
                <a:latin typeface="Arial" panose="020B0604020202020204" pitchFamily="34" charset="0"/>
                <a:cs typeface="Arial" panose="020B0604020202020204" pitchFamily="34" charset="0"/>
              </a:rPr>
              <a:t>Gaceta del Semanario Judicial de la </a:t>
            </a:r>
            <a:r>
              <a:rPr lang="es-MX" sz="5200" dirty="0" smtClean="0">
                <a:latin typeface="Arial" panose="020B0604020202020204" pitchFamily="34" charset="0"/>
                <a:cs typeface="Arial" panose="020B0604020202020204" pitchFamily="34" charset="0"/>
              </a:rPr>
              <a:t>Federación.	Libro </a:t>
            </a:r>
            <a:r>
              <a:rPr lang="es-MX" sz="5200" dirty="0">
                <a:latin typeface="Arial" panose="020B0604020202020204" pitchFamily="34" charset="0"/>
                <a:cs typeface="Arial" panose="020B0604020202020204" pitchFamily="34" charset="0"/>
              </a:rPr>
              <a:t>52, Marzo de 2018, Tomo II, página </a:t>
            </a:r>
            <a:r>
              <a:rPr lang="es-MX" sz="5200" dirty="0" smtClean="0">
                <a:latin typeface="Arial" panose="020B0604020202020204" pitchFamily="34" charset="0"/>
                <a:cs typeface="Arial" panose="020B0604020202020204" pitchFamily="34" charset="0"/>
              </a:rPr>
              <a:t>1398		</a:t>
            </a:r>
            <a:r>
              <a:rPr lang="es-MX" sz="5200" b="1" dirty="0" smtClean="0">
                <a:latin typeface="Arial" panose="020B0604020202020204" pitchFamily="34" charset="0"/>
                <a:cs typeface="Arial" panose="020B0604020202020204" pitchFamily="34" charset="0"/>
              </a:rPr>
              <a:t>Tipo</a:t>
            </a:r>
            <a:r>
              <a:rPr lang="es-MX" sz="5200" b="1" dirty="0">
                <a:latin typeface="Arial" panose="020B0604020202020204" pitchFamily="34" charset="0"/>
                <a:cs typeface="Arial" panose="020B0604020202020204" pitchFamily="34" charset="0"/>
              </a:rPr>
              <a:t>: </a:t>
            </a:r>
            <a:r>
              <a:rPr lang="es-MX" sz="5200" dirty="0">
                <a:latin typeface="Arial" panose="020B0604020202020204" pitchFamily="34" charset="0"/>
                <a:cs typeface="Arial" panose="020B0604020202020204" pitchFamily="34" charset="0"/>
              </a:rPr>
              <a:t>Jurisprudencia</a:t>
            </a:r>
          </a:p>
          <a:p>
            <a:pPr marL="0" indent="0" algn="just">
              <a:lnSpc>
                <a:spcPct val="120000"/>
              </a:lnSpc>
              <a:buNone/>
            </a:pPr>
            <a:r>
              <a:rPr lang="es-MX" sz="5200" b="1" dirty="0">
                <a:latin typeface="Arial" panose="020B0604020202020204" pitchFamily="34" charset="0"/>
                <a:cs typeface="Arial" panose="020B0604020202020204" pitchFamily="34" charset="0"/>
              </a:rPr>
              <a:t>RÉGIMEN DE INCORPORACIÓN FISCAL. CONFORME AL ARTÍCULO 111 DE LA LEY DEL IMPUESTO SOBRE LA RENTA VIGENTE A PARTIR DEL 1 DE ENERO DE 2014, </a:t>
            </a:r>
            <a:r>
              <a:rPr lang="es-MX" sz="5200" b="1" dirty="0">
                <a:solidFill>
                  <a:srgbClr val="2116FC"/>
                </a:solidFill>
                <a:latin typeface="Arial" panose="020B0604020202020204" pitchFamily="34" charset="0"/>
                <a:cs typeface="Arial" panose="020B0604020202020204" pitchFamily="34" charset="0"/>
              </a:rPr>
              <a:t>ESTÁN EXCLUIDOS DE SU APLICACIÓN LOS CONTRIBUYENTES QUE HASTA ANTES DE SU VIGENCIA TRIBUTABAN CONFORME AL RÉGIMEN GENERAL DE PERSONAS FÍSICAS CON ACTIVIDADES EMPRESARIALES Y PROFESIONALES</a:t>
            </a:r>
            <a:r>
              <a:rPr lang="es-MX" sz="5200" b="1" dirty="0" smtClean="0">
                <a:latin typeface="Arial" panose="020B0604020202020204" pitchFamily="34" charset="0"/>
                <a:cs typeface="Arial" panose="020B0604020202020204" pitchFamily="34" charset="0"/>
              </a:rPr>
              <a:t>.</a:t>
            </a:r>
            <a:endParaRPr lang="es-MX" sz="5200" b="1" dirty="0">
              <a:latin typeface="Arial" panose="020B0604020202020204" pitchFamily="34" charset="0"/>
              <a:cs typeface="Arial" panose="020B0604020202020204" pitchFamily="34" charset="0"/>
            </a:endParaRPr>
          </a:p>
          <a:p>
            <a:pPr marL="0" indent="0" algn="just">
              <a:lnSpc>
                <a:spcPct val="120000"/>
              </a:lnSpc>
              <a:buNone/>
            </a:pPr>
            <a:r>
              <a:rPr lang="es-MX" sz="5200" b="1" dirty="0">
                <a:solidFill>
                  <a:srgbClr val="FF0000"/>
                </a:solidFill>
                <a:latin typeface="Arial" panose="020B0604020202020204" pitchFamily="34" charset="0"/>
                <a:cs typeface="Arial" panose="020B0604020202020204" pitchFamily="34" charset="0"/>
              </a:rPr>
              <a:t>En atención a la exposición de motivos </a:t>
            </a:r>
            <a:r>
              <a:rPr lang="es-MX" sz="5200" dirty="0">
                <a:latin typeface="Arial" panose="020B0604020202020204" pitchFamily="34" charset="0"/>
                <a:cs typeface="Arial" panose="020B0604020202020204" pitchFamily="34" charset="0"/>
              </a:rPr>
              <a:t>del decreto por el que se expidió dicha legislación</a:t>
            </a:r>
            <a:r>
              <a:rPr lang="es-MX" sz="5200" b="1" dirty="0">
                <a:latin typeface="Arial" panose="020B0604020202020204" pitchFamily="34" charset="0"/>
                <a:cs typeface="Arial" panose="020B0604020202020204" pitchFamily="34" charset="0"/>
              </a:rPr>
              <a:t>, </a:t>
            </a:r>
            <a:r>
              <a:rPr lang="es-MX" sz="5200" b="1" dirty="0">
                <a:solidFill>
                  <a:srgbClr val="FF0000"/>
                </a:solidFill>
                <a:latin typeface="Arial" panose="020B0604020202020204" pitchFamily="34" charset="0"/>
                <a:cs typeface="Arial" panose="020B0604020202020204" pitchFamily="34" charset="0"/>
              </a:rPr>
              <a:t>el régimen de incorporación fiscal tiene por finalidad, entre otras, erradicar la informalidad</a:t>
            </a:r>
            <a:r>
              <a:rPr lang="es-MX" sz="5200" dirty="0">
                <a:latin typeface="Arial" panose="020B0604020202020204" pitchFamily="34" charset="0"/>
                <a:cs typeface="Arial" panose="020B0604020202020204" pitchFamily="34" charset="0"/>
              </a:rPr>
              <a:t> que deriva, muchas veces, de la facilidad o dificultad en el cumplimiento del pago de contribuciones, </a:t>
            </a:r>
            <a:r>
              <a:rPr lang="es-MX" sz="5200" b="1" dirty="0">
                <a:solidFill>
                  <a:srgbClr val="FF0000"/>
                </a:solidFill>
                <a:latin typeface="Arial" panose="020B0604020202020204" pitchFamily="34" charset="0"/>
                <a:cs typeface="Arial" panose="020B0604020202020204" pitchFamily="34" charset="0"/>
              </a:rPr>
              <a:t>así como sustituir los regímenes fiscales intermedio y de pequeños contribuyentes aplicables a las personas físicas con actividades empresariales </a:t>
            </a:r>
            <a:r>
              <a:rPr lang="es-MX" sz="5200" dirty="0">
                <a:latin typeface="Arial" panose="020B0604020202020204" pitchFamily="34" charset="0"/>
                <a:cs typeface="Arial" panose="020B0604020202020204" pitchFamily="34" charset="0"/>
              </a:rPr>
              <a:t>por uno transitorio denominado de incorporación fiscal, tendente a que los sujetos pasivos inicien el cumplimiento de sus obligaciones fiscales en un esquema que les permita hacerlo fácilmente y, una vez que estén preparados, muden al régimen general. </a:t>
            </a:r>
            <a:r>
              <a:rPr lang="es-MX" sz="5200" b="1" dirty="0">
                <a:solidFill>
                  <a:srgbClr val="FF0000"/>
                </a:solidFill>
                <a:latin typeface="Arial" panose="020B0604020202020204" pitchFamily="34" charset="0"/>
                <a:cs typeface="Arial" panose="020B0604020202020204" pitchFamily="34" charset="0"/>
              </a:rPr>
              <a:t>Atendiendo a esa finalidad </a:t>
            </a:r>
            <a:r>
              <a:rPr lang="es-MX" sz="5200" dirty="0">
                <a:latin typeface="Arial" panose="020B0604020202020204" pitchFamily="34" charset="0"/>
                <a:cs typeface="Arial" panose="020B0604020202020204" pitchFamily="34" charset="0"/>
              </a:rPr>
              <a:t>y, sobre todo, a la naturaleza transitoria del régimen fiscal en comento, es claro que </a:t>
            </a:r>
            <a:r>
              <a:rPr lang="es-MX" sz="5200" b="1" dirty="0">
                <a:solidFill>
                  <a:srgbClr val="FF0000"/>
                </a:solidFill>
                <a:latin typeface="Arial" panose="020B0604020202020204" pitchFamily="34" charset="0"/>
                <a:cs typeface="Arial" panose="020B0604020202020204" pitchFamily="34" charset="0"/>
              </a:rPr>
              <a:t>están excluidos de su aplicación los contribuyentes que hasta antes de su entrada en vigor tributaban conforme al régimen general de las personas físicas con actividades empresariales y profesionales.</a:t>
            </a:r>
          </a:p>
          <a:p>
            <a:pPr>
              <a:lnSpc>
                <a:spcPct val="120000"/>
              </a:lnSpc>
            </a:pPr>
            <a:endParaRPr lang="es-MX" dirty="0"/>
          </a:p>
        </p:txBody>
      </p:sp>
    </p:spTree>
    <p:extLst>
      <p:ext uri="{BB962C8B-B14F-4D97-AF65-F5344CB8AC3E}">
        <p14:creationId xmlns:p14="http://schemas.microsoft.com/office/powerpoint/2010/main" val="390801341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10515600" cy="820738"/>
          </a:xfrm>
        </p:spPr>
        <p:txBody>
          <a:bodyPr>
            <a:normAutofit fontScale="90000"/>
          </a:bodyPr>
          <a:lstStyle/>
          <a:p>
            <a:pPr algn="ctr"/>
            <a:r>
              <a:rPr lang="es-MX" sz="4000" b="1" dirty="0">
                <a:latin typeface="Arial" panose="020B0604020202020204" pitchFamily="34" charset="0"/>
                <a:cs typeface="Arial" panose="020B0604020202020204" pitchFamily="34" charset="0"/>
              </a:rPr>
              <a:t>Salida del RIF </a:t>
            </a:r>
            <a:br>
              <a:rPr lang="es-MX" sz="4000" b="1" dirty="0">
                <a:latin typeface="Arial" panose="020B0604020202020204" pitchFamily="34" charset="0"/>
                <a:cs typeface="Arial" panose="020B0604020202020204" pitchFamily="34" charset="0"/>
              </a:rPr>
            </a:br>
            <a:r>
              <a:rPr lang="es-MX" sz="2700" b="1" dirty="0">
                <a:latin typeface="Arial" panose="020B0604020202020204" pitchFamily="34" charset="0"/>
                <a:cs typeface="Arial" panose="020B0604020202020204" pitchFamily="34" charset="0"/>
              </a:rPr>
              <a:t>LISR Artículo 112 Antepenúltimo Párrafo</a:t>
            </a:r>
            <a:endParaRPr lang="en-US" sz="27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838199" y="1285879"/>
            <a:ext cx="10820401" cy="5443533"/>
          </a:xfrm>
        </p:spPr>
        <p:txBody>
          <a:bodyPr>
            <a:noAutofit/>
          </a:bodyPr>
          <a:lstStyle/>
          <a:p>
            <a:pPr marL="0" indent="0" algn="just">
              <a:buNone/>
            </a:pPr>
            <a:r>
              <a:rPr lang="es-ES" sz="2400" b="1" dirty="0">
                <a:solidFill>
                  <a:srgbClr val="FF0000"/>
                </a:solidFill>
                <a:latin typeface="Arial" panose="020B0604020202020204" pitchFamily="34" charset="0"/>
                <a:cs typeface="Arial" panose="020B0604020202020204" pitchFamily="34" charset="0"/>
              </a:rPr>
              <a:t>Motivo de salida, ingresos superiores a 2 mdp:</a:t>
            </a:r>
          </a:p>
          <a:p>
            <a:pPr marL="0" indent="0" algn="just">
              <a:buNone/>
            </a:pPr>
            <a:r>
              <a:rPr lang="es-ES" sz="2400" b="1" dirty="0">
                <a:latin typeface="Arial" panose="020B0604020202020204" pitchFamily="34" charset="0"/>
                <a:cs typeface="Arial" panose="020B0604020202020204" pitchFamily="34" charset="0"/>
              </a:rPr>
              <a:t>RMF </a:t>
            </a:r>
            <a:r>
              <a:rPr lang="es-ES" sz="2400" b="1" dirty="0" smtClean="0">
                <a:latin typeface="Arial" panose="020B0604020202020204" pitchFamily="34" charset="0"/>
                <a:cs typeface="Arial" panose="020B0604020202020204" pitchFamily="34" charset="0"/>
              </a:rPr>
              <a:t>Regla 2.5.17</a:t>
            </a:r>
            <a:r>
              <a:rPr lang="es-ES" sz="2400" b="1" dirty="0">
                <a:latin typeface="Arial" panose="020B0604020202020204" pitchFamily="34" charset="0"/>
                <a:cs typeface="Arial" panose="020B0604020202020204" pitchFamily="34" charset="0"/>
              </a:rPr>
              <a:t>. Personas relevadas de presentar aviso de cambio al Régimen de las Personas Físicas con Actividades Empresariales y Profesionales </a:t>
            </a:r>
            <a:endParaRPr lang="es-ES" sz="2400" dirty="0">
              <a:latin typeface="Arial" panose="020B0604020202020204" pitchFamily="34" charset="0"/>
              <a:cs typeface="Arial" panose="020B0604020202020204" pitchFamily="34" charset="0"/>
            </a:endParaRPr>
          </a:p>
          <a:p>
            <a:pPr marL="0" indent="0" algn="just">
              <a:buNone/>
            </a:pPr>
            <a:r>
              <a:rPr lang="es-ES" sz="2400" dirty="0">
                <a:latin typeface="Arial" panose="020B0604020202020204" pitchFamily="34" charset="0"/>
                <a:cs typeface="Arial" panose="020B0604020202020204" pitchFamily="34" charset="0"/>
              </a:rPr>
              <a:t>La autoridad fiscal realizará el </a:t>
            </a:r>
            <a:r>
              <a:rPr lang="es-ES" sz="2400" b="1" dirty="0">
                <a:solidFill>
                  <a:srgbClr val="2116FC"/>
                </a:solidFill>
                <a:latin typeface="Arial" panose="020B0604020202020204" pitchFamily="34" charset="0"/>
                <a:cs typeface="Arial" panose="020B0604020202020204" pitchFamily="34" charset="0"/>
              </a:rPr>
              <a:t>aumento de obligaciones </a:t>
            </a:r>
            <a:r>
              <a:rPr lang="es-ES" sz="2400" dirty="0">
                <a:latin typeface="Arial" panose="020B0604020202020204" pitchFamily="34" charset="0"/>
                <a:cs typeface="Arial" panose="020B0604020202020204" pitchFamily="34" charset="0"/>
              </a:rPr>
              <a:t>al Régimen de las Personas Físicas con Actividades Empresariales y Profesionales, </a:t>
            </a:r>
            <a:r>
              <a:rPr lang="es-ES" sz="2400" i="1" u="sng" dirty="0">
                <a:latin typeface="Arial" panose="020B0604020202020204" pitchFamily="34" charset="0"/>
                <a:cs typeface="Arial" panose="020B0604020202020204" pitchFamily="34" charset="0"/>
              </a:rPr>
              <a:t>sin necesidad de que el contribuyente presente el aviso respectivo</a:t>
            </a:r>
            <a:r>
              <a:rPr lang="es-ES" sz="2400" dirty="0">
                <a:latin typeface="Arial" panose="020B0604020202020204" pitchFamily="34" charset="0"/>
                <a:cs typeface="Arial" panose="020B0604020202020204" pitchFamily="34" charset="0"/>
              </a:rPr>
              <a:t>, cuando éste deje de tributar conforme al Título IV, Capítulo II, Sección II de la Ley del ISR, </a:t>
            </a:r>
            <a:r>
              <a:rPr lang="es-ES" sz="2400" i="1" u="sng" dirty="0">
                <a:solidFill>
                  <a:srgbClr val="2116FC"/>
                </a:solidFill>
                <a:latin typeface="Arial" panose="020B0604020202020204" pitchFamily="34" charset="0"/>
                <a:cs typeface="Arial" panose="020B0604020202020204" pitchFamily="34" charset="0"/>
              </a:rPr>
              <a:t>por exceder del importe de </a:t>
            </a:r>
            <a:r>
              <a:rPr lang="es-ES" sz="2400" i="1" u="sng" dirty="0" smtClean="0">
                <a:solidFill>
                  <a:srgbClr val="2116FC"/>
                </a:solidFill>
                <a:latin typeface="Arial" panose="020B0604020202020204" pitchFamily="34" charset="0"/>
                <a:cs typeface="Arial" panose="020B0604020202020204" pitchFamily="34" charset="0"/>
              </a:rPr>
              <a:t>2MDP</a:t>
            </a:r>
            <a:r>
              <a:rPr lang="es-ES" sz="2400" u="sng" dirty="0" smtClean="0">
                <a:latin typeface="Arial" panose="020B0604020202020204" pitchFamily="34" charset="0"/>
                <a:cs typeface="Arial" panose="020B0604020202020204" pitchFamily="34" charset="0"/>
              </a:rPr>
              <a:t>,</a:t>
            </a:r>
            <a:r>
              <a:rPr lang="es-ES" sz="2400" dirty="0" smtClean="0">
                <a:latin typeface="Arial" panose="020B0604020202020204" pitchFamily="34" charset="0"/>
                <a:cs typeface="Arial" panose="020B0604020202020204" pitchFamily="34" charset="0"/>
              </a:rPr>
              <a:t> </a:t>
            </a:r>
            <a:r>
              <a:rPr lang="es-ES" sz="2400" dirty="0">
                <a:latin typeface="Arial" panose="020B0604020202020204" pitchFamily="34" charset="0"/>
                <a:cs typeface="Arial" panose="020B0604020202020204" pitchFamily="34" charset="0"/>
              </a:rPr>
              <a:t>derivado de la información proporcionada por el propio contribuyente, terceros relacionados o bien, obtenida por la autoridad por cualquier otro medio. </a:t>
            </a:r>
          </a:p>
          <a:p>
            <a:pPr marL="0" indent="0" algn="just">
              <a:buNone/>
            </a:pPr>
            <a:r>
              <a:rPr lang="es-ES" sz="2400" dirty="0">
                <a:latin typeface="Arial" panose="020B0604020202020204" pitchFamily="34" charset="0"/>
                <a:cs typeface="Arial" panose="020B0604020202020204" pitchFamily="34" charset="0"/>
              </a:rPr>
              <a:t>El contribuyente podrá formular las </a:t>
            </a:r>
            <a:r>
              <a:rPr lang="es-ES" sz="2400" i="1" u="sng" dirty="0">
                <a:solidFill>
                  <a:srgbClr val="00B050"/>
                </a:solidFill>
                <a:latin typeface="Arial" panose="020B0604020202020204" pitchFamily="34" charset="0"/>
                <a:cs typeface="Arial" panose="020B0604020202020204" pitchFamily="34" charset="0"/>
              </a:rPr>
              <a:t>aclaraciones correspondientes </a:t>
            </a:r>
            <a:r>
              <a:rPr lang="es-ES" sz="2400" dirty="0">
                <a:latin typeface="Arial" panose="020B0604020202020204" pitchFamily="34" charset="0"/>
                <a:cs typeface="Arial" panose="020B0604020202020204" pitchFamily="34" charset="0"/>
              </a:rPr>
              <a:t>aportando las pruebas necesarias que desvirtúen la actualización de sus datos en el RFC realizada por la autoridad, en los términos de la regla 2.5.10. </a:t>
            </a:r>
            <a:endParaRPr lang="en-US" sz="20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7694350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10515600" cy="706438"/>
          </a:xfrm>
        </p:spPr>
        <p:txBody>
          <a:bodyPr>
            <a:normAutofit fontScale="90000"/>
          </a:bodyPr>
          <a:lstStyle/>
          <a:p>
            <a:pPr algn="ctr"/>
            <a:r>
              <a:rPr lang="es-MX" sz="4000" b="1" dirty="0">
                <a:latin typeface="Arial" panose="020B0604020202020204" pitchFamily="34" charset="0"/>
                <a:cs typeface="Arial" panose="020B0604020202020204" pitchFamily="34" charset="0"/>
              </a:rPr>
              <a:t>Salida del RIF</a:t>
            </a:r>
            <a:r>
              <a:rPr lang="es-MX" sz="3600" b="1" dirty="0">
                <a:latin typeface="Arial" panose="020B0604020202020204" pitchFamily="34" charset="0"/>
                <a:cs typeface="Arial" panose="020B0604020202020204" pitchFamily="34" charset="0"/>
              </a:rPr>
              <a:t/>
            </a:r>
            <a:br>
              <a:rPr lang="es-MX" sz="3600" b="1" dirty="0">
                <a:latin typeface="Arial" panose="020B0604020202020204" pitchFamily="34" charset="0"/>
                <a:cs typeface="Arial" panose="020B0604020202020204" pitchFamily="34" charset="0"/>
              </a:rPr>
            </a:br>
            <a:r>
              <a:rPr lang="es-MX" sz="2700" b="1" dirty="0">
                <a:latin typeface="Arial" panose="020B0604020202020204" pitchFamily="34" charset="0"/>
                <a:cs typeface="Arial" panose="020B0604020202020204" pitchFamily="34" charset="0"/>
              </a:rPr>
              <a:t>LISR Artículo 111 Penúltimo Párrafo</a:t>
            </a:r>
            <a:endParaRPr lang="en-US" sz="2700" b="1" dirty="0">
              <a:latin typeface="Arial" panose="020B0604020202020204" pitchFamily="34" charset="0"/>
              <a:cs typeface="Arial" panose="020B0604020202020204" pitchFamily="34" charset="0"/>
            </a:endParaRPr>
          </a:p>
        </p:txBody>
      </p:sp>
      <p:sp>
        <p:nvSpPr>
          <p:cNvPr id="4" name="Rectángulo 3"/>
          <p:cNvSpPr/>
          <p:nvPr/>
        </p:nvSpPr>
        <p:spPr>
          <a:xfrm>
            <a:off x="838200" y="1328739"/>
            <a:ext cx="10515599" cy="4985980"/>
          </a:xfrm>
          <a:prstGeom prst="rect">
            <a:avLst/>
          </a:prstGeom>
        </p:spPr>
        <p:txBody>
          <a:bodyPr wrap="square">
            <a:spAutoFit/>
          </a:bodyPr>
          <a:lstStyle/>
          <a:p>
            <a:pPr algn="just"/>
            <a:r>
              <a:rPr lang="es-ES" sz="2400" dirty="0" smtClean="0">
                <a:effectLst/>
                <a:latin typeface="Arial" panose="020B0604020202020204" pitchFamily="34" charset="0"/>
                <a:ea typeface="Times New Roman" panose="02020603050405020304" pitchFamily="18" charset="0"/>
                <a:cs typeface="Arial" panose="020B0604020202020204" pitchFamily="34" charset="0"/>
              </a:rPr>
              <a:t>Los </a:t>
            </a:r>
            <a:r>
              <a:rPr lang="es-ES" sz="2400" dirty="0">
                <a:effectLst/>
                <a:latin typeface="Arial" panose="020B0604020202020204" pitchFamily="34" charset="0"/>
                <a:ea typeface="Times New Roman" panose="02020603050405020304" pitchFamily="18" charset="0"/>
                <a:cs typeface="Arial" panose="020B0604020202020204" pitchFamily="34" charset="0"/>
              </a:rPr>
              <a:t>contribuyentes que opten por aplicar lo dispuesto en esta Sección, sólo podrán permanecer en el régimen que prevé la misma, durante </a:t>
            </a:r>
            <a:r>
              <a:rPr lang="es-ES" sz="2400" b="1" dirty="0">
                <a:solidFill>
                  <a:srgbClr val="FF0000"/>
                </a:solidFill>
                <a:latin typeface="Arial" panose="020B0604020202020204" pitchFamily="34" charset="0"/>
                <a:ea typeface="Times New Roman" panose="02020603050405020304" pitchFamily="18" charset="0"/>
                <a:cs typeface="Arial" panose="020B0604020202020204" pitchFamily="34" charset="0"/>
              </a:rPr>
              <a:t>un </a:t>
            </a:r>
            <a:r>
              <a:rPr lang="es-ES" sz="24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máximo de diez ejercicios fiscales consecutivos</a:t>
            </a:r>
            <a:r>
              <a:rPr lang="es-ES" sz="24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p>
          <a:p>
            <a:pPr algn="just"/>
            <a:endParaRPr lang="es-ES" b="1" dirty="0">
              <a:latin typeface="Arial" panose="020B0604020202020204" pitchFamily="34" charset="0"/>
              <a:ea typeface="Times New Roman" panose="02020603050405020304" pitchFamily="18" charset="0"/>
              <a:cs typeface="Arial" panose="020B0604020202020204" pitchFamily="34" charset="0"/>
            </a:endParaRPr>
          </a:p>
          <a:p>
            <a:pPr algn="just"/>
            <a:r>
              <a:rPr lang="es-ES" sz="2400" b="1" dirty="0">
                <a:latin typeface="Arial" panose="020B0604020202020204" pitchFamily="34" charset="0"/>
                <a:ea typeface="Times New Roman" panose="02020603050405020304" pitchFamily="18" charset="0"/>
                <a:cs typeface="Arial" panose="020B0604020202020204" pitchFamily="34" charset="0"/>
              </a:rPr>
              <a:t>Año 11 Salida del RIF:</a:t>
            </a:r>
            <a:r>
              <a:rPr lang="es-ES" sz="2400" dirty="0">
                <a:latin typeface="Arial" panose="020B0604020202020204" pitchFamily="34" charset="0"/>
                <a:ea typeface="Times New Roman" panose="02020603050405020304" pitchFamily="18" charset="0"/>
                <a:cs typeface="Arial" panose="020B0604020202020204" pitchFamily="34" charset="0"/>
              </a:rPr>
              <a:t> </a:t>
            </a:r>
            <a:r>
              <a:rPr lang="es-ES" sz="2400" dirty="0">
                <a:effectLst/>
                <a:latin typeface="Arial" panose="020B0604020202020204" pitchFamily="34" charset="0"/>
                <a:ea typeface="Times New Roman" panose="02020603050405020304" pitchFamily="18" charset="0"/>
                <a:cs typeface="Arial" panose="020B0604020202020204" pitchFamily="34" charset="0"/>
              </a:rPr>
              <a:t>Una vez concluido dicho periodo, deberán tributar conforme al régimen de personas físicas con actividades empresariales y profesionales a que se refiere la Sección I del Capítulo II del Título IV de la Ley.</a:t>
            </a:r>
          </a:p>
          <a:p>
            <a:pPr algn="just"/>
            <a:endParaRPr lang="es-ES" sz="1200" dirty="0">
              <a:latin typeface="Arial" panose="020B0604020202020204" pitchFamily="34" charset="0"/>
              <a:cs typeface="Arial" panose="020B0604020202020204" pitchFamily="34" charset="0"/>
            </a:endParaRPr>
          </a:p>
          <a:p>
            <a:pPr algn="just"/>
            <a:r>
              <a:rPr lang="es-MX" sz="2400" b="1" dirty="0" smtClean="0">
                <a:latin typeface="Arial" panose="020B0604020202020204" pitchFamily="34" charset="0"/>
                <a:cs typeface="Arial" panose="020B0604020202020204" pitchFamily="34" charset="0"/>
              </a:rPr>
              <a:t>RMF Regla </a:t>
            </a:r>
            <a:r>
              <a:rPr lang="es-MX" sz="2400" b="1" dirty="0">
                <a:latin typeface="Arial" panose="020B0604020202020204" pitchFamily="34" charset="0"/>
                <a:cs typeface="Arial" panose="020B0604020202020204" pitchFamily="34" charset="0"/>
              </a:rPr>
              <a:t>3.1.3.3 Computo del Plazo de Permanencia en el RIF. </a:t>
            </a:r>
            <a:r>
              <a:rPr lang="es-MX" sz="2400" dirty="0">
                <a:latin typeface="Arial" panose="020B0604020202020204" pitchFamily="34" charset="0"/>
                <a:cs typeface="Arial" panose="020B0604020202020204" pitchFamily="34" charset="0"/>
              </a:rPr>
              <a:t>Se computará por año de tributación en el RIF y </a:t>
            </a:r>
            <a:r>
              <a:rPr lang="es-MX" sz="2400" dirty="0">
                <a:latin typeface="Arial" panose="020B0604020202020204" pitchFamily="34" charset="0"/>
                <a:ea typeface="Times New Roman" panose="02020603050405020304" pitchFamily="18" charset="0"/>
                <a:cs typeface="Arial" panose="020B0604020202020204" pitchFamily="34" charset="0"/>
              </a:rPr>
              <a:t>se entenderá por año de tributación, cada periodo de </a:t>
            </a:r>
            <a:r>
              <a:rPr lang="es-MX" sz="2400" b="1" dirty="0">
                <a:latin typeface="Arial" panose="020B0604020202020204" pitchFamily="34" charset="0"/>
                <a:ea typeface="Times New Roman" panose="02020603050405020304" pitchFamily="18" charset="0"/>
                <a:cs typeface="Arial" panose="020B0604020202020204" pitchFamily="34" charset="0"/>
              </a:rPr>
              <a:t>doce meses consecutivos </a:t>
            </a:r>
            <a:r>
              <a:rPr lang="es-MX" sz="2400" dirty="0">
                <a:latin typeface="Arial" panose="020B0604020202020204" pitchFamily="34" charset="0"/>
                <a:ea typeface="Times New Roman" panose="02020603050405020304" pitchFamily="18" charset="0"/>
                <a:cs typeface="Arial" panose="020B0604020202020204" pitchFamily="34" charset="0"/>
              </a:rPr>
              <a:t>comprendido entre la fecha en la que el contribuyente se dio de </a:t>
            </a:r>
            <a:r>
              <a:rPr lang="es-MX" sz="2400" b="1" dirty="0">
                <a:latin typeface="Arial" panose="020B0604020202020204" pitchFamily="34" charset="0"/>
                <a:ea typeface="Times New Roman" panose="02020603050405020304" pitchFamily="18" charset="0"/>
                <a:cs typeface="Arial" panose="020B0604020202020204" pitchFamily="34" charset="0"/>
              </a:rPr>
              <a:t>alta</a:t>
            </a:r>
            <a:r>
              <a:rPr lang="es-MX" sz="2400" dirty="0">
                <a:latin typeface="Arial" panose="020B0604020202020204" pitchFamily="34" charset="0"/>
                <a:ea typeface="Times New Roman" panose="02020603050405020304" pitchFamily="18" charset="0"/>
                <a:cs typeface="Arial" panose="020B0604020202020204" pitchFamily="34" charset="0"/>
              </a:rPr>
              <a:t> en el RFC para tributar en el RIF y el </a:t>
            </a:r>
            <a:r>
              <a:rPr lang="es-MX" sz="2400" b="1" dirty="0">
                <a:latin typeface="Arial" panose="020B0604020202020204" pitchFamily="34" charset="0"/>
                <a:ea typeface="Times New Roman" panose="02020603050405020304" pitchFamily="18" charset="0"/>
                <a:cs typeface="Arial" panose="020B0604020202020204" pitchFamily="34" charset="0"/>
              </a:rPr>
              <a:t>mismo día del siguiente año </a:t>
            </a:r>
            <a:r>
              <a:rPr lang="es-MX" sz="2400" dirty="0">
                <a:latin typeface="Arial" panose="020B0604020202020204" pitchFamily="34" charset="0"/>
                <a:ea typeface="Times New Roman" panose="02020603050405020304" pitchFamily="18" charset="0"/>
                <a:cs typeface="Arial" panose="020B0604020202020204" pitchFamily="34" charset="0"/>
              </a:rPr>
              <a:t>de calendario.</a:t>
            </a:r>
            <a:endParaRPr lang="en-US" sz="240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5737649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10515600" cy="820738"/>
          </a:xfrm>
        </p:spPr>
        <p:txBody>
          <a:bodyPr>
            <a:normAutofit fontScale="90000"/>
          </a:bodyPr>
          <a:lstStyle/>
          <a:p>
            <a:pPr algn="ctr"/>
            <a:r>
              <a:rPr lang="es-MX" sz="4000" b="1" dirty="0">
                <a:latin typeface="Arial" panose="020B0604020202020204" pitchFamily="34" charset="0"/>
                <a:cs typeface="Arial" panose="020B0604020202020204" pitchFamily="34" charset="0"/>
              </a:rPr>
              <a:t>Salida del RIF</a:t>
            </a:r>
            <a:br>
              <a:rPr lang="es-MX" sz="4000" b="1" dirty="0">
                <a:latin typeface="Arial" panose="020B0604020202020204" pitchFamily="34" charset="0"/>
                <a:cs typeface="Arial" panose="020B0604020202020204" pitchFamily="34" charset="0"/>
              </a:rPr>
            </a:br>
            <a:r>
              <a:rPr lang="es-MX" sz="2700" b="1" dirty="0">
                <a:latin typeface="Arial" panose="020B0604020202020204" pitchFamily="34" charset="0"/>
                <a:cs typeface="Arial" panose="020B0604020202020204" pitchFamily="34" charset="0"/>
              </a:rPr>
              <a:t>LISR Artículo 112 Fr VIII</a:t>
            </a:r>
            <a:endParaRPr lang="en-US" sz="27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838200" y="1185864"/>
            <a:ext cx="10515600" cy="5157786"/>
          </a:xfrm>
        </p:spPr>
        <p:txBody>
          <a:bodyPr>
            <a:noAutofit/>
          </a:bodyPr>
          <a:lstStyle/>
          <a:p>
            <a:pPr marL="0" indent="0" algn="just">
              <a:buNone/>
            </a:pPr>
            <a:r>
              <a:rPr lang="es-ES" sz="2400" b="1" dirty="0">
                <a:solidFill>
                  <a:srgbClr val="C00000"/>
                </a:solidFill>
                <a:latin typeface="Arial" panose="020B0604020202020204" pitchFamily="34" charset="0"/>
                <a:cs typeface="Arial" panose="020B0604020202020204" pitchFamily="34" charset="0"/>
              </a:rPr>
              <a:t>Motivo de salida, no presentar declaraciones: </a:t>
            </a:r>
            <a:r>
              <a:rPr lang="es-ES" sz="2400" dirty="0">
                <a:latin typeface="Arial" panose="020B0604020202020204" pitchFamily="34" charset="0"/>
                <a:cs typeface="Arial" panose="020B0604020202020204" pitchFamily="34" charset="0"/>
              </a:rPr>
              <a:t>Cuando no se presente en el plazo establecido la declaración relacionada a los ingresos y erogaciones del bimestre:</a:t>
            </a:r>
          </a:p>
          <a:p>
            <a:pPr marL="360000" indent="0" algn="just">
              <a:buNone/>
            </a:pPr>
            <a:r>
              <a:rPr lang="es-ES" sz="2400" dirty="0">
                <a:latin typeface="Arial" panose="020B0604020202020204" pitchFamily="34" charset="0"/>
                <a:cs typeface="Arial" panose="020B0604020202020204" pitchFamily="34" charset="0"/>
              </a:rPr>
              <a:t>* 2 veces en forma consecutiva o </a:t>
            </a:r>
          </a:p>
          <a:p>
            <a:pPr marL="360000" indent="0" algn="just">
              <a:buNone/>
            </a:pPr>
            <a:r>
              <a:rPr lang="es-ES" sz="2400" dirty="0">
                <a:latin typeface="Arial" panose="020B0604020202020204" pitchFamily="34" charset="0"/>
                <a:cs typeface="Arial" panose="020B0604020202020204" pitchFamily="34" charset="0"/>
              </a:rPr>
              <a:t>* En tres ocasiones durante el plazo de 6 años contados a partir de que se incumpla por primera vez con dicha obligación, </a:t>
            </a:r>
          </a:p>
          <a:p>
            <a:pPr marL="0" indent="0" algn="just">
              <a:buNone/>
            </a:pPr>
            <a:r>
              <a:rPr lang="es-ES" sz="2400" dirty="0">
                <a:latin typeface="Arial" panose="020B0604020202020204" pitchFamily="34" charset="0"/>
                <a:cs typeface="Arial" panose="020B0604020202020204" pitchFamily="34" charset="0"/>
              </a:rPr>
              <a:t>El contribuyente </a:t>
            </a:r>
            <a:r>
              <a:rPr lang="es-ES" sz="2400" b="1" dirty="0">
                <a:latin typeface="Arial" panose="020B0604020202020204" pitchFamily="34" charset="0"/>
                <a:cs typeface="Arial" panose="020B0604020202020204" pitchFamily="34" charset="0"/>
              </a:rPr>
              <a:t>dejará de tributar </a:t>
            </a:r>
            <a:r>
              <a:rPr lang="es-ES" sz="2400" dirty="0">
                <a:latin typeface="Arial" panose="020B0604020202020204" pitchFamily="34" charset="0"/>
                <a:cs typeface="Arial" panose="020B0604020202020204" pitchFamily="34" charset="0"/>
              </a:rPr>
              <a:t>en los términos de esta Sección y deberá tributar en los términos del régimen general que regula el Título IV de esta Ley, según corresponda, a partir </a:t>
            </a:r>
            <a:r>
              <a:rPr lang="es-ES" dirty="0"/>
              <a:t>del mes siguiente a aquél en que debió presentar la información.</a:t>
            </a:r>
          </a:p>
          <a:p>
            <a:pPr marL="0" indent="0" algn="just">
              <a:buNone/>
            </a:pPr>
            <a:r>
              <a:rPr lang="es-ES" dirty="0"/>
              <a:t>Los contribuyentes que habiendo pagado el impuesto conforme a lo previsto en esta Sección, </a:t>
            </a:r>
            <a:r>
              <a:rPr lang="es-ES" b="1" dirty="0"/>
              <a:t>cambien de opción</a:t>
            </a:r>
            <a:r>
              <a:rPr lang="es-ES" dirty="0"/>
              <a:t>, deberán, a partir de la fecha del cambio, cumplir con las obligaciones previstas en el régimen correspondiente.</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140967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10515600" cy="820738"/>
          </a:xfrm>
        </p:spPr>
        <p:txBody>
          <a:bodyPr>
            <a:normAutofit fontScale="90000"/>
          </a:bodyPr>
          <a:lstStyle/>
          <a:p>
            <a:pPr algn="ctr"/>
            <a:r>
              <a:rPr lang="es-MX" sz="4000" b="1" dirty="0">
                <a:latin typeface="Arial" panose="020B0604020202020204" pitchFamily="34" charset="0"/>
                <a:cs typeface="Arial" panose="020B0604020202020204" pitchFamily="34" charset="0"/>
              </a:rPr>
              <a:t>Salida del RIF</a:t>
            </a:r>
            <a:br>
              <a:rPr lang="es-MX" sz="4000" b="1" dirty="0">
                <a:latin typeface="Arial" panose="020B0604020202020204" pitchFamily="34" charset="0"/>
                <a:cs typeface="Arial" panose="020B0604020202020204" pitchFamily="34" charset="0"/>
              </a:rPr>
            </a:br>
            <a:r>
              <a:rPr lang="es-MX" sz="2700" b="1" dirty="0">
                <a:latin typeface="Arial" panose="020B0604020202020204" pitchFamily="34" charset="0"/>
                <a:cs typeface="Arial" panose="020B0604020202020204" pitchFamily="34" charset="0"/>
              </a:rPr>
              <a:t>LISR Artículo 112 Fr VIII</a:t>
            </a:r>
            <a:endParaRPr lang="en-US" sz="27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838200" y="1400174"/>
            <a:ext cx="10515600" cy="4943475"/>
          </a:xfrm>
        </p:spPr>
        <p:txBody>
          <a:bodyPr>
            <a:noAutofit/>
          </a:bodyPr>
          <a:lstStyle/>
          <a:p>
            <a:pPr marL="0" indent="0" algn="just">
              <a:buNone/>
            </a:pPr>
            <a:r>
              <a:rPr lang="es-ES" sz="2400" b="1" dirty="0" smtClean="0">
                <a:latin typeface="Arial" panose="020B0604020202020204" pitchFamily="34" charset="0"/>
                <a:cs typeface="Arial" panose="020B0604020202020204" pitchFamily="34" charset="0"/>
              </a:rPr>
              <a:t>RMF Regla </a:t>
            </a:r>
            <a:r>
              <a:rPr lang="es-ES" sz="2400" b="1" dirty="0">
                <a:latin typeface="Arial" panose="020B0604020202020204" pitchFamily="34" charset="0"/>
                <a:cs typeface="Arial" panose="020B0604020202020204" pitchFamily="34" charset="0"/>
              </a:rPr>
              <a:t>3.13.25 Contribuyentes del RIF que incumplan con la obligación de presentar declaraciones bimestrales y no atiendan los requerimientos de la </a:t>
            </a:r>
            <a:r>
              <a:rPr lang="es-ES" sz="2400" b="1" dirty="0" smtClean="0">
                <a:latin typeface="Arial" panose="020B0604020202020204" pitchFamily="34" charset="0"/>
                <a:cs typeface="Arial" panose="020B0604020202020204" pitchFamily="34" charset="0"/>
              </a:rPr>
              <a:t>autoridad. </a:t>
            </a:r>
            <a:r>
              <a:rPr lang="es-ES" sz="2400" dirty="0" smtClean="0">
                <a:latin typeface="Arial" panose="020B0604020202020204" pitchFamily="34" charset="0"/>
                <a:cs typeface="Arial" panose="020B0604020202020204" pitchFamily="34" charset="0"/>
              </a:rPr>
              <a:t>Se </a:t>
            </a:r>
            <a:r>
              <a:rPr lang="es-ES" sz="2400" dirty="0">
                <a:latin typeface="Arial" panose="020B0604020202020204" pitchFamily="34" charset="0"/>
                <a:cs typeface="Arial" panose="020B0604020202020204" pitchFamily="34" charset="0"/>
              </a:rPr>
              <a:t>considera que los contribuyentes incumplen con la presentación de las declaraciones bimestrales del ejercicio de que se trate, </a:t>
            </a:r>
            <a:r>
              <a:rPr lang="es-ES" sz="2400" b="1" dirty="0">
                <a:solidFill>
                  <a:srgbClr val="FF0000"/>
                </a:solidFill>
                <a:latin typeface="Arial" panose="020B0604020202020204" pitchFamily="34" charset="0"/>
                <a:cs typeface="Arial" panose="020B0604020202020204" pitchFamily="34" charset="0"/>
              </a:rPr>
              <a:t>cuando no atiendan más de dos requerimientos efectuados por la autoridad fiscal </a:t>
            </a:r>
            <a:r>
              <a:rPr lang="es-ES" sz="2400" dirty="0">
                <a:latin typeface="Arial" panose="020B0604020202020204" pitchFamily="34" charset="0"/>
                <a:cs typeface="Arial" panose="020B0604020202020204" pitchFamily="34" charset="0"/>
              </a:rPr>
              <a:t>para la presentación de las declaraciones bimestrales omitidas, en términos del artículo 41, fracción I del CFF.</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050768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10515600" cy="820738"/>
          </a:xfrm>
        </p:spPr>
        <p:txBody>
          <a:bodyPr>
            <a:normAutofit fontScale="90000"/>
          </a:bodyPr>
          <a:lstStyle/>
          <a:p>
            <a:pPr algn="ctr"/>
            <a:r>
              <a:rPr lang="es-MX" sz="4000" b="1" dirty="0">
                <a:latin typeface="Arial" panose="020B0604020202020204" pitchFamily="34" charset="0"/>
                <a:cs typeface="Arial" panose="020B0604020202020204" pitchFamily="34" charset="0"/>
              </a:rPr>
              <a:t>Salida del RIF</a:t>
            </a:r>
            <a:br>
              <a:rPr lang="es-MX" sz="4000" b="1" dirty="0">
                <a:latin typeface="Arial" panose="020B0604020202020204" pitchFamily="34" charset="0"/>
                <a:cs typeface="Arial" panose="020B0604020202020204" pitchFamily="34" charset="0"/>
              </a:rPr>
            </a:br>
            <a:r>
              <a:rPr lang="es-MX" sz="2700" b="1" dirty="0">
                <a:latin typeface="Arial" panose="020B0604020202020204" pitchFamily="34" charset="0"/>
                <a:cs typeface="Arial" panose="020B0604020202020204" pitchFamily="34" charset="0"/>
              </a:rPr>
              <a:t>LISR Artículo 112 penúltimo párrafo</a:t>
            </a:r>
            <a:endParaRPr lang="en-US" sz="27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838200" y="1185864"/>
            <a:ext cx="10515600" cy="5157786"/>
          </a:xfrm>
        </p:spPr>
        <p:txBody>
          <a:bodyPr>
            <a:noAutofit/>
          </a:bodyPr>
          <a:lstStyle/>
          <a:p>
            <a:pPr marL="0" indent="0" algn="just">
              <a:buNone/>
            </a:pPr>
            <a:r>
              <a:rPr lang="es-ES" sz="2400" b="1" dirty="0" smtClean="0">
                <a:latin typeface="Arial" panose="020B0604020202020204" pitchFamily="34" charset="0"/>
                <a:cs typeface="Arial" panose="020B0604020202020204" pitchFamily="34" charset="0"/>
              </a:rPr>
              <a:t>RMF Regla </a:t>
            </a:r>
            <a:r>
              <a:rPr lang="es-ES" sz="2400" b="1" dirty="0">
                <a:latin typeface="Arial" panose="020B0604020202020204" pitchFamily="34" charset="0"/>
                <a:cs typeface="Arial" panose="020B0604020202020204" pitchFamily="34" charset="0"/>
              </a:rPr>
              <a:t>3.13.14 No abandono del RIF por disminución de obligaciones:</a:t>
            </a:r>
          </a:p>
          <a:p>
            <a:pPr marL="0" indent="0" algn="just">
              <a:buNone/>
            </a:pPr>
            <a:r>
              <a:rPr lang="es-ES" sz="2400" dirty="0">
                <a:latin typeface="Arial" panose="020B0604020202020204" pitchFamily="34" charset="0"/>
                <a:cs typeface="Arial" panose="020B0604020202020204" pitchFamily="34" charset="0"/>
              </a:rPr>
              <a:t>No se considerará abandono del RIF cuando los contribuyentes que se encuentren tributando en el citado régimen y en los señalados en los Capítulos I, III y VI del Título IV de la Ley del ISR y actualicen sus obligaciones fiscales </a:t>
            </a:r>
            <a:r>
              <a:rPr lang="es-ES" sz="2400" b="1" dirty="0">
                <a:solidFill>
                  <a:srgbClr val="FF0000"/>
                </a:solidFill>
                <a:latin typeface="Arial" panose="020B0604020202020204" pitchFamily="34" charset="0"/>
                <a:cs typeface="Arial" panose="020B0604020202020204" pitchFamily="34" charset="0"/>
              </a:rPr>
              <a:t>disminuyendo las obligaciones del RIF</a:t>
            </a:r>
            <a:r>
              <a:rPr lang="es-ES" sz="2400" dirty="0">
                <a:solidFill>
                  <a:srgbClr val="FF0000"/>
                </a:solidFill>
                <a:latin typeface="Arial" panose="020B0604020202020204" pitchFamily="34" charset="0"/>
                <a:cs typeface="Arial" panose="020B0604020202020204" pitchFamily="34" charset="0"/>
              </a:rPr>
              <a:t>, por lo que </a:t>
            </a:r>
            <a:r>
              <a:rPr lang="es-ES" sz="2400" b="1" dirty="0">
                <a:solidFill>
                  <a:srgbClr val="FF0000"/>
                </a:solidFill>
                <a:latin typeface="Arial" panose="020B0604020202020204" pitchFamily="34" charset="0"/>
                <a:cs typeface="Arial" panose="020B0604020202020204" pitchFamily="34" charset="0"/>
              </a:rPr>
              <a:t>podrán continuar tributando</a:t>
            </a:r>
            <a:r>
              <a:rPr lang="es-ES" sz="2400" dirty="0">
                <a:solidFill>
                  <a:srgbClr val="FF0000"/>
                </a:solidFill>
                <a:latin typeface="Arial" panose="020B0604020202020204" pitchFamily="34" charset="0"/>
                <a:cs typeface="Arial" panose="020B0604020202020204" pitchFamily="34" charset="0"/>
              </a:rPr>
              <a:t> </a:t>
            </a:r>
            <a:r>
              <a:rPr lang="es-ES" sz="2400" dirty="0">
                <a:latin typeface="Arial" panose="020B0604020202020204" pitchFamily="34" charset="0"/>
                <a:cs typeface="Arial" panose="020B0604020202020204" pitchFamily="34" charset="0"/>
              </a:rPr>
              <a:t>en el citado régimen, cuando aumenten nuevamente dichas obligaciones</a:t>
            </a:r>
            <a:r>
              <a:rPr lang="es-ES" sz="2400" dirty="0" smtClean="0">
                <a:latin typeface="Arial" panose="020B0604020202020204" pitchFamily="34" charset="0"/>
                <a:cs typeface="Arial" panose="020B0604020202020204" pitchFamily="34" charset="0"/>
              </a:rPr>
              <a:t>.</a:t>
            </a:r>
            <a:endParaRPr lang="es-ES" sz="1800" b="1" dirty="0">
              <a:solidFill>
                <a:srgbClr val="FF0000"/>
              </a:solidFill>
              <a:latin typeface="Arial" panose="020B0604020202020204" pitchFamily="34" charset="0"/>
              <a:cs typeface="Arial" panose="020B0604020202020204" pitchFamily="34" charset="0"/>
            </a:endParaRPr>
          </a:p>
          <a:p>
            <a:pPr marL="0" indent="0" algn="just">
              <a:buNone/>
            </a:pPr>
            <a:r>
              <a:rPr lang="es-ES" sz="2400" dirty="0">
                <a:latin typeface="Arial" panose="020B0604020202020204" pitchFamily="34" charset="0"/>
                <a:cs typeface="Arial" panose="020B0604020202020204" pitchFamily="34" charset="0"/>
              </a:rPr>
              <a:t>Para efectos de esta regla, los contribuyentes </a:t>
            </a:r>
            <a:r>
              <a:rPr lang="es-ES" sz="2400" b="1" dirty="0">
                <a:solidFill>
                  <a:srgbClr val="FF0000"/>
                </a:solidFill>
                <a:latin typeface="Arial" panose="020B0604020202020204" pitchFamily="34" charset="0"/>
                <a:cs typeface="Arial" panose="020B0604020202020204" pitchFamily="34" charset="0"/>
              </a:rPr>
              <a:t>deberán considerar que los plazos previstos en las citadas disposiciones legales continuarán computándose durante el período en que tenga disminuida la obligación del RIF</a:t>
            </a:r>
            <a:r>
              <a:rPr lang="es-ES" sz="2400" dirty="0">
                <a:solidFill>
                  <a:srgbClr val="FF0000"/>
                </a:solidFill>
                <a:latin typeface="Arial" panose="020B0604020202020204" pitchFamily="34" charset="0"/>
                <a:cs typeface="Arial" panose="020B0604020202020204" pitchFamily="34" charset="0"/>
              </a:rPr>
              <a:t>,</a:t>
            </a:r>
            <a:r>
              <a:rPr lang="es-ES" sz="2400" dirty="0">
                <a:latin typeface="Arial" panose="020B0604020202020204" pitchFamily="34" charset="0"/>
                <a:cs typeface="Arial" panose="020B0604020202020204" pitchFamily="34" charset="0"/>
              </a:rPr>
              <a:t> aplicando en su caso la reducción o disminución de los porcentajes, según corresponda, en el año de tributación en que, en su caso, aumenten la obligación del RIF.</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9914356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10515600" cy="820738"/>
          </a:xfrm>
        </p:spPr>
        <p:txBody>
          <a:bodyPr>
            <a:normAutofit fontScale="90000"/>
          </a:bodyPr>
          <a:lstStyle/>
          <a:p>
            <a:pPr algn="ctr"/>
            <a:r>
              <a:rPr lang="es-MX" sz="4000" b="1" dirty="0">
                <a:latin typeface="Arial" panose="020B0604020202020204" pitchFamily="34" charset="0"/>
                <a:cs typeface="Arial" panose="020B0604020202020204" pitchFamily="34" charset="0"/>
              </a:rPr>
              <a:t>Salida del RIF</a:t>
            </a:r>
            <a:br>
              <a:rPr lang="es-MX" sz="4000" b="1" dirty="0">
                <a:latin typeface="Arial" panose="020B0604020202020204" pitchFamily="34" charset="0"/>
                <a:cs typeface="Arial" panose="020B0604020202020204" pitchFamily="34" charset="0"/>
              </a:rPr>
            </a:br>
            <a:r>
              <a:rPr lang="es-MX" sz="2700" b="1" dirty="0">
                <a:latin typeface="Arial" panose="020B0604020202020204" pitchFamily="34" charset="0"/>
                <a:cs typeface="Arial" panose="020B0604020202020204" pitchFamily="34" charset="0"/>
              </a:rPr>
              <a:t>LISR Artículo 112 tercer párrafo</a:t>
            </a:r>
            <a:endParaRPr lang="en-US" sz="27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752471" y="1185863"/>
            <a:ext cx="10863263" cy="5672137"/>
          </a:xfrm>
        </p:spPr>
        <p:txBody>
          <a:bodyPr>
            <a:noAutofit/>
          </a:bodyPr>
          <a:lstStyle/>
          <a:p>
            <a:pPr marL="0" indent="0" algn="just">
              <a:buNone/>
            </a:pPr>
            <a:r>
              <a:rPr lang="es-ES" sz="2400" b="1" dirty="0">
                <a:latin typeface="Arial" panose="020B0604020202020204" pitchFamily="34" charset="0"/>
                <a:cs typeface="Arial" panose="020B0604020202020204" pitchFamily="34" charset="0"/>
              </a:rPr>
              <a:t>Obtención de ingresos distintos a los de la actividad empresarial que no implican la salida del RIF.</a:t>
            </a:r>
          </a:p>
          <a:p>
            <a:pPr marL="0" indent="0" algn="just">
              <a:buNone/>
            </a:pPr>
            <a:r>
              <a:rPr lang="es-ES" sz="2400" b="1" dirty="0" smtClean="0">
                <a:latin typeface="Arial" panose="020B0604020202020204" pitchFamily="34" charset="0"/>
                <a:cs typeface="Arial" panose="020B0604020202020204" pitchFamily="34" charset="0"/>
              </a:rPr>
              <a:t>RMF Regla </a:t>
            </a:r>
            <a:r>
              <a:rPr lang="es-ES" sz="2400" b="1" dirty="0">
                <a:latin typeface="Arial" panose="020B0604020202020204" pitchFamily="34" charset="0"/>
                <a:cs typeface="Arial" panose="020B0604020202020204" pitchFamily="34" charset="0"/>
              </a:rPr>
              <a:t>3.13.23. </a:t>
            </a:r>
            <a:r>
              <a:rPr lang="es-ES" sz="2400" dirty="0">
                <a:latin typeface="Arial" panose="020B0604020202020204" pitchFamily="34" charset="0"/>
                <a:cs typeface="Arial" panose="020B0604020202020204" pitchFamily="34" charset="0"/>
              </a:rPr>
              <a:t>Para los efectos de los artículos 111, primer párrafo y 112, tercer párrafo de la LISR, </a:t>
            </a:r>
            <a:r>
              <a:rPr lang="es-ES" sz="2400" b="1" dirty="0">
                <a:latin typeface="Arial" panose="020B0604020202020204" pitchFamily="34" charset="0"/>
                <a:cs typeface="Arial" panose="020B0604020202020204" pitchFamily="34" charset="0"/>
              </a:rPr>
              <a:t>no se considerarán para el monto de los </a:t>
            </a:r>
            <a:r>
              <a:rPr lang="es-ES" sz="2400" b="1" dirty="0" smtClean="0">
                <a:solidFill>
                  <a:srgbClr val="2116FC"/>
                </a:solidFill>
                <a:latin typeface="Arial" panose="020B0604020202020204" pitchFamily="34" charset="0"/>
                <a:cs typeface="Arial" panose="020B0604020202020204" pitchFamily="34" charset="0"/>
              </a:rPr>
              <a:t>2MDP para </a:t>
            </a:r>
            <a:r>
              <a:rPr lang="es-ES" sz="2400" b="1" dirty="0">
                <a:solidFill>
                  <a:srgbClr val="2116FC"/>
                </a:solidFill>
                <a:latin typeface="Arial" panose="020B0604020202020204" pitchFamily="34" charset="0"/>
                <a:cs typeface="Arial" panose="020B0604020202020204" pitchFamily="34" charset="0"/>
              </a:rPr>
              <a:t>tributar en el RIF</a:t>
            </a:r>
            <a:r>
              <a:rPr lang="es-ES" sz="2400" dirty="0">
                <a:latin typeface="Arial" panose="020B0604020202020204" pitchFamily="34" charset="0"/>
                <a:cs typeface="Arial" panose="020B0604020202020204" pitchFamily="34" charset="0"/>
              </a:rPr>
              <a:t>, los ingresos que se obtengan, distintos a los de la actividad empresarial a que se refieren los artículos</a:t>
            </a:r>
            <a:r>
              <a:rPr lang="es-ES" sz="2400" dirty="0" smtClean="0">
                <a:latin typeface="Arial" panose="020B0604020202020204" pitchFamily="34" charset="0"/>
                <a:cs typeface="Arial" panose="020B0604020202020204" pitchFamily="34" charset="0"/>
              </a:rPr>
              <a:t>:</a:t>
            </a:r>
          </a:p>
          <a:p>
            <a:pPr marL="0" indent="0" algn="just">
              <a:buNone/>
            </a:pPr>
            <a:endParaRPr lang="es-ES" sz="2400" dirty="0">
              <a:latin typeface="Arial" panose="020B0604020202020204" pitchFamily="34" charset="0"/>
              <a:cs typeface="Arial" panose="020B0604020202020204" pitchFamily="34" charset="0"/>
            </a:endParaRPr>
          </a:p>
          <a:p>
            <a:pPr marL="0" indent="0" algn="just">
              <a:spcBef>
                <a:spcPts val="600"/>
              </a:spcBef>
              <a:buNone/>
            </a:pPr>
            <a:r>
              <a:rPr lang="es-ES" sz="2400" dirty="0">
                <a:latin typeface="Arial" panose="020B0604020202020204" pitchFamily="34" charset="0"/>
                <a:cs typeface="Arial" panose="020B0604020202020204" pitchFamily="34" charset="0"/>
              </a:rPr>
              <a:t> 93, fracciones XIX, inciso a)  </a:t>
            </a:r>
            <a:r>
              <a:rPr lang="es-ES" sz="2400" b="1" dirty="0">
                <a:solidFill>
                  <a:srgbClr val="2116FC"/>
                </a:solidFill>
                <a:latin typeface="Arial" panose="020B0604020202020204" pitchFamily="34" charset="0"/>
                <a:cs typeface="Arial" panose="020B0604020202020204" pitchFamily="34" charset="0"/>
              </a:rPr>
              <a:t>(Enajenación de casa habitación)</a:t>
            </a:r>
            <a:r>
              <a:rPr lang="es-ES" sz="2400" dirty="0">
                <a:solidFill>
                  <a:srgbClr val="2116FC"/>
                </a:solidFill>
                <a:latin typeface="Arial" panose="020B0604020202020204" pitchFamily="34" charset="0"/>
                <a:cs typeface="Arial" panose="020B0604020202020204" pitchFamily="34" charset="0"/>
              </a:rPr>
              <a:t> </a:t>
            </a:r>
            <a:r>
              <a:rPr lang="es-ES" sz="2400" dirty="0">
                <a:latin typeface="Arial" panose="020B0604020202020204" pitchFamily="34" charset="0"/>
                <a:cs typeface="Arial" panose="020B0604020202020204" pitchFamily="34" charset="0"/>
              </a:rPr>
              <a:t>y</a:t>
            </a:r>
          </a:p>
          <a:p>
            <a:pPr marL="0" indent="0" algn="just">
              <a:spcBef>
                <a:spcPts val="600"/>
              </a:spcBef>
              <a:buNone/>
            </a:pPr>
            <a:r>
              <a:rPr lang="es-ES" sz="2400" dirty="0">
                <a:latin typeface="Arial" panose="020B0604020202020204" pitchFamily="34" charset="0"/>
                <a:cs typeface="Arial" panose="020B0604020202020204" pitchFamily="34" charset="0"/>
              </a:rPr>
              <a:t> 93, fracciones XXIII </a:t>
            </a:r>
            <a:r>
              <a:rPr lang="es-ES" sz="2400" b="1" dirty="0">
                <a:solidFill>
                  <a:srgbClr val="2116FC"/>
                </a:solidFill>
                <a:latin typeface="Arial" panose="020B0604020202020204" pitchFamily="34" charset="0"/>
                <a:cs typeface="Arial" panose="020B0604020202020204" pitchFamily="34" charset="0"/>
              </a:rPr>
              <a:t>(Donativos),</a:t>
            </a:r>
          </a:p>
          <a:p>
            <a:pPr marL="0" indent="0" algn="just">
              <a:spcBef>
                <a:spcPts val="600"/>
              </a:spcBef>
              <a:buNone/>
            </a:pPr>
            <a:r>
              <a:rPr lang="es-ES" sz="2400" dirty="0">
                <a:latin typeface="Arial" panose="020B0604020202020204" pitchFamily="34" charset="0"/>
                <a:cs typeface="Arial" panose="020B0604020202020204" pitchFamily="34" charset="0"/>
              </a:rPr>
              <a:t> 95, </a:t>
            </a:r>
            <a:r>
              <a:rPr lang="es-ES" sz="2400" b="1" dirty="0">
                <a:solidFill>
                  <a:srgbClr val="2116FC"/>
                </a:solidFill>
                <a:latin typeface="Arial" panose="020B0604020202020204" pitchFamily="34" charset="0"/>
                <a:cs typeface="Arial" panose="020B0604020202020204" pitchFamily="34" charset="0"/>
              </a:rPr>
              <a:t>(Primas de Antigüedad, retiro e indemnizaciones) </a:t>
            </a:r>
          </a:p>
          <a:p>
            <a:pPr marL="0" indent="0" algn="just">
              <a:spcBef>
                <a:spcPts val="600"/>
              </a:spcBef>
              <a:buNone/>
            </a:pPr>
            <a:r>
              <a:rPr lang="es-ES" sz="2400" dirty="0">
                <a:latin typeface="Arial" panose="020B0604020202020204" pitchFamily="34" charset="0"/>
                <a:cs typeface="Arial" panose="020B0604020202020204" pitchFamily="34" charset="0"/>
              </a:rPr>
              <a:t>119, último párrafo, </a:t>
            </a:r>
            <a:r>
              <a:rPr lang="es-ES" sz="2400" b="1" dirty="0">
                <a:solidFill>
                  <a:srgbClr val="2116FC"/>
                </a:solidFill>
                <a:latin typeface="Arial" panose="020B0604020202020204" pitchFamily="34" charset="0"/>
                <a:cs typeface="Arial" panose="020B0604020202020204" pitchFamily="34" charset="0"/>
              </a:rPr>
              <a:t>(</a:t>
            </a:r>
            <a:r>
              <a:rPr lang="es-ES" sz="2400" b="1" dirty="0" smtClean="0">
                <a:solidFill>
                  <a:srgbClr val="2116FC"/>
                </a:solidFill>
                <a:latin typeface="Arial" panose="020B0604020202020204" pitchFamily="34" charset="0"/>
                <a:cs typeface="Arial" panose="020B0604020202020204" pitchFamily="34" charset="0"/>
              </a:rPr>
              <a:t>Herencias)</a:t>
            </a:r>
            <a:endParaRPr lang="es-ES" sz="2400" b="1" dirty="0">
              <a:solidFill>
                <a:srgbClr val="2116FC"/>
              </a:solidFill>
              <a:latin typeface="Arial" panose="020B0604020202020204" pitchFamily="34" charset="0"/>
              <a:cs typeface="Arial" panose="020B0604020202020204" pitchFamily="34" charset="0"/>
            </a:endParaRPr>
          </a:p>
          <a:p>
            <a:pPr marL="0" indent="0" algn="just">
              <a:spcBef>
                <a:spcPts val="600"/>
              </a:spcBef>
              <a:buNone/>
            </a:pPr>
            <a:r>
              <a:rPr lang="es-ES" sz="2400" dirty="0">
                <a:latin typeface="Arial" panose="020B0604020202020204" pitchFamily="34" charset="0"/>
                <a:cs typeface="Arial" panose="020B0604020202020204" pitchFamily="34" charset="0"/>
              </a:rPr>
              <a:t>130, fracción III, </a:t>
            </a:r>
            <a:r>
              <a:rPr lang="es-ES" sz="2400" b="1" dirty="0">
                <a:solidFill>
                  <a:srgbClr val="2116FC"/>
                </a:solidFill>
                <a:latin typeface="Arial" panose="020B0604020202020204" pitchFamily="34" charset="0"/>
                <a:cs typeface="Arial" panose="020B0604020202020204" pitchFamily="34" charset="0"/>
              </a:rPr>
              <a:t>(Adquisiciones por prescripción)</a:t>
            </a:r>
          </a:p>
          <a:p>
            <a:pPr marL="0" indent="0" algn="just">
              <a:spcBef>
                <a:spcPts val="600"/>
              </a:spcBef>
              <a:buNone/>
            </a:pPr>
            <a:r>
              <a:rPr lang="es-ES" sz="2400" dirty="0">
                <a:latin typeface="Arial" panose="020B0604020202020204" pitchFamily="34" charset="0"/>
                <a:cs typeface="Arial" panose="020B0604020202020204" pitchFamily="34" charset="0"/>
              </a:rPr>
              <a:t>137, </a:t>
            </a:r>
            <a:r>
              <a:rPr lang="es-ES" sz="2400" b="1" dirty="0">
                <a:solidFill>
                  <a:srgbClr val="2116FC"/>
                </a:solidFill>
                <a:latin typeface="Arial" panose="020B0604020202020204" pitchFamily="34" charset="0"/>
                <a:cs typeface="Arial" panose="020B0604020202020204" pitchFamily="34" charset="0"/>
              </a:rPr>
              <a:t>(Premios)</a:t>
            </a:r>
            <a:r>
              <a:rPr lang="es-ES" sz="2400" dirty="0">
                <a:solidFill>
                  <a:srgbClr val="2116FC"/>
                </a:solidFill>
                <a:latin typeface="Arial" panose="020B0604020202020204" pitchFamily="34" charset="0"/>
                <a:cs typeface="Arial" panose="020B0604020202020204" pitchFamily="34" charset="0"/>
              </a:rPr>
              <a:t> </a:t>
            </a:r>
            <a:r>
              <a:rPr lang="es-ES" sz="2400" dirty="0">
                <a:latin typeface="Arial" panose="020B0604020202020204" pitchFamily="34" charset="0"/>
                <a:cs typeface="Arial" panose="020B0604020202020204" pitchFamily="34" charset="0"/>
              </a:rPr>
              <a:t>y</a:t>
            </a:r>
          </a:p>
          <a:p>
            <a:pPr marL="0" indent="0" algn="just">
              <a:spcBef>
                <a:spcPts val="600"/>
              </a:spcBef>
              <a:buNone/>
            </a:pPr>
            <a:r>
              <a:rPr lang="es-ES" sz="2400" dirty="0">
                <a:latin typeface="Arial" panose="020B0604020202020204" pitchFamily="34" charset="0"/>
                <a:cs typeface="Arial" panose="020B0604020202020204" pitchFamily="34" charset="0"/>
              </a:rPr>
              <a:t>142, fracciones IX </a:t>
            </a:r>
            <a:r>
              <a:rPr lang="es-ES" sz="2400" b="1" dirty="0">
                <a:solidFill>
                  <a:srgbClr val="2116FC"/>
                </a:solidFill>
                <a:latin typeface="Arial" panose="020B0604020202020204" pitchFamily="34" charset="0"/>
                <a:cs typeface="Arial" panose="020B0604020202020204" pitchFamily="34" charset="0"/>
              </a:rPr>
              <a:t>(Intereses moratorios, indemnizaciones y penas convencionales)</a:t>
            </a:r>
            <a:r>
              <a:rPr lang="es-ES" sz="2400" b="1" dirty="0">
                <a:solidFill>
                  <a:srgbClr val="C00000"/>
                </a:solidFill>
                <a:latin typeface="Arial" panose="020B0604020202020204" pitchFamily="34" charset="0"/>
                <a:cs typeface="Arial" panose="020B0604020202020204" pitchFamily="34" charset="0"/>
              </a:rPr>
              <a:t> </a:t>
            </a:r>
            <a:r>
              <a:rPr lang="es-ES" sz="2400" dirty="0">
                <a:latin typeface="Arial" panose="020B0604020202020204" pitchFamily="34" charset="0"/>
                <a:cs typeface="Arial" panose="020B0604020202020204" pitchFamily="34" charset="0"/>
              </a:rPr>
              <a:t>y XVIII </a:t>
            </a:r>
            <a:r>
              <a:rPr lang="es-ES" sz="2400" b="1" dirty="0">
                <a:solidFill>
                  <a:srgbClr val="2116FC"/>
                </a:solidFill>
                <a:latin typeface="Arial" panose="020B0604020202020204" pitchFamily="34" charset="0"/>
                <a:cs typeface="Arial" panose="020B0604020202020204" pitchFamily="34" charset="0"/>
              </a:rPr>
              <a:t>(Planes de retiro)</a:t>
            </a:r>
            <a:r>
              <a:rPr lang="es-ES" sz="2400" dirty="0">
                <a:solidFill>
                  <a:srgbClr val="2116FC"/>
                </a:solidFill>
                <a:latin typeface="Arial" panose="020B0604020202020204" pitchFamily="34" charset="0"/>
                <a:cs typeface="Arial" panose="020B0604020202020204" pitchFamily="34" charset="0"/>
              </a:rPr>
              <a:t> </a:t>
            </a:r>
            <a:r>
              <a:rPr lang="es-ES" sz="2400" dirty="0">
                <a:latin typeface="Arial" panose="020B0604020202020204" pitchFamily="34" charset="0"/>
                <a:cs typeface="Arial" panose="020B0604020202020204" pitchFamily="34" charset="0"/>
              </a:rPr>
              <a:t>de la citada ley. </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16141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1 Título"/>
          <p:cNvSpPr>
            <a:spLocks noGrp="1"/>
          </p:cNvSpPr>
          <p:nvPr>
            <p:ph type="title"/>
          </p:nvPr>
        </p:nvSpPr>
        <p:spPr>
          <a:xfrm>
            <a:off x="1128713" y="253999"/>
            <a:ext cx="10229850" cy="685800"/>
          </a:xfrm>
        </p:spPr>
        <p:txBody>
          <a:bodyPr>
            <a:normAutofit fontScale="90000"/>
          </a:bodyPr>
          <a:lstStyle/>
          <a:p>
            <a:pPr algn="ctr"/>
            <a:r>
              <a:rPr lang="es-ES" altLang="en-US" sz="4000" b="1" dirty="0">
                <a:latin typeface="Arial" panose="020B0604020202020204" pitchFamily="34" charset="0"/>
                <a:cs typeface="Arial" panose="020B0604020202020204" pitchFamily="34" charset="0"/>
              </a:rPr>
              <a:t>Salida del RIF</a:t>
            </a:r>
            <a:br>
              <a:rPr lang="es-ES" altLang="en-US" sz="4000" b="1" dirty="0">
                <a:latin typeface="Arial" panose="020B0604020202020204" pitchFamily="34" charset="0"/>
                <a:cs typeface="Arial" panose="020B0604020202020204" pitchFamily="34" charset="0"/>
              </a:rPr>
            </a:br>
            <a:r>
              <a:rPr lang="es-ES" altLang="en-US" sz="2700" b="1" dirty="0">
                <a:latin typeface="Arial" panose="020B0604020202020204" pitchFamily="34" charset="0"/>
                <a:cs typeface="Arial" panose="020B0604020202020204" pitchFamily="34" charset="0"/>
              </a:rPr>
              <a:t>Procedimiento de salida</a:t>
            </a:r>
            <a:endParaRPr lang="es-MX" altLang="en-US" sz="2700" b="1" dirty="0">
              <a:latin typeface="Arial" panose="020B0604020202020204" pitchFamily="34" charset="0"/>
              <a:cs typeface="Arial" panose="020B0604020202020204" pitchFamily="34" charset="0"/>
            </a:endParaRPr>
          </a:p>
        </p:txBody>
      </p:sp>
      <p:sp>
        <p:nvSpPr>
          <p:cNvPr id="11267" name="2 Marcador de contenido"/>
          <p:cNvSpPr>
            <a:spLocks noGrp="1"/>
          </p:cNvSpPr>
          <p:nvPr>
            <p:ph idx="1"/>
          </p:nvPr>
        </p:nvSpPr>
        <p:spPr>
          <a:xfrm>
            <a:off x="1128713" y="1068387"/>
            <a:ext cx="10401300" cy="5159375"/>
          </a:xfrm>
        </p:spPr>
        <p:txBody>
          <a:bodyPr>
            <a:noAutofit/>
          </a:bodyPr>
          <a:lstStyle/>
          <a:p>
            <a:pPr marL="0" indent="0" algn="just">
              <a:buNone/>
            </a:pPr>
            <a:r>
              <a:rPr lang="es-ES" sz="2400" b="1" dirty="0" smtClean="0">
                <a:latin typeface="Arial" panose="020B0604020202020204" pitchFamily="34" charset="0"/>
                <a:cs typeface="Arial" panose="020B0604020202020204" pitchFamily="34" charset="0"/>
              </a:rPr>
              <a:t>RMF Regla </a:t>
            </a:r>
            <a:r>
              <a:rPr lang="es-ES" sz="2400" b="1" dirty="0">
                <a:latin typeface="Arial" panose="020B0604020202020204" pitchFamily="34" charset="0"/>
                <a:cs typeface="Arial" panose="020B0604020202020204" pitchFamily="34" charset="0"/>
              </a:rPr>
              <a:t>3.13.9</a:t>
            </a:r>
            <a:r>
              <a:rPr lang="es-ES" sz="2400" dirty="0">
                <a:latin typeface="Arial" panose="020B0604020202020204" pitchFamily="34" charset="0"/>
                <a:cs typeface="Arial" panose="020B0604020202020204" pitchFamily="34" charset="0"/>
              </a:rPr>
              <a:t>. </a:t>
            </a:r>
            <a:r>
              <a:rPr lang="es-ES" sz="2400" b="1" dirty="0">
                <a:latin typeface="Arial" panose="020B0604020202020204" pitchFamily="34" charset="0"/>
                <a:cs typeface="Arial" panose="020B0604020202020204" pitchFamily="34" charset="0"/>
              </a:rPr>
              <a:t>Procedimiento que deben cumplir los contribuyentes del RIF que cambien de régimen </a:t>
            </a:r>
          </a:p>
          <a:p>
            <a:pPr marL="0" indent="0" algn="just">
              <a:buNone/>
            </a:pPr>
            <a:r>
              <a:rPr lang="es-ES" sz="2400" dirty="0">
                <a:latin typeface="Arial" panose="020B0604020202020204" pitchFamily="34" charset="0"/>
                <a:cs typeface="Arial" panose="020B0604020202020204" pitchFamily="34" charset="0"/>
              </a:rPr>
              <a:t>Los contribuyentes del RIF que perciban en el ejercicio de que se trate, ingresos por actividad empresarial, incluyendo los ingresos que hayan obtenido conforme a los Capítulos I, III y VI del Título IV de la Ley del ISR, </a:t>
            </a:r>
            <a:r>
              <a:rPr lang="es-ES" sz="2400" b="1" dirty="0">
                <a:solidFill>
                  <a:srgbClr val="FF0000"/>
                </a:solidFill>
                <a:latin typeface="Arial" panose="020B0604020202020204" pitchFamily="34" charset="0"/>
                <a:cs typeface="Arial" panose="020B0604020202020204" pitchFamily="34" charset="0"/>
              </a:rPr>
              <a:t>superiores a </a:t>
            </a:r>
            <a:r>
              <a:rPr lang="es-ES" sz="2400" b="1" dirty="0" smtClean="0">
                <a:solidFill>
                  <a:srgbClr val="FF0000"/>
                </a:solidFill>
                <a:latin typeface="Arial" panose="020B0604020202020204" pitchFamily="34" charset="0"/>
                <a:cs typeface="Arial" panose="020B0604020202020204" pitchFamily="34" charset="0"/>
              </a:rPr>
              <a:t>2MDP</a:t>
            </a:r>
            <a:r>
              <a:rPr lang="es-ES" sz="2400" b="1" dirty="0" smtClean="0">
                <a:solidFill>
                  <a:srgbClr val="C00000"/>
                </a:solidFill>
                <a:latin typeface="Arial" panose="020B0604020202020204" pitchFamily="34" charset="0"/>
                <a:cs typeface="Arial" panose="020B0604020202020204" pitchFamily="34" charset="0"/>
              </a:rPr>
              <a:t> </a:t>
            </a:r>
            <a:r>
              <a:rPr lang="es-ES" sz="2400" dirty="0" smtClean="0">
                <a:latin typeface="Arial" panose="020B0604020202020204" pitchFamily="34" charset="0"/>
                <a:cs typeface="Arial" panose="020B0604020202020204" pitchFamily="34" charset="0"/>
              </a:rPr>
              <a:t>o </a:t>
            </a:r>
            <a:r>
              <a:rPr lang="es-ES" sz="2400" b="1" dirty="0">
                <a:solidFill>
                  <a:srgbClr val="2116FC"/>
                </a:solidFill>
                <a:latin typeface="Arial" panose="020B0604020202020204" pitchFamily="34" charset="0"/>
                <a:cs typeface="Arial" panose="020B0604020202020204" pitchFamily="34" charset="0"/>
              </a:rPr>
              <a:t>incumplan con la obligación de presentar declaraciones bimestrales</a:t>
            </a:r>
            <a:r>
              <a:rPr lang="es-ES" sz="2400" dirty="0">
                <a:solidFill>
                  <a:srgbClr val="2116FC"/>
                </a:solidFill>
                <a:latin typeface="Arial" panose="020B0604020202020204" pitchFamily="34" charset="0"/>
                <a:cs typeface="Arial" panose="020B0604020202020204" pitchFamily="34" charset="0"/>
              </a:rPr>
              <a:t> </a:t>
            </a:r>
            <a:r>
              <a:rPr lang="es-ES" sz="2400" dirty="0">
                <a:latin typeface="Arial" panose="020B0604020202020204" pitchFamily="34" charset="0"/>
                <a:cs typeface="Arial" panose="020B0604020202020204" pitchFamily="34" charset="0"/>
              </a:rPr>
              <a:t>y </a:t>
            </a:r>
            <a:r>
              <a:rPr lang="es-ES" sz="2400" b="1" dirty="0">
                <a:solidFill>
                  <a:srgbClr val="00B050"/>
                </a:solidFill>
                <a:latin typeface="Arial" panose="020B0604020202020204" pitchFamily="34" charset="0"/>
                <a:cs typeface="Arial" panose="020B0604020202020204" pitchFamily="34" charset="0"/>
              </a:rPr>
              <a:t>no atiendan los requerimientos</a:t>
            </a:r>
            <a:r>
              <a:rPr lang="es-ES" sz="2400" dirty="0">
                <a:solidFill>
                  <a:srgbClr val="00B050"/>
                </a:solidFill>
                <a:latin typeface="Arial" panose="020B0604020202020204" pitchFamily="34" charset="0"/>
                <a:cs typeface="Arial" panose="020B0604020202020204" pitchFamily="34" charset="0"/>
              </a:rPr>
              <a:t> </a:t>
            </a:r>
            <a:r>
              <a:rPr lang="es-ES" sz="2400" dirty="0">
                <a:latin typeface="Arial" panose="020B0604020202020204" pitchFamily="34" charset="0"/>
                <a:cs typeface="Arial" panose="020B0604020202020204" pitchFamily="34" charset="0"/>
              </a:rPr>
              <a:t>de la autoridad para su presentación, estarán a lo siguiente: </a:t>
            </a:r>
          </a:p>
          <a:p>
            <a:pPr marL="457200" indent="-457200" algn="just">
              <a:buAutoNum type="alphaUcPeriod"/>
            </a:pPr>
            <a:r>
              <a:rPr lang="es-ES" sz="2400" b="1" dirty="0">
                <a:latin typeface="Arial" panose="020B0604020202020204" pitchFamily="34" charset="0"/>
                <a:cs typeface="Arial" panose="020B0604020202020204" pitchFamily="34" charset="0"/>
              </a:rPr>
              <a:t>Cuando los contribuyentes perciban en el ejercicio </a:t>
            </a:r>
            <a:r>
              <a:rPr lang="es-ES" sz="2400" b="1" dirty="0">
                <a:solidFill>
                  <a:srgbClr val="FF0000"/>
                </a:solidFill>
                <a:latin typeface="Arial" panose="020B0604020202020204" pitchFamily="34" charset="0"/>
                <a:cs typeface="Arial" panose="020B0604020202020204" pitchFamily="34" charset="0"/>
              </a:rPr>
              <a:t>ingresos por actividades empresariales superiores a </a:t>
            </a:r>
            <a:r>
              <a:rPr lang="es-ES" sz="2400" b="1" dirty="0" smtClean="0">
                <a:solidFill>
                  <a:srgbClr val="FF0000"/>
                </a:solidFill>
                <a:latin typeface="Arial" panose="020B0604020202020204" pitchFamily="34" charset="0"/>
                <a:cs typeface="Arial" panose="020B0604020202020204" pitchFamily="34" charset="0"/>
              </a:rPr>
              <a:t>2MDP</a:t>
            </a:r>
            <a:r>
              <a:rPr lang="es-ES" sz="2400" dirty="0" smtClean="0">
                <a:latin typeface="Arial" panose="020B0604020202020204" pitchFamily="34" charset="0"/>
                <a:cs typeface="Arial" panose="020B0604020202020204" pitchFamily="34" charset="0"/>
              </a:rPr>
              <a:t>, </a:t>
            </a:r>
            <a:r>
              <a:rPr lang="es-ES" sz="2400" dirty="0">
                <a:latin typeface="Arial" panose="020B0604020202020204" pitchFamily="34" charset="0"/>
                <a:cs typeface="Arial" panose="020B0604020202020204" pitchFamily="34" charset="0"/>
              </a:rPr>
              <a:t>para calcular el ISR y presentar las declaraciones aplicarán el procedimiento siguiente:</a:t>
            </a:r>
            <a:endParaRPr lang="es-MX" altLang="en-US" sz="2400" b="0" dirty="0">
              <a:latin typeface="Arial" panose="020B0604020202020204" pitchFamily="34" charset="0"/>
              <a:cs typeface="Arial" panose="020B0604020202020204" pitchFamily="34" charset="0"/>
            </a:endParaRPr>
          </a:p>
        </p:txBody>
      </p:sp>
      <p:sp>
        <p:nvSpPr>
          <p:cNvPr id="11268" name="3 Marcador de número de diapositiva"/>
          <p:cNvSpPr>
            <a:spLocks noGrp="1"/>
          </p:cNvSpPr>
          <p:nvPr>
            <p:ph type="sldNum" sz="quarter" idx="12"/>
          </p:nvPr>
        </p:nvSpPr>
        <p:spPr>
          <a:xfrm>
            <a:off x="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5000"/>
              </a:lnSpc>
              <a:spcBef>
                <a:spcPct val="50000"/>
              </a:spcBef>
              <a:buClr>
                <a:srgbClr val="093A80"/>
              </a:buClr>
              <a:buSzPct val="75000"/>
              <a:buFont typeface="Wingdings" panose="05000000000000000000" pitchFamily="2" charset="2"/>
              <a:buChar char="l"/>
              <a:defRPr sz="2600" b="1">
                <a:solidFill>
                  <a:schemeClr val="tx1"/>
                </a:solidFill>
                <a:latin typeface="Arial" panose="020B0604020202020204" pitchFamily="34" charset="0"/>
              </a:defRPr>
            </a:lvl1pPr>
            <a:lvl2pPr marL="742950" indent="-285750">
              <a:spcBef>
                <a:spcPct val="25000"/>
              </a:spcBef>
              <a:buClr>
                <a:schemeClr val="tx1"/>
              </a:buClr>
              <a:buSzPct val="75000"/>
              <a:buChar char="–"/>
              <a:defRPr sz="2600">
                <a:solidFill>
                  <a:schemeClr val="tx1"/>
                </a:solidFill>
                <a:latin typeface="Arial" panose="020B0604020202020204" pitchFamily="34" charset="0"/>
              </a:defRPr>
            </a:lvl2pPr>
            <a:lvl3pPr marL="1143000" indent="-228600">
              <a:spcBef>
                <a:spcPct val="20000"/>
              </a:spcBef>
              <a:buClr>
                <a:srgbClr val="093A80"/>
              </a:buClr>
              <a:buSzPct val="75000"/>
              <a:buFont typeface="Wingdings" panose="05000000000000000000" pitchFamily="2" charset="2"/>
              <a:buChar char="l"/>
              <a:defRPr sz="2600">
                <a:solidFill>
                  <a:schemeClr val="tx1"/>
                </a:solidFill>
                <a:latin typeface="Arial" panose="020B0604020202020204" pitchFamily="34" charset="0"/>
              </a:defRPr>
            </a:lvl3pPr>
            <a:lvl4pPr marL="1600200" indent="-228600">
              <a:spcBef>
                <a:spcPct val="20000"/>
              </a:spcBef>
              <a:buClr>
                <a:srgbClr val="093A80"/>
              </a:buClr>
              <a:buSzPct val="75000"/>
              <a:buChar char="–"/>
              <a:defRPr sz="2400">
                <a:solidFill>
                  <a:schemeClr val="tx1"/>
                </a:solidFill>
                <a:latin typeface="Arial" panose="020B0604020202020204" pitchFamily="34" charset="0"/>
              </a:defRPr>
            </a:lvl4pPr>
            <a:lvl5pPr marL="2057400" indent="-228600">
              <a:spcBef>
                <a:spcPct val="20000"/>
              </a:spcBef>
              <a:buClr>
                <a:srgbClr val="093A80"/>
              </a:buClr>
              <a:buSzPct val="75000"/>
              <a:buFont typeface="Wingdings" panose="05000000000000000000" pitchFamily="2" charset="2"/>
              <a:buChar char="l"/>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9pPr>
          </a:lstStyle>
          <a:p>
            <a:pPr>
              <a:lnSpc>
                <a:spcPct val="100000"/>
              </a:lnSpc>
              <a:spcBef>
                <a:spcPct val="0"/>
              </a:spcBef>
              <a:buClrTx/>
              <a:buSzTx/>
              <a:buFontTx/>
              <a:buNone/>
            </a:pPr>
            <a:fld id="{F07F6681-D42D-4AC9-91B4-FC9AB23F3E57}" type="slidenum">
              <a:rPr lang="es-ES_tradnl" altLang="en-US" sz="1400" b="0">
                <a:solidFill>
                  <a:srgbClr val="000000"/>
                </a:solidFill>
                <a:latin typeface="Times New Roman" panose="02020603050405020304" pitchFamily="18" charset="0"/>
              </a:rPr>
              <a:pPr>
                <a:lnSpc>
                  <a:spcPct val="100000"/>
                </a:lnSpc>
                <a:spcBef>
                  <a:spcPct val="0"/>
                </a:spcBef>
                <a:buClrTx/>
                <a:buSzTx/>
                <a:buFontTx/>
                <a:buNone/>
              </a:pPr>
              <a:t>74</a:t>
            </a:fld>
            <a:endParaRPr lang="es-ES_tradnl" altLang="en-US" sz="1400" b="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05169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2 Marcador de contenido"/>
          <p:cNvSpPr>
            <a:spLocks noGrp="1"/>
          </p:cNvSpPr>
          <p:nvPr>
            <p:ph idx="1"/>
          </p:nvPr>
        </p:nvSpPr>
        <p:spPr>
          <a:xfrm>
            <a:off x="1128713" y="1068387"/>
            <a:ext cx="10401300" cy="5159375"/>
          </a:xfrm>
        </p:spPr>
        <p:txBody>
          <a:bodyPr>
            <a:noAutofit/>
          </a:bodyPr>
          <a:lstStyle/>
          <a:p>
            <a:pPr marL="514350" indent="-514350" algn="just">
              <a:buAutoNum type="romanUcPeriod"/>
            </a:pPr>
            <a:r>
              <a:rPr lang="es-ES" sz="2400" dirty="0">
                <a:latin typeface="Arial" panose="020B0604020202020204" pitchFamily="34" charset="0"/>
                <a:cs typeface="Arial" panose="020B0604020202020204" pitchFamily="34" charset="0"/>
              </a:rPr>
              <a:t>Los ingresos percibidos hasta </a:t>
            </a:r>
            <a:r>
              <a:rPr lang="es-ES" sz="2400" dirty="0" smtClean="0">
                <a:latin typeface="Arial" panose="020B0604020202020204" pitchFamily="34" charset="0"/>
                <a:cs typeface="Arial" panose="020B0604020202020204" pitchFamily="34" charset="0"/>
              </a:rPr>
              <a:t>2MDP, </a:t>
            </a:r>
            <a:r>
              <a:rPr lang="es-ES" sz="2400" dirty="0">
                <a:latin typeface="Arial" panose="020B0604020202020204" pitchFamily="34" charset="0"/>
                <a:cs typeface="Arial" panose="020B0604020202020204" pitchFamily="34" charset="0"/>
              </a:rPr>
              <a:t>serán declarados en el bimestre que corresponda al mes en que se rebasó la cantidad citada, calculando el ISR conforme al </a:t>
            </a:r>
            <a:r>
              <a:rPr lang="es-ES" sz="2400" b="1" dirty="0">
                <a:solidFill>
                  <a:srgbClr val="FF0000"/>
                </a:solidFill>
                <a:latin typeface="Arial" panose="020B0604020202020204" pitchFamily="34" charset="0"/>
                <a:cs typeface="Arial" panose="020B0604020202020204" pitchFamily="34" charset="0"/>
              </a:rPr>
              <a:t>Régimen General del Ley</a:t>
            </a:r>
            <a:r>
              <a:rPr lang="es-ES" sz="2400" dirty="0">
                <a:solidFill>
                  <a:srgbClr val="FF0000"/>
                </a:solidFill>
                <a:latin typeface="Arial" panose="020B0604020202020204" pitchFamily="34" charset="0"/>
                <a:cs typeface="Arial" panose="020B0604020202020204" pitchFamily="34" charset="0"/>
              </a:rPr>
              <a:t>, </a:t>
            </a:r>
            <a:r>
              <a:rPr lang="es-ES" sz="2400" dirty="0">
                <a:latin typeface="Arial" panose="020B0604020202020204" pitchFamily="34" charset="0"/>
                <a:cs typeface="Arial" panose="020B0604020202020204" pitchFamily="34" charset="0"/>
              </a:rPr>
              <a:t>el cual tendrá el carácter de pago definitivo. Los contribuyentes del RIF que hayan optado por aplicar el </a:t>
            </a:r>
            <a:r>
              <a:rPr lang="es-ES" sz="2400" b="1" dirty="0">
                <a:solidFill>
                  <a:srgbClr val="0000CC"/>
                </a:solidFill>
                <a:latin typeface="Arial" panose="020B0604020202020204" pitchFamily="34" charset="0"/>
                <a:cs typeface="Arial" panose="020B0604020202020204" pitchFamily="34" charset="0"/>
              </a:rPr>
              <a:t>coeficiente de utilidad</a:t>
            </a:r>
            <a:r>
              <a:rPr lang="es-ES" sz="2400" dirty="0">
                <a:latin typeface="Arial" panose="020B0604020202020204" pitchFamily="34" charset="0"/>
                <a:cs typeface="Arial" panose="020B0604020202020204" pitchFamily="34" charset="0"/>
              </a:rPr>
              <a:t>, declararán los ingresos percibidos hasta 2 mdp en el bimestre que corresponda al mes en que se rebasó la cantidad citada, en términos de lo dispuesto en la regla 3.13.16., el cual tendrá el carácter de pago provisional, a cuenta del impuesto del ejercicio. </a:t>
            </a:r>
          </a:p>
          <a:p>
            <a:pPr marL="514350" indent="-514350" algn="just">
              <a:buAutoNum type="romanUcPeriod"/>
            </a:pPr>
            <a:r>
              <a:rPr lang="es-ES" sz="2400" dirty="0">
                <a:latin typeface="Arial" panose="020B0604020202020204" pitchFamily="34" charset="0"/>
                <a:cs typeface="Arial" panose="020B0604020202020204" pitchFamily="34" charset="0"/>
              </a:rPr>
              <a:t>Los ingresos que excedan de los </a:t>
            </a:r>
            <a:r>
              <a:rPr lang="es-ES" sz="2400" dirty="0" smtClean="0">
                <a:latin typeface="Arial" panose="020B0604020202020204" pitchFamily="34" charset="0"/>
                <a:cs typeface="Arial" panose="020B0604020202020204" pitchFamily="34" charset="0"/>
              </a:rPr>
              <a:t>2MDP, </a:t>
            </a:r>
            <a:r>
              <a:rPr lang="es-ES" sz="2400" dirty="0">
                <a:latin typeface="Arial" panose="020B0604020202020204" pitchFamily="34" charset="0"/>
                <a:cs typeface="Arial" panose="020B0604020202020204" pitchFamily="34" charset="0"/>
              </a:rPr>
              <a:t>serán declarados conjuntamente con los ingresos que correspondan al mes por el cual los contribuyentes deban realizar el primer pago provisional del ISR, conforme </a:t>
            </a:r>
            <a:r>
              <a:rPr lang="es-ES" sz="2400" b="1" dirty="0">
                <a:solidFill>
                  <a:srgbClr val="FF0000"/>
                </a:solidFill>
                <a:latin typeface="Arial" panose="020B0604020202020204" pitchFamily="34" charset="0"/>
                <a:cs typeface="Arial" panose="020B0604020202020204" pitchFamily="34" charset="0"/>
              </a:rPr>
              <a:t>Régimen General del Ley</a:t>
            </a:r>
            <a:r>
              <a:rPr lang="es-ES" sz="2400" dirty="0" smtClean="0">
                <a:solidFill>
                  <a:srgbClr val="FF0000"/>
                </a:solidFill>
                <a:latin typeface="Arial" panose="020B0604020202020204" pitchFamily="34" charset="0"/>
                <a:cs typeface="Arial" panose="020B0604020202020204" pitchFamily="34" charset="0"/>
              </a:rPr>
              <a:t>,</a:t>
            </a:r>
            <a:r>
              <a:rPr lang="es-ES" sz="2400" dirty="0" smtClean="0">
                <a:latin typeface="Arial" panose="020B0604020202020204" pitchFamily="34" charset="0"/>
                <a:cs typeface="Arial" panose="020B0604020202020204" pitchFamily="34" charset="0"/>
              </a:rPr>
              <a:t> </a:t>
            </a:r>
            <a:r>
              <a:rPr lang="es-ES" sz="2400" dirty="0">
                <a:latin typeface="Arial" panose="020B0604020202020204" pitchFamily="34" charset="0"/>
                <a:cs typeface="Arial" panose="020B0604020202020204" pitchFamily="34" charset="0"/>
              </a:rPr>
              <a:t>aplicando lo dispuesto en el artículo 106 de la Ley del ISR. </a:t>
            </a:r>
            <a:endParaRPr lang="es-MX" altLang="en-US" sz="2400" b="0" dirty="0">
              <a:latin typeface="Arial" panose="020B0604020202020204" pitchFamily="34" charset="0"/>
              <a:cs typeface="Arial" panose="020B0604020202020204" pitchFamily="34" charset="0"/>
            </a:endParaRPr>
          </a:p>
        </p:txBody>
      </p:sp>
      <p:sp>
        <p:nvSpPr>
          <p:cNvPr id="11268" name="3 Marcador de número de diapositiva"/>
          <p:cNvSpPr>
            <a:spLocks noGrp="1"/>
          </p:cNvSpPr>
          <p:nvPr>
            <p:ph type="sldNum" sz="quarter" idx="12"/>
          </p:nvPr>
        </p:nvSpPr>
        <p:spPr>
          <a:xfrm>
            <a:off x="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5000"/>
              </a:lnSpc>
              <a:spcBef>
                <a:spcPct val="50000"/>
              </a:spcBef>
              <a:buClr>
                <a:srgbClr val="093A80"/>
              </a:buClr>
              <a:buSzPct val="75000"/>
              <a:buFont typeface="Wingdings" panose="05000000000000000000" pitchFamily="2" charset="2"/>
              <a:buChar char="l"/>
              <a:defRPr sz="2600" b="1">
                <a:solidFill>
                  <a:schemeClr val="tx1"/>
                </a:solidFill>
                <a:latin typeface="Arial" panose="020B0604020202020204" pitchFamily="34" charset="0"/>
              </a:defRPr>
            </a:lvl1pPr>
            <a:lvl2pPr marL="742950" indent="-285750">
              <a:spcBef>
                <a:spcPct val="25000"/>
              </a:spcBef>
              <a:buClr>
                <a:schemeClr val="tx1"/>
              </a:buClr>
              <a:buSzPct val="75000"/>
              <a:buChar char="–"/>
              <a:defRPr sz="2600">
                <a:solidFill>
                  <a:schemeClr val="tx1"/>
                </a:solidFill>
                <a:latin typeface="Arial" panose="020B0604020202020204" pitchFamily="34" charset="0"/>
              </a:defRPr>
            </a:lvl2pPr>
            <a:lvl3pPr marL="1143000" indent="-228600">
              <a:spcBef>
                <a:spcPct val="20000"/>
              </a:spcBef>
              <a:buClr>
                <a:srgbClr val="093A80"/>
              </a:buClr>
              <a:buSzPct val="75000"/>
              <a:buFont typeface="Wingdings" panose="05000000000000000000" pitchFamily="2" charset="2"/>
              <a:buChar char="l"/>
              <a:defRPr sz="2600">
                <a:solidFill>
                  <a:schemeClr val="tx1"/>
                </a:solidFill>
                <a:latin typeface="Arial" panose="020B0604020202020204" pitchFamily="34" charset="0"/>
              </a:defRPr>
            </a:lvl3pPr>
            <a:lvl4pPr marL="1600200" indent="-228600">
              <a:spcBef>
                <a:spcPct val="20000"/>
              </a:spcBef>
              <a:buClr>
                <a:srgbClr val="093A80"/>
              </a:buClr>
              <a:buSzPct val="75000"/>
              <a:buChar char="–"/>
              <a:defRPr sz="2400">
                <a:solidFill>
                  <a:schemeClr val="tx1"/>
                </a:solidFill>
                <a:latin typeface="Arial" panose="020B0604020202020204" pitchFamily="34" charset="0"/>
              </a:defRPr>
            </a:lvl4pPr>
            <a:lvl5pPr marL="2057400" indent="-228600">
              <a:spcBef>
                <a:spcPct val="20000"/>
              </a:spcBef>
              <a:buClr>
                <a:srgbClr val="093A80"/>
              </a:buClr>
              <a:buSzPct val="75000"/>
              <a:buFont typeface="Wingdings" panose="05000000000000000000" pitchFamily="2" charset="2"/>
              <a:buChar char="l"/>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9pPr>
          </a:lstStyle>
          <a:p>
            <a:pPr>
              <a:lnSpc>
                <a:spcPct val="100000"/>
              </a:lnSpc>
              <a:spcBef>
                <a:spcPct val="0"/>
              </a:spcBef>
              <a:buClrTx/>
              <a:buSzTx/>
              <a:buFontTx/>
              <a:buNone/>
            </a:pPr>
            <a:fld id="{F07F6681-D42D-4AC9-91B4-FC9AB23F3E57}" type="slidenum">
              <a:rPr lang="es-ES_tradnl" altLang="en-US" sz="1400" b="0">
                <a:solidFill>
                  <a:srgbClr val="000000"/>
                </a:solidFill>
                <a:latin typeface="Times New Roman" panose="02020603050405020304" pitchFamily="18" charset="0"/>
              </a:rPr>
              <a:pPr>
                <a:lnSpc>
                  <a:spcPct val="100000"/>
                </a:lnSpc>
                <a:spcBef>
                  <a:spcPct val="0"/>
                </a:spcBef>
                <a:buClrTx/>
                <a:buSzTx/>
                <a:buFontTx/>
                <a:buNone/>
              </a:pPr>
              <a:t>75</a:t>
            </a:fld>
            <a:endParaRPr lang="es-ES_tradnl" altLang="en-US" sz="1400" b="0">
              <a:solidFill>
                <a:srgbClr val="000000"/>
              </a:solidFill>
              <a:latin typeface="Times New Roman" panose="02020603050405020304" pitchFamily="18" charset="0"/>
            </a:endParaRPr>
          </a:p>
        </p:txBody>
      </p:sp>
      <p:sp>
        <p:nvSpPr>
          <p:cNvPr id="6" name="1 Título"/>
          <p:cNvSpPr txBox="1">
            <a:spLocks/>
          </p:cNvSpPr>
          <p:nvPr/>
        </p:nvSpPr>
        <p:spPr>
          <a:xfrm>
            <a:off x="1128713" y="253999"/>
            <a:ext cx="10229850" cy="814388"/>
          </a:xfrm>
          <a:prstGeom prst="rect">
            <a:avLst/>
          </a:prstGeom>
        </p:spPr>
        <p:txBody>
          <a:bodyPr vert="horz" lIns="91440" tIns="45720" rIns="91440" bIns="45720" rtlCol="0" anchor="ctr">
            <a:normAutofit fontScale="4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altLang="en-US" sz="8000" b="1" dirty="0">
                <a:latin typeface="Arial" panose="020B0604020202020204" pitchFamily="34" charset="0"/>
                <a:cs typeface="Arial" panose="020B0604020202020204" pitchFamily="34" charset="0"/>
              </a:rPr>
              <a:t>Salida del RIF</a:t>
            </a:r>
            <a:br>
              <a:rPr lang="es-ES" altLang="en-US" sz="8000" b="1" dirty="0">
                <a:latin typeface="Arial" panose="020B0604020202020204" pitchFamily="34" charset="0"/>
                <a:cs typeface="Arial" panose="020B0604020202020204" pitchFamily="34" charset="0"/>
              </a:rPr>
            </a:br>
            <a:r>
              <a:rPr lang="es-ES" altLang="en-US" sz="5300" b="1" dirty="0">
                <a:latin typeface="Arial" panose="020B0604020202020204" pitchFamily="34" charset="0"/>
                <a:cs typeface="Arial" panose="020B0604020202020204" pitchFamily="34" charset="0"/>
              </a:rPr>
              <a:t>Procedimiento de salida</a:t>
            </a:r>
            <a:endParaRPr lang="es-MX" altLang="en-US" sz="53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360849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ítulo 1"/>
          <p:cNvSpPr>
            <a:spLocks noGrp="1"/>
          </p:cNvSpPr>
          <p:nvPr>
            <p:ph type="ctrTitle"/>
          </p:nvPr>
        </p:nvSpPr>
        <p:spPr>
          <a:xfrm>
            <a:off x="1185864" y="1100137"/>
            <a:ext cx="9786936" cy="3943351"/>
          </a:xfrm>
        </p:spPr>
        <p:txBody>
          <a:bodyPr>
            <a:normAutofit fontScale="90000"/>
          </a:bodyPr>
          <a:lstStyle/>
          <a:p>
            <a:pPr algn="ctr"/>
            <a:r>
              <a:rPr lang="es-ES" altLang="en-US" sz="7300" b="1" i="1" dirty="0">
                <a:effectLst>
                  <a:outerShdw blurRad="38100" dist="38100" dir="2700000" algn="tl">
                    <a:srgbClr val="000000">
                      <a:alpha val="43137"/>
                    </a:srgbClr>
                  </a:outerShdw>
                </a:effectLst>
              </a:rPr>
              <a:t>Enajenación de la Negociación</a:t>
            </a:r>
            <a:br>
              <a:rPr lang="es-ES" altLang="en-US" sz="7300" b="1" i="1" dirty="0">
                <a:effectLst>
                  <a:outerShdw blurRad="38100" dist="38100" dir="2700000" algn="tl">
                    <a:srgbClr val="000000">
                      <a:alpha val="43137"/>
                    </a:srgbClr>
                  </a:outerShdw>
                </a:effectLst>
              </a:rPr>
            </a:br>
            <a:r>
              <a:rPr lang="es-ES" altLang="en-US" sz="7300" b="1" i="1" dirty="0">
                <a:effectLst>
                  <a:outerShdw blurRad="38100" dist="38100" dir="2700000" algn="tl">
                    <a:srgbClr val="000000">
                      <a:alpha val="43137"/>
                    </a:srgbClr>
                  </a:outerShdw>
                </a:effectLst>
              </a:rPr>
              <a:t>RIF</a:t>
            </a:r>
            <a:br>
              <a:rPr lang="es-ES" altLang="en-US" sz="7300" b="1" i="1" dirty="0">
                <a:effectLst>
                  <a:outerShdw blurRad="38100" dist="38100" dir="2700000" algn="tl">
                    <a:srgbClr val="000000">
                      <a:alpha val="43137"/>
                    </a:srgbClr>
                  </a:outerShdw>
                </a:effectLst>
              </a:rPr>
            </a:br>
            <a:r>
              <a:rPr lang="es-ES" altLang="en-US" sz="1600" b="1" dirty="0"/>
              <a:t/>
            </a:r>
            <a:br>
              <a:rPr lang="es-ES" altLang="en-US" sz="1600" b="1" dirty="0"/>
            </a:br>
            <a:r>
              <a:rPr lang="es-ES" altLang="en-US" sz="7300" b="1" i="1" dirty="0" smtClean="0">
                <a:effectLst>
                  <a:outerShdw blurRad="38100" dist="38100" dir="2700000" algn="tl">
                    <a:srgbClr val="000000">
                      <a:alpha val="43137"/>
                    </a:srgbClr>
                  </a:outerShdw>
                </a:effectLst>
              </a:rPr>
              <a:t>2021</a:t>
            </a:r>
            <a:endParaRPr lang="es-ES" altLang="en-US" sz="7300"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377194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1 Título"/>
          <p:cNvSpPr>
            <a:spLocks noGrp="1"/>
          </p:cNvSpPr>
          <p:nvPr>
            <p:ph type="title"/>
          </p:nvPr>
        </p:nvSpPr>
        <p:spPr>
          <a:xfrm>
            <a:off x="2711450" y="382587"/>
            <a:ext cx="7235825" cy="685800"/>
          </a:xfrm>
        </p:spPr>
        <p:txBody>
          <a:bodyPr>
            <a:normAutofit fontScale="90000"/>
          </a:bodyPr>
          <a:lstStyle/>
          <a:p>
            <a:pPr algn="ctr"/>
            <a:r>
              <a:rPr lang="es-ES" altLang="en-US" sz="4000" b="1" dirty="0"/>
              <a:t>RIF Enajenación de la Negociación</a:t>
            </a:r>
            <a:br>
              <a:rPr lang="es-ES" altLang="en-US" sz="4000" b="1" dirty="0"/>
            </a:br>
            <a:r>
              <a:rPr lang="es-ES" altLang="en-US" sz="2700" b="1" dirty="0"/>
              <a:t>Artículo 113 LISR</a:t>
            </a:r>
            <a:endParaRPr lang="es-MX" altLang="en-US" sz="2700" b="1" dirty="0"/>
          </a:p>
        </p:txBody>
      </p:sp>
      <p:sp>
        <p:nvSpPr>
          <p:cNvPr id="11267" name="2 Marcador de contenido"/>
          <p:cNvSpPr>
            <a:spLocks noGrp="1"/>
          </p:cNvSpPr>
          <p:nvPr>
            <p:ph idx="1"/>
          </p:nvPr>
        </p:nvSpPr>
        <p:spPr>
          <a:xfrm>
            <a:off x="700088" y="1300163"/>
            <a:ext cx="10929937" cy="5172075"/>
          </a:xfrm>
        </p:spPr>
        <p:txBody>
          <a:bodyPr>
            <a:normAutofit/>
          </a:bodyPr>
          <a:lstStyle/>
          <a:p>
            <a:pPr marL="0" indent="0" algn="just">
              <a:buNone/>
            </a:pPr>
            <a:r>
              <a:rPr lang="es-ES" sz="2400" b="1" dirty="0">
                <a:latin typeface="Arial" panose="020B0604020202020204" pitchFamily="34" charset="0"/>
                <a:cs typeface="Arial" panose="020B0604020202020204" pitchFamily="34" charset="0"/>
              </a:rPr>
              <a:t>Adquirente: </a:t>
            </a:r>
            <a:r>
              <a:rPr lang="es-ES" sz="2400" dirty="0">
                <a:latin typeface="Arial" panose="020B0604020202020204" pitchFamily="34" charset="0"/>
                <a:cs typeface="Arial" panose="020B0604020202020204" pitchFamily="34" charset="0"/>
              </a:rPr>
              <a:t>Cuando los contribuyentes enajenen la totalidad de la negociación, activos, gastos y cargos diferidos, el </a:t>
            </a:r>
            <a:r>
              <a:rPr lang="es-ES" sz="2400" u="sng" dirty="0">
                <a:solidFill>
                  <a:srgbClr val="2116FC"/>
                </a:solidFill>
                <a:latin typeface="Arial" panose="020B0604020202020204" pitchFamily="34" charset="0"/>
                <a:cs typeface="Arial" panose="020B0604020202020204" pitchFamily="34" charset="0"/>
              </a:rPr>
              <a:t>adquirente</a:t>
            </a:r>
            <a:r>
              <a:rPr lang="es-ES" sz="2400" dirty="0">
                <a:latin typeface="Arial" panose="020B0604020202020204" pitchFamily="34" charset="0"/>
                <a:cs typeface="Arial" panose="020B0604020202020204" pitchFamily="34" charset="0"/>
              </a:rPr>
              <a:t> no podrá tributar en esta Sección, debiendo hacerlo en el régimen que le corresponda conforme a esta Ley.</a:t>
            </a:r>
          </a:p>
          <a:p>
            <a:pPr marL="0" indent="0" algn="just">
              <a:buNone/>
            </a:pPr>
            <a:r>
              <a:rPr lang="es-ES" sz="2400" b="1" dirty="0">
                <a:latin typeface="Arial" panose="020B0604020202020204" pitchFamily="34" charset="0"/>
                <a:cs typeface="Arial" panose="020B0604020202020204" pitchFamily="34" charset="0"/>
              </a:rPr>
              <a:t>Excepción: </a:t>
            </a:r>
            <a:r>
              <a:rPr lang="es-ES" sz="2400" dirty="0">
                <a:latin typeface="Arial" panose="020B0604020202020204" pitchFamily="34" charset="0"/>
                <a:cs typeface="Arial" panose="020B0604020202020204" pitchFamily="34" charset="0"/>
              </a:rPr>
              <a:t>No será aplicable lo anterior cuando el adquirente de la negociación presente ante el SAT, dentro de los 15 días siguientes a la fecha de la operación, un aviso en el que señale la fecha de adquisición de la negociación y los años en que el enajenante tributó en el RIF respecto a dicha negociación, conforme a las Reglas de miscelánea emita el SAT. </a:t>
            </a:r>
          </a:p>
          <a:p>
            <a:pPr marL="0" indent="0" algn="just">
              <a:buNone/>
            </a:pPr>
            <a:r>
              <a:rPr lang="es-ES" sz="2400" b="1" dirty="0">
                <a:latin typeface="Arial" panose="020B0604020202020204" pitchFamily="34" charset="0"/>
                <a:cs typeface="Arial" panose="020B0604020202020204" pitchFamily="34" charset="0"/>
              </a:rPr>
              <a:t>Remanente del plazo en el RF: </a:t>
            </a:r>
            <a:r>
              <a:rPr lang="es-ES" sz="2400" dirty="0">
                <a:latin typeface="Arial" panose="020B0604020202020204" pitchFamily="34" charset="0"/>
                <a:cs typeface="Arial" panose="020B0604020202020204" pitchFamily="34" charset="0"/>
              </a:rPr>
              <a:t>El adquirente de la negociación sólo podrá tributar dentro de esta Sección por el tiempo que le restaba al enajenante para cumplir el plazo de 10 años y aplicará las reducciones que correspondan a dichos años.</a:t>
            </a:r>
          </a:p>
          <a:p>
            <a:pPr marL="0" indent="0" algn="just">
              <a:buNone/>
            </a:pPr>
            <a:endParaRPr lang="en-US" sz="2400" dirty="0">
              <a:latin typeface="Arial" panose="020B0604020202020204" pitchFamily="34" charset="0"/>
              <a:cs typeface="Arial" panose="020B0604020202020204" pitchFamily="34" charset="0"/>
            </a:endParaRPr>
          </a:p>
        </p:txBody>
      </p:sp>
      <p:sp>
        <p:nvSpPr>
          <p:cNvPr id="11268" name="3 Marcador de número de diapositiva"/>
          <p:cNvSpPr>
            <a:spLocks noGrp="1"/>
          </p:cNvSpPr>
          <p:nvPr>
            <p:ph type="sldNum" sz="quarter" idx="12"/>
          </p:nvPr>
        </p:nvSpPr>
        <p:spPr>
          <a:xfrm>
            <a:off x="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5000"/>
              </a:lnSpc>
              <a:spcBef>
                <a:spcPct val="50000"/>
              </a:spcBef>
              <a:buClr>
                <a:srgbClr val="093A80"/>
              </a:buClr>
              <a:buSzPct val="75000"/>
              <a:buFont typeface="Wingdings" panose="05000000000000000000" pitchFamily="2" charset="2"/>
              <a:buChar char="l"/>
              <a:defRPr sz="2600" b="1">
                <a:solidFill>
                  <a:schemeClr val="tx1"/>
                </a:solidFill>
                <a:latin typeface="Arial" panose="020B0604020202020204" pitchFamily="34" charset="0"/>
              </a:defRPr>
            </a:lvl1pPr>
            <a:lvl2pPr marL="742950" indent="-285750">
              <a:spcBef>
                <a:spcPct val="25000"/>
              </a:spcBef>
              <a:buClr>
                <a:schemeClr val="tx1"/>
              </a:buClr>
              <a:buSzPct val="75000"/>
              <a:buChar char="–"/>
              <a:defRPr sz="2600">
                <a:solidFill>
                  <a:schemeClr val="tx1"/>
                </a:solidFill>
                <a:latin typeface="Arial" panose="020B0604020202020204" pitchFamily="34" charset="0"/>
              </a:defRPr>
            </a:lvl2pPr>
            <a:lvl3pPr marL="1143000" indent="-228600">
              <a:spcBef>
                <a:spcPct val="20000"/>
              </a:spcBef>
              <a:buClr>
                <a:srgbClr val="093A80"/>
              </a:buClr>
              <a:buSzPct val="75000"/>
              <a:buFont typeface="Wingdings" panose="05000000000000000000" pitchFamily="2" charset="2"/>
              <a:buChar char="l"/>
              <a:defRPr sz="2600">
                <a:solidFill>
                  <a:schemeClr val="tx1"/>
                </a:solidFill>
                <a:latin typeface="Arial" panose="020B0604020202020204" pitchFamily="34" charset="0"/>
              </a:defRPr>
            </a:lvl3pPr>
            <a:lvl4pPr marL="1600200" indent="-228600">
              <a:spcBef>
                <a:spcPct val="20000"/>
              </a:spcBef>
              <a:buClr>
                <a:srgbClr val="093A80"/>
              </a:buClr>
              <a:buSzPct val="75000"/>
              <a:buChar char="–"/>
              <a:defRPr sz="2400">
                <a:solidFill>
                  <a:schemeClr val="tx1"/>
                </a:solidFill>
                <a:latin typeface="Arial" panose="020B0604020202020204" pitchFamily="34" charset="0"/>
              </a:defRPr>
            </a:lvl4pPr>
            <a:lvl5pPr marL="2057400" indent="-228600">
              <a:spcBef>
                <a:spcPct val="20000"/>
              </a:spcBef>
              <a:buClr>
                <a:srgbClr val="093A80"/>
              </a:buClr>
              <a:buSzPct val="75000"/>
              <a:buFont typeface="Wingdings" panose="05000000000000000000" pitchFamily="2" charset="2"/>
              <a:buChar char="l"/>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9pPr>
          </a:lstStyle>
          <a:p>
            <a:pPr>
              <a:lnSpc>
                <a:spcPct val="100000"/>
              </a:lnSpc>
              <a:spcBef>
                <a:spcPct val="0"/>
              </a:spcBef>
              <a:buClrTx/>
              <a:buSzTx/>
              <a:buFontTx/>
              <a:buNone/>
            </a:pPr>
            <a:fld id="{F07F6681-D42D-4AC9-91B4-FC9AB23F3E57}" type="slidenum">
              <a:rPr lang="es-ES_tradnl" altLang="en-US" sz="1400" b="0">
                <a:solidFill>
                  <a:srgbClr val="000000"/>
                </a:solidFill>
                <a:latin typeface="Times New Roman" panose="02020603050405020304" pitchFamily="18" charset="0"/>
              </a:rPr>
              <a:pPr>
                <a:lnSpc>
                  <a:spcPct val="100000"/>
                </a:lnSpc>
                <a:spcBef>
                  <a:spcPct val="0"/>
                </a:spcBef>
                <a:buClrTx/>
                <a:buSzTx/>
                <a:buFontTx/>
                <a:buNone/>
              </a:pPr>
              <a:t>77</a:t>
            </a:fld>
            <a:endParaRPr lang="es-ES_tradnl" altLang="en-US" sz="1400" b="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9841350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1 Título"/>
          <p:cNvSpPr>
            <a:spLocks noGrp="1"/>
          </p:cNvSpPr>
          <p:nvPr>
            <p:ph type="title"/>
          </p:nvPr>
        </p:nvSpPr>
        <p:spPr>
          <a:xfrm>
            <a:off x="2711450" y="382587"/>
            <a:ext cx="7235825" cy="685800"/>
          </a:xfrm>
        </p:spPr>
        <p:txBody>
          <a:bodyPr>
            <a:normAutofit fontScale="90000"/>
          </a:bodyPr>
          <a:lstStyle/>
          <a:p>
            <a:pPr algn="ctr"/>
            <a:r>
              <a:rPr lang="es-ES" altLang="en-US" sz="4000" b="1" dirty="0"/>
              <a:t>RIF Enajenación de la Negociación</a:t>
            </a:r>
            <a:br>
              <a:rPr lang="es-ES" altLang="en-US" sz="4000" b="1" dirty="0"/>
            </a:br>
            <a:r>
              <a:rPr lang="es-ES" altLang="en-US" sz="2700" b="1" dirty="0"/>
              <a:t>Artículo 113 LISR</a:t>
            </a:r>
            <a:endParaRPr lang="es-MX" altLang="en-US" sz="2700" b="1" dirty="0"/>
          </a:p>
        </p:txBody>
      </p:sp>
      <p:sp>
        <p:nvSpPr>
          <p:cNvPr id="11267" name="2 Marcador de contenido"/>
          <p:cNvSpPr>
            <a:spLocks noGrp="1"/>
          </p:cNvSpPr>
          <p:nvPr>
            <p:ph idx="1"/>
          </p:nvPr>
        </p:nvSpPr>
        <p:spPr>
          <a:xfrm>
            <a:off x="700088" y="1300163"/>
            <a:ext cx="10929937" cy="5172075"/>
          </a:xfrm>
        </p:spPr>
        <p:txBody>
          <a:bodyPr>
            <a:normAutofit/>
          </a:bodyPr>
          <a:lstStyle/>
          <a:p>
            <a:pPr marL="0" indent="0" algn="just">
              <a:buNone/>
            </a:pPr>
            <a:r>
              <a:rPr lang="es-ES" sz="2400" b="1" dirty="0">
                <a:latin typeface="Arial" panose="020B0604020202020204" pitchFamily="34" charset="0"/>
                <a:cs typeface="Arial" panose="020B0604020202020204" pitchFamily="34" charset="0"/>
              </a:rPr>
              <a:t>3.13.10. Aviso de Adquisición de Negociación. </a:t>
            </a:r>
            <a:r>
              <a:rPr lang="es-ES" sz="2400" dirty="0">
                <a:latin typeface="Arial" panose="020B0604020202020204" pitchFamily="34" charset="0"/>
                <a:cs typeface="Arial" panose="020B0604020202020204" pitchFamily="34" charset="0"/>
              </a:rPr>
              <a:t>Para los efectos del artículo 113, segundo párrafo de la Ley del ISR, el aviso para tributar en el RIF, deberá presentarse conforme a la ficha de trámite 110/ISR </a:t>
            </a:r>
            <a:r>
              <a:rPr lang="es-ES" sz="2400" i="1" dirty="0">
                <a:latin typeface="Arial" panose="020B0604020202020204" pitchFamily="34" charset="0"/>
                <a:cs typeface="Arial" panose="020B0604020202020204" pitchFamily="34" charset="0"/>
              </a:rPr>
              <a:t>“Aviso de adquisición de negociación RIF”</a:t>
            </a:r>
            <a:r>
              <a:rPr lang="es-ES" sz="2400" dirty="0">
                <a:latin typeface="Arial" panose="020B0604020202020204" pitchFamily="34" charset="0"/>
                <a:cs typeface="Arial" panose="020B0604020202020204" pitchFamily="34" charset="0"/>
              </a:rPr>
              <a:t>, contenida en el Anexo 1-A.</a:t>
            </a:r>
            <a:endParaRPr lang="en-US" sz="2400" dirty="0">
              <a:latin typeface="Arial" panose="020B0604020202020204" pitchFamily="34" charset="0"/>
              <a:cs typeface="Arial" panose="020B0604020202020204" pitchFamily="34" charset="0"/>
            </a:endParaRPr>
          </a:p>
          <a:p>
            <a:pPr marL="0" indent="0" algn="just">
              <a:buNone/>
            </a:pPr>
            <a:endParaRPr lang="en-US" sz="2400" dirty="0">
              <a:latin typeface="Arial" panose="020B0604020202020204" pitchFamily="34" charset="0"/>
              <a:cs typeface="Arial" panose="020B0604020202020204" pitchFamily="34" charset="0"/>
            </a:endParaRPr>
          </a:p>
          <a:p>
            <a:pPr marL="0" indent="0" algn="just">
              <a:buNone/>
            </a:pPr>
            <a:r>
              <a:rPr lang="es-ES" sz="2400" b="1" dirty="0">
                <a:latin typeface="Arial" panose="020B0604020202020204" pitchFamily="34" charset="0"/>
                <a:cs typeface="Arial" panose="020B0604020202020204" pitchFamily="34" charset="0"/>
              </a:rPr>
              <a:t>Enajenante: </a:t>
            </a:r>
            <a:r>
              <a:rPr lang="es-ES" sz="2400" dirty="0">
                <a:latin typeface="Arial" panose="020B0604020202020204" pitchFamily="34" charset="0"/>
                <a:cs typeface="Arial" panose="020B0604020202020204" pitchFamily="34" charset="0"/>
              </a:rPr>
              <a:t>El enajenante de la propiedad deberá acumular el ingreso por la enajenación de dichos bienes y pagar el impuesto en los términos del Capítulo IV del Título IV de esta Ley. (Enajenación de Bienes).</a:t>
            </a:r>
          </a:p>
          <a:p>
            <a:pPr marL="0" indent="0" algn="just">
              <a:buNone/>
            </a:pPr>
            <a:endParaRPr lang="es-ES" sz="2400" dirty="0">
              <a:latin typeface="Arial" panose="020B0604020202020204" pitchFamily="34" charset="0"/>
              <a:cs typeface="Arial" panose="020B0604020202020204" pitchFamily="34" charset="0"/>
            </a:endParaRPr>
          </a:p>
          <a:p>
            <a:pPr marL="0" indent="0" algn="just">
              <a:buNone/>
            </a:pPr>
            <a:endParaRPr lang="en-US" sz="2400" dirty="0">
              <a:latin typeface="Arial" panose="020B0604020202020204" pitchFamily="34" charset="0"/>
              <a:cs typeface="Arial" panose="020B0604020202020204" pitchFamily="34" charset="0"/>
            </a:endParaRPr>
          </a:p>
        </p:txBody>
      </p:sp>
      <p:sp>
        <p:nvSpPr>
          <p:cNvPr id="11268" name="3 Marcador de número de diapositiva"/>
          <p:cNvSpPr>
            <a:spLocks noGrp="1"/>
          </p:cNvSpPr>
          <p:nvPr>
            <p:ph type="sldNum" sz="quarter" idx="12"/>
          </p:nvPr>
        </p:nvSpPr>
        <p:spPr>
          <a:xfrm>
            <a:off x="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5000"/>
              </a:lnSpc>
              <a:spcBef>
                <a:spcPct val="50000"/>
              </a:spcBef>
              <a:buClr>
                <a:srgbClr val="093A80"/>
              </a:buClr>
              <a:buSzPct val="75000"/>
              <a:buFont typeface="Wingdings" panose="05000000000000000000" pitchFamily="2" charset="2"/>
              <a:buChar char="l"/>
              <a:defRPr sz="2600" b="1">
                <a:solidFill>
                  <a:schemeClr val="tx1"/>
                </a:solidFill>
                <a:latin typeface="Arial" panose="020B0604020202020204" pitchFamily="34" charset="0"/>
              </a:defRPr>
            </a:lvl1pPr>
            <a:lvl2pPr marL="742950" indent="-285750">
              <a:spcBef>
                <a:spcPct val="25000"/>
              </a:spcBef>
              <a:buClr>
                <a:schemeClr val="tx1"/>
              </a:buClr>
              <a:buSzPct val="75000"/>
              <a:buChar char="–"/>
              <a:defRPr sz="2600">
                <a:solidFill>
                  <a:schemeClr val="tx1"/>
                </a:solidFill>
                <a:latin typeface="Arial" panose="020B0604020202020204" pitchFamily="34" charset="0"/>
              </a:defRPr>
            </a:lvl2pPr>
            <a:lvl3pPr marL="1143000" indent="-228600">
              <a:spcBef>
                <a:spcPct val="20000"/>
              </a:spcBef>
              <a:buClr>
                <a:srgbClr val="093A80"/>
              </a:buClr>
              <a:buSzPct val="75000"/>
              <a:buFont typeface="Wingdings" panose="05000000000000000000" pitchFamily="2" charset="2"/>
              <a:buChar char="l"/>
              <a:defRPr sz="2600">
                <a:solidFill>
                  <a:schemeClr val="tx1"/>
                </a:solidFill>
                <a:latin typeface="Arial" panose="020B0604020202020204" pitchFamily="34" charset="0"/>
              </a:defRPr>
            </a:lvl3pPr>
            <a:lvl4pPr marL="1600200" indent="-228600">
              <a:spcBef>
                <a:spcPct val="20000"/>
              </a:spcBef>
              <a:buClr>
                <a:srgbClr val="093A80"/>
              </a:buClr>
              <a:buSzPct val="75000"/>
              <a:buChar char="–"/>
              <a:defRPr sz="2400">
                <a:solidFill>
                  <a:schemeClr val="tx1"/>
                </a:solidFill>
                <a:latin typeface="Arial" panose="020B0604020202020204" pitchFamily="34" charset="0"/>
              </a:defRPr>
            </a:lvl4pPr>
            <a:lvl5pPr marL="2057400" indent="-228600">
              <a:spcBef>
                <a:spcPct val="20000"/>
              </a:spcBef>
              <a:buClr>
                <a:srgbClr val="093A80"/>
              </a:buClr>
              <a:buSzPct val="75000"/>
              <a:buFont typeface="Wingdings" panose="05000000000000000000" pitchFamily="2" charset="2"/>
              <a:buChar char="l"/>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9pPr>
          </a:lstStyle>
          <a:p>
            <a:pPr>
              <a:lnSpc>
                <a:spcPct val="100000"/>
              </a:lnSpc>
              <a:spcBef>
                <a:spcPct val="0"/>
              </a:spcBef>
              <a:buClrTx/>
              <a:buSzTx/>
              <a:buFontTx/>
              <a:buNone/>
            </a:pPr>
            <a:fld id="{F07F6681-D42D-4AC9-91B4-FC9AB23F3E57}" type="slidenum">
              <a:rPr lang="es-ES_tradnl" altLang="en-US" sz="1400" b="0">
                <a:solidFill>
                  <a:srgbClr val="000000"/>
                </a:solidFill>
                <a:latin typeface="Times New Roman" panose="02020603050405020304" pitchFamily="18" charset="0"/>
              </a:rPr>
              <a:pPr>
                <a:lnSpc>
                  <a:spcPct val="100000"/>
                </a:lnSpc>
                <a:spcBef>
                  <a:spcPct val="0"/>
                </a:spcBef>
                <a:buClrTx/>
                <a:buSzTx/>
                <a:buFontTx/>
                <a:buNone/>
              </a:pPr>
              <a:t>78</a:t>
            </a:fld>
            <a:endParaRPr lang="es-ES_tradnl" altLang="en-US" sz="1400" b="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5174244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ítulo 1"/>
          <p:cNvSpPr>
            <a:spLocks noGrp="1"/>
          </p:cNvSpPr>
          <p:nvPr>
            <p:ph type="ctrTitle"/>
          </p:nvPr>
        </p:nvSpPr>
        <p:spPr>
          <a:xfrm>
            <a:off x="1185864" y="814383"/>
            <a:ext cx="9786936" cy="3943351"/>
          </a:xfrm>
        </p:spPr>
        <p:txBody>
          <a:bodyPr>
            <a:normAutofit/>
          </a:bodyPr>
          <a:lstStyle/>
          <a:p>
            <a:pPr algn="ctr"/>
            <a:r>
              <a:rPr lang="es-ES" altLang="en-US" sz="7300" b="1" i="1" dirty="0">
                <a:effectLst>
                  <a:outerShdw blurRad="38100" dist="38100" dir="2700000" algn="tl">
                    <a:srgbClr val="000000">
                      <a:alpha val="43137"/>
                    </a:srgbClr>
                  </a:outerShdw>
                </a:effectLst>
              </a:rPr>
              <a:t>Expedición de CFDI</a:t>
            </a:r>
            <a:br>
              <a:rPr lang="es-ES" altLang="en-US" sz="7300" b="1" i="1" dirty="0">
                <a:effectLst>
                  <a:outerShdw blurRad="38100" dist="38100" dir="2700000" algn="tl">
                    <a:srgbClr val="000000">
                      <a:alpha val="43137"/>
                    </a:srgbClr>
                  </a:outerShdw>
                </a:effectLst>
              </a:rPr>
            </a:br>
            <a:r>
              <a:rPr lang="es-ES" altLang="en-US" sz="7300" b="1" i="1" dirty="0">
                <a:effectLst>
                  <a:outerShdw blurRad="38100" dist="38100" dir="2700000" algn="tl">
                    <a:srgbClr val="000000">
                      <a:alpha val="43137"/>
                    </a:srgbClr>
                  </a:outerShdw>
                </a:effectLst>
              </a:rPr>
              <a:t>RIF</a:t>
            </a:r>
            <a:br>
              <a:rPr lang="es-ES" altLang="en-US" sz="7300" b="1" i="1" dirty="0">
                <a:effectLst>
                  <a:outerShdw blurRad="38100" dist="38100" dir="2700000" algn="tl">
                    <a:srgbClr val="000000">
                      <a:alpha val="43137"/>
                    </a:srgbClr>
                  </a:outerShdw>
                </a:effectLst>
              </a:rPr>
            </a:br>
            <a:r>
              <a:rPr lang="es-ES" altLang="en-US" sz="1600" b="1" dirty="0"/>
              <a:t/>
            </a:r>
            <a:br>
              <a:rPr lang="es-ES" altLang="en-US" sz="1600" b="1" dirty="0"/>
            </a:br>
            <a:r>
              <a:rPr lang="es-ES" altLang="en-US" sz="7300" b="1" i="1" dirty="0" smtClean="0">
                <a:effectLst>
                  <a:outerShdw blurRad="38100" dist="38100" dir="2700000" algn="tl">
                    <a:srgbClr val="000000">
                      <a:alpha val="43137"/>
                    </a:srgbClr>
                  </a:outerShdw>
                </a:effectLst>
              </a:rPr>
              <a:t>2021</a:t>
            </a:r>
            <a:endParaRPr lang="es-ES" altLang="en-US" sz="7300"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48426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Título"/>
          <p:cNvSpPr>
            <a:spLocks noGrp="1"/>
          </p:cNvSpPr>
          <p:nvPr>
            <p:ph type="title"/>
          </p:nvPr>
        </p:nvSpPr>
        <p:spPr>
          <a:xfrm>
            <a:off x="838200" y="200025"/>
            <a:ext cx="10663238" cy="1100137"/>
          </a:xfrm>
        </p:spPr>
        <p:txBody>
          <a:bodyPr>
            <a:normAutofit fontScale="90000"/>
          </a:bodyPr>
          <a:lstStyle/>
          <a:p>
            <a:pPr algn="ctr"/>
            <a:r>
              <a:rPr lang="es-MX" dirty="0">
                <a:latin typeface="Arial" panose="020B0604020202020204" pitchFamily="34" charset="0"/>
                <a:cs typeface="Arial" panose="020B0604020202020204" pitchFamily="34" charset="0"/>
              </a:rPr>
              <a:t>Expedición de Comprobantes </a:t>
            </a:r>
            <a:br>
              <a:rPr lang="es-MX" dirty="0">
                <a:latin typeface="Arial" panose="020B0604020202020204" pitchFamily="34" charset="0"/>
                <a:cs typeface="Arial" panose="020B0604020202020204" pitchFamily="34" charset="0"/>
              </a:rPr>
            </a:br>
            <a:r>
              <a:rPr lang="es-MX" dirty="0">
                <a:solidFill>
                  <a:srgbClr val="FF0000"/>
                </a:solidFill>
                <a:latin typeface="Arial" panose="020B0604020202020204" pitchFamily="34" charset="0"/>
                <a:cs typeface="Arial" panose="020B0604020202020204" pitchFamily="34" charset="0"/>
              </a:rPr>
              <a:t>Público en General </a:t>
            </a:r>
            <a:r>
              <a:rPr lang="es-MX" dirty="0">
                <a:latin typeface="Arial" panose="020B0604020202020204" pitchFamily="34" charset="0"/>
                <a:cs typeface="Arial" panose="020B0604020202020204" pitchFamily="34" charset="0"/>
              </a:rPr>
              <a:t>y </a:t>
            </a:r>
            <a:r>
              <a:rPr lang="es-MX" dirty="0">
                <a:solidFill>
                  <a:srgbClr val="FF0000"/>
                </a:solidFill>
                <a:latin typeface="Arial" panose="020B0604020202020204" pitchFamily="34" charset="0"/>
                <a:cs typeface="Arial" panose="020B0604020202020204" pitchFamily="34" charset="0"/>
              </a:rPr>
              <a:t>Comprobante Global</a:t>
            </a:r>
            <a:endParaRPr lang="es-MX" altLang="en-US" dirty="0">
              <a:solidFill>
                <a:srgbClr val="FF0000"/>
              </a:solidFill>
            </a:endParaRPr>
          </a:p>
        </p:txBody>
      </p:sp>
      <p:sp>
        <p:nvSpPr>
          <p:cNvPr id="9219" name="2 Marcador de contenido"/>
          <p:cNvSpPr>
            <a:spLocks noGrp="1"/>
          </p:cNvSpPr>
          <p:nvPr>
            <p:ph idx="1"/>
          </p:nvPr>
        </p:nvSpPr>
        <p:spPr>
          <a:xfrm>
            <a:off x="200025" y="1500188"/>
            <a:ext cx="11672888" cy="4856161"/>
          </a:xfrm>
        </p:spPr>
        <p:txBody>
          <a:bodyPr>
            <a:normAutofit/>
          </a:bodyPr>
          <a:lstStyle/>
          <a:p>
            <a:pPr marL="0" indent="0" algn="just">
              <a:buNone/>
            </a:pPr>
            <a:r>
              <a:rPr lang="es-ES" sz="2400" b="1" dirty="0">
                <a:latin typeface="Arial" panose="020B0604020202020204" pitchFamily="34" charset="0"/>
                <a:cs typeface="Arial" panose="020B0604020202020204" pitchFamily="34" charset="0"/>
              </a:rPr>
              <a:t>Art. 112 IV LISR. Obligaciones:</a:t>
            </a:r>
          </a:p>
          <a:p>
            <a:pPr marL="0" indent="0" algn="just">
              <a:buNone/>
            </a:pPr>
            <a:r>
              <a:rPr lang="es-ES" sz="2400" dirty="0">
                <a:latin typeface="Arial" panose="020B0604020202020204" pitchFamily="34" charset="0"/>
                <a:cs typeface="Arial" panose="020B0604020202020204" pitchFamily="34" charset="0"/>
              </a:rPr>
              <a:t>Entregar a sus clientes comprobantes fiscales. </a:t>
            </a:r>
          </a:p>
          <a:p>
            <a:pPr marL="0" indent="0" algn="just">
              <a:buNone/>
            </a:pPr>
            <a:r>
              <a:rPr lang="es-ES" sz="2400" dirty="0">
                <a:latin typeface="Arial" panose="020B0604020202020204" pitchFamily="34" charset="0"/>
                <a:cs typeface="Arial" panose="020B0604020202020204" pitchFamily="34" charset="0"/>
              </a:rPr>
              <a:t>Para estos efectos los contribuyentes </a:t>
            </a:r>
            <a:r>
              <a:rPr lang="es-ES" sz="2400" b="1" dirty="0">
                <a:latin typeface="Arial" panose="020B0604020202020204" pitchFamily="34" charset="0"/>
                <a:cs typeface="Arial" panose="020B0604020202020204" pitchFamily="34" charset="0"/>
              </a:rPr>
              <a:t>podrán expedir dichos comprobantes utilizando la herramienta electrónica </a:t>
            </a:r>
            <a:r>
              <a:rPr lang="es-ES" sz="2400" dirty="0">
                <a:latin typeface="Arial" panose="020B0604020202020204" pitchFamily="34" charset="0"/>
                <a:cs typeface="Arial" panose="020B0604020202020204" pitchFamily="34" charset="0"/>
              </a:rPr>
              <a:t>de servicio de generación gratuita de factura electrónica que se encuentra en la página de Internet del SAT. </a:t>
            </a:r>
            <a:r>
              <a:rPr lang="es-ES" sz="2400" b="1" dirty="0">
                <a:latin typeface="Arial" panose="020B0604020202020204" pitchFamily="34" charset="0"/>
                <a:cs typeface="Arial" panose="020B0604020202020204" pitchFamily="34" charset="0"/>
              </a:rPr>
              <a:t>También podrá utilizar el PAC y “Mis Cuentas”.</a:t>
            </a:r>
            <a:endParaRPr lang="es-ES" sz="2400" dirty="0">
              <a:latin typeface="Arial" panose="020B0604020202020204" pitchFamily="34" charset="0"/>
              <a:cs typeface="Arial" panose="020B0604020202020204" pitchFamily="34" charset="0"/>
            </a:endParaRPr>
          </a:p>
          <a:p>
            <a:pPr marL="0" indent="0" algn="just">
              <a:lnSpc>
                <a:spcPct val="100000"/>
              </a:lnSpc>
              <a:buNone/>
            </a:pPr>
            <a:r>
              <a:rPr lang="es-ES" sz="2400" dirty="0">
                <a:latin typeface="Arial" panose="020B0604020202020204" pitchFamily="34" charset="0"/>
                <a:cs typeface="Arial" panose="020B0604020202020204" pitchFamily="34" charset="0"/>
              </a:rPr>
              <a:t>Tratándose de operaciones con el </a:t>
            </a:r>
            <a:r>
              <a:rPr lang="es-ES" sz="2400" b="1" dirty="0">
                <a:latin typeface="Arial" panose="020B0604020202020204" pitchFamily="34" charset="0"/>
                <a:cs typeface="Arial" panose="020B0604020202020204" pitchFamily="34" charset="0"/>
              </a:rPr>
              <a:t>público en general </a:t>
            </a:r>
            <a:r>
              <a:rPr lang="es-ES" sz="2400" dirty="0">
                <a:latin typeface="Arial" panose="020B0604020202020204" pitchFamily="34" charset="0"/>
                <a:cs typeface="Arial" panose="020B0604020202020204" pitchFamily="34" charset="0"/>
              </a:rPr>
              <a:t>cuyo importe sea </a:t>
            </a:r>
            <a:r>
              <a:rPr lang="es-ES" sz="2400" b="1" dirty="0">
                <a:latin typeface="Arial" panose="020B0604020202020204" pitchFamily="34" charset="0"/>
                <a:cs typeface="Arial" panose="020B0604020202020204" pitchFamily="34" charset="0"/>
              </a:rPr>
              <a:t>inferior a </a:t>
            </a:r>
            <a:r>
              <a:rPr lang="es-ES" sz="2400" b="1" dirty="0">
                <a:solidFill>
                  <a:srgbClr val="FF0000"/>
                </a:solidFill>
                <a:latin typeface="Arial" panose="020B0604020202020204" pitchFamily="34" charset="0"/>
                <a:cs typeface="Arial" panose="020B0604020202020204" pitchFamily="34" charset="0"/>
              </a:rPr>
              <a:t>$250.00</a:t>
            </a:r>
            <a:r>
              <a:rPr lang="es-ES" sz="2400" dirty="0">
                <a:latin typeface="Arial" panose="020B0604020202020204" pitchFamily="34" charset="0"/>
                <a:cs typeface="Arial" panose="020B0604020202020204" pitchFamily="34" charset="0"/>
              </a:rPr>
              <a:t>, no se estará obligado a expedir el comprobante fiscal correspondiente cuando los adquirentes de los bienes o receptores de los servicios no los soliciten, </a:t>
            </a:r>
            <a:r>
              <a:rPr lang="es-ES" sz="2400" b="1" dirty="0">
                <a:latin typeface="Arial" panose="020B0604020202020204" pitchFamily="34" charset="0"/>
                <a:cs typeface="Arial" panose="020B0604020202020204" pitchFamily="34" charset="0"/>
              </a:rPr>
              <a:t>debiéndose emitir un </a:t>
            </a:r>
            <a:r>
              <a:rPr lang="es-ES" sz="2400" b="1" dirty="0">
                <a:solidFill>
                  <a:srgbClr val="FF0000"/>
                </a:solidFill>
                <a:latin typeface="Arial" panose="020B0604020202020204" pitchFamily="34" charset="0"/>
                <a:cs typeface="Arial" panose="020B0604020202020204" pitchFamily="34" charset="0"/>
              </a:rPr>
              <a:t>comprobante global </a:t>
            </a:r>
            <a:r>
              <a:rPr lang="es-ES" sz="2400" dirty="0">
                <a:latin typeface="Arial" panose="020B0604020202020204" pitchFamily="34" charset="0"/>
                <a:cs typeface="Arial" panose="020B0604020202020204" pitchFamily="34" charset="0"/>
              </a:rPr>
              <a:t>por las operaciones realizadas con el </a:t>
            </a:r>
            <a:r>
              <a:rPr lang="es-ES" sz="2400" b="1" dirty="0">
                <a:latin typeface="Arial" panose="020B0604020202020204" pitchFamily="34" charset="0"/>
                <a:cs typeface="Arial" panose="020B0604020202020204" pitchFamily="34" charset="0"/>
              </a:rPr>
              <a:t>público en general </a:t>
            </a:r>
            <a:r>
              <a:rPr lang="es-ES" sz="2400" dirty="0">
                <a:latin typeface="Arial" panose="020B0604020202020204" pitchFamily="34" charset="0"/>
                <a:cs typeface="Arial" panose="020B0604020202020204" pitchFamily="34" charset="0"/>
              </a:rPr>
              <a:t>conforme a las reglas de carácter general que para tal efecto emita el SAT. </a:t>
            </a:r>
          </a:p>
        </p:txBody>
      </p:sp>
      <p:sp>
        <p:nvSpPr>
          <p:cNvPr id="9220" name="3 Marcador de número de diapositiva"/>
          <p:cNvSpPr>
            <a:spLocks noGrp="1"/>
          </p:cNvSpPr>
          <p:nvPr>
            <p:ph type="sldNum" sz="quarter" idx="12"/>
          </p:nvPr>
        </p:nvSpPr>
        <p:spPr>
          <a:xfrm>
            <a:off x="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5000"/>
              </a:lnSpc>
              <a:spcBef>
                <a:spcPct val="50000"/>
              </a:spcBef>
              <a:buClr>
                <a:srgbClr val="093A80"/>
              </a:buClr>
              <a:buSzPct val="75000"/>
              <a:buFont typeface="Wingdings" panose="05000000000000000000" pitchFamily="2" charset="2"/>
              <a:buChar char="l"/>
              <a:defRPr sz="2600" b="1">
                <a:solidFill>
                  <a:schemeClr val="tx1"/>
                </a:solidFill>
                <a:latin typeface="Arial" panose="020B0604020202020204" pitchFamily="34" charset="0"/>
              </a:defRPr>
            </a:lvl1pPr>
            <a:lvl2pPr marL="742950" indent="-285750">
              <a:spcBef>
                <a:spcPct val="25000"/>
              </a:spcBef>
              <a:buClr>
                <a:schemeClr val="tx1"/>
              </a:buClr>
              <a:buSzPct val="75000"/>
              <a:buChar char="–"/>
              <a:defRPr sz="2600">
                <a:solidFill>
                  <a:schemeClr val="tx1"/>
                </a:solidFill>
                <a:latin typeface="Arial" panose="020B0604020202020204" pitchFamily="34" charset="0"/>
              </a:defRPr>
            </a:lvl2pPr>
            <a:lvl3pPr marL="1143000" indent="-228600">
              <a:spcBef>
                <a:spcPct val="20000"/>
              </a:spcBef>
              <a:buClr>
                <a:srgbClr val="093A80"/>
              </a:buClr>
              <a:buSzPct val="75000"/>
              <a:buFont typeface="Wingdings" panose="05000000000000000000" pitchFamily="2" charset="2"/>
              <a:buChar char="l"/>
              <a:defRPr sz="2600">
                <a:solidFill>
                  <a:schemeClr val="tx1"/>
                </a:solidFill>
                <a:latin typeface="Arial" panose="020B0604020202020204" pitchFamily="34" charset="0"/>
              </a:defRPr>
            </a:lvl3pPr>
            <a:lvl4pPr marL="1600200" indent="-228600">
              <a:spcBef>
                <a:spcPct val="20000"/>
              </a:spcBef>
              <a:buClr>
                <a:srgbClr val="093A80"/>
              </a:buClr>
              <a:buSzPct val="75000"/>
              <a:buChar char="–"/>
              <a:defRPr sz="2400">
                <a:solidFill>
                  <a:schemeClr val="tx1"/>
                </a:solidFill>
                <a:latin typeface="Arial" panose="020B0604020202020204" pitchFamily="34" charset="0"/>
              </a:defRPr>
            </a:lvl4pPr>
            <a:lvl5pPr marL="2057400" indent="-228600">
              <a:spcBef>
                <a:spcPct val="20000"/>
              </a:spcBef>
              <a:buClr>
                <a:srgbClr val="093A80"/>
              </a:buClr>
              <a:buSzPct val="75000"/>
              <a:buFont typeface="Wingdings" panose="05000000000000000000" pitchFamily="2" charset="2"/>
              <a:buChar char="l"/>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9pPr>
          </a:lstStyle>
          <a:p>
            <a:pPr>
              <a:lnSpc>
                <a:spcPct val="100000"/>
              </a:lnSpc>
              <a:spcBef>
                <a:spcPct val="0"/>
              </a:spcBef>
              <a:buClrTx/>
              <a:buSzTx/>
              <a:buFontTx/>
              <a:buNone/>
            </a:pPr>
            <a:fld id="{F7ADAADA-B77F-43DA-B44C-63793D74B60C}" type="slidenum">
              <a:rPr lang="es-ES_tradnl" altLang="en-US" sz="1400" b="0">
                <a:solidFill>
                  <a:srgbClr val="000000"/>
                </a:solidFill>
                <a:latin typeface="Times New Roman" panose="02020603050405020304" pitchFamily="18" charset="0"/>
              </a:rPr>
              <a:pPr>
                <a:lnSpc>
                  <a:spcPct val="100000"/>
                </a:lnSpc>
                <a:spcBef>
                  <a:spcPct val="0"/>
                </a:spcBef>
                <a:buClrTx/>
                <a:buSzTx/>
                <a:buFontTx/>
                <a:buNone/>
              </a:pPr>
              <a:t>80</a:t>
            </a:fld>
            <a:endParaRPr lang="es-ES_tradnl" altLang="en-US" sz="1400" b="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7206105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Título"/>
          <p:cNvSpPr>
            <a:spLocks noGrp="1"/>
          </p:cNvSpPr>
          <p:nvPr>
            <p:ph type="title"/>
          </p:nvPr>
        </p:nvSpPr>
        <p:spPr>
          <a:xfrm>
            <a:off x="838200" y="200025"/>
            <a:ext cx="10663238" cy="1100137"/>
          </a:xfrm>
        </p:spPr>
        <p:txBody>
          <a:bodyPr>
            <a:normAutofit fontScale="90000"/>
          </a:bodyPr>
          <a:lstStyle/>
          <a:p>
            <a:pPr algn="ctr"/>
            <a:r>
              <a:rPr lang="es-MX" dirty="0">
                <a:latin typeface="Arial" panose="020B0604020202020204" pitchFamily="34" charset="0"/>
                <a:cs typeface="Arial" panose="020B0604020202020204" pitchFamily="34" charset="0"/>
              </a:rPr>
              <a:t>Expedición de Comprobantes en Operaciones con el Público en General</a:t>
            </a:r>
            <a:endParaRPr lang="es-MX" altLang="en-US" dirty="0"/>
          </a:p>
        </p:txBody>
      </p:sp>
      <p:sp>
        <p:nvSpPr>
          <p:cNvPr id="9219" name="2 Marcador de contenido"/>
          <p:cNvSpPr>
            <a:spLocks noGrp="1"/>
          </p:cNvSpPr>
          <p:nvPr>
            <p:ph idx="1"/>
          </p:nvPr>
        </p:nvSpPr>
        <p:spPr>
          <a:xfrm>
            <a:off x="200025" y="1500188"/>
            <a:ext cx="11672888" cy="4856161"/>
          </a:xfrm>
        </p:spPr>
        <p:txBody>
          <a:bodyPr>
            <a:normAutofit/>
          </a:bodyPr>
          <a:lstStyle/>
          <a:p>
            <a:pPr marL="0" indent="0" algn="just">
              <a:lnSpc>
                <a:spcPct val="100000"/>
              </a:lnSpc>
              <a:spcBef>
                <a:spcPts val="0"/>
              </a:spcBef>
              <a:buNone/>
            </a:pPr>
            <a:r>
              <a:rPr lang="es-MX" sz="2400" b="1" dirty="0" smtClean="0">
                <a:latin typeface="Arial" panose="020B0604020202020204" pitchFamily="34" charset="0"/>
                <a:cs typeface="Arial" panose="020B0604020202020204" pitchFamily="34" charset="0"/>
              </a:rPr>
              <a:t>RMF Regla </a:t>
            </a:r>
            <a:r>
              <a:rPr lang="es-MX" sz="2400" b="1" dirty="0">
                <a:latin typeface="Arial" panose="020B0604020202020204" pitchFamily="34" charset="0"/>
                <a:cs typeface="Arial" panose="020B0604020202020204" pitchFamily="34" charset="0"/>
              </a:rPr>
              <a:t>2.7.1.14 </a:t>
            </a:r>
            <a:r>
              <a:rPr lang="es-MX" sz="2400" dirty="0">
                <a:latin typeface="Arial" panose="020B0604020202020204" pitchFamily="34" charset="0"/>
                <a:cs typeface="Arial" panose="020B0604020202020204" pitchFamily="34" charset="0"/>
              </a:rPr>
              <a:t>Aquellos contribuyentes que perciban ingresos por enajenaciones realizadas durante un mes calendario a un mismo contribuyente del RIF, </a:t>
            </a:r>
            <a:r>
              <a:rPr lang="es-MX" sz="2400" b="1" dirty="0">
                <a:latin typeface="Arial" panose="020B0604020202020204" pitchFamily="34" charset="0"/>
                <a:cs typeface="Arial" panose="020B0604020202020204" pitchFamily="34" charset="0"/>
              </a:rPr>
              <a:t>podrán diferir la emisión de los CFDI </a:t>
            </a:r>
            <a:r>
              <a:rPr lang="es-MX" sz="2400" dirty="0">
                <a:latin typeface="Arial" panose="020B0604020202020204" pitchFamily="34" charset="0"/>
                <a:cs typeface="Arial" panose="020B0604020202020204" pitchFamily="34" charset="0"/>
              </a:rPr>
              <a:t>correspondientes a dichas transacciones, </a:t>
            </a:r>
            <a:r>
              <a:rPr lang="es-MX" sz="2400" b="1" dirty="0">
                <a:latin typeface="Arial" panose="020B0604020202020204" pitchFamily="34" charset="0"/>
                <a:cs typeface="Arial" panose="020B0604020202020204" pitchFamily="34" charset="0"/>
              </a:rPr>
              <a:t>a efecto de emitir a más tardar </a:t>
            </a:r>
            <a:r>
              <a:rPr lang="es-MX" sz="2400" b="1" dirty="0">
                <a:solidFill>
                  <a:srgbClr val="2116FC"/>
                </a:solidFill>
                <a:latin typeface="Arial" panose="020B0604020202020204" pitchFamily="34" charset="0"/>
                <a:cs typeface="Arial" panose="020B0604020202020204" pitchFamily="34" charset="0"/>
              </a:rPr>
              <a:t>dentro de los tres días posteriores</a:t>
            </a:r>
            <a:r>
              <a:rPr lang="es-MX" sz="2400" dirty="0">
                <a:solidFill>
                  <a:srgbClr val="2116FC"/>
                </a:solidFill>
                <a:latin typeface="Arial" panose="020B0604020202020204" pitchFamily="34" charset="0"/>
                <a:cs typeface="Arial" panose="020B0604020202020204" pitchFamily="34" charset="0"/>
              </a:rPr>
              <a:t> </a:t>
            </a:r>
            <a:r>
              <a:rPr lang="es-MX" sz="2400" b="1" dirty="0">
                <a:solidFill>
                  <a:srgbClr val="2116FC"/>
                </a:solidFill>
                <a:latin typeface="Arial" panose="020B0604020202020204" pitchFamily="34" charset="0"/>
                <a:cs typeface="Arial" panose="020B0604020202020204" pitchFamily="34" charset="0"/>
              </a:rPr>
              <a:t>al último día del mes de que se trate</a:t>
            </a:r>
            <a:r>
              <a:rPr lang="es-MX" sz="2400" b="1" dirty="0">
                <a:latin typeface="Arial" panose="020B0604020202020204" pitchFamily="34" charset="0"/>
                <a:cs typeface="Arial" panose="020B0604020202020204" pitchFamily="34" charset="0"/>
              </a:rPr>
              <a:t>, un solo CFDI que incluya todas las operaciones </a:t>
            </a:r>
            <a:r>
              <a:rPr lang="es-MX" sz="2400" dirty="0">
                <a:latin typeface="Arial" panose="020B0604020202020204" pitchFamily="34" charset="0"/>
                <a:cs typeface="Arial" panose="020B0604020202020204" pitchFamily="34" charset="0"/>
              </a:rPr>
              <a:t>realizadas dentro de dicho mes con el mismo contribuyente, debiendo cumplir ciertos requisitos.</a:t>
            </a:r>
            <a:endParaRPr lang="es-ES" sz="2400" dirty="0">
              <a:latin typeface="Arial" panose="020B0604020202020204" pitchFamily="34" charset="0"/>
              <a:cs typeface="Arial" panose="020B0604020202020204" pitchFamily="34" charset="0"/>
            </a:endParaRPr>
          </a:p>
          <a:p>
            <a:pPr marL="0" indent="0" algn="just">
              <a:lnSpc>
                <a:spcPct val="100000"/>
              </a:lnSpc>
              <a:spcBef>
                <a:spcPts val="0"/>
              </a:spcBef>
              <a:buNone/>
            </a:pPr>
            <a:endParaRPr lang="es-MX" sz="2400" dirty="0">
              <a:latin typeface="Arial" panose="020B0604020202020204" pitchFamily="34" charset="0"/>
              <a:cs typeface="Arial" panose="020B0604020202020204" pitchFamily="34" charset="0"/>
            </a:endParaRPr>
          </a:p>
          <a:p>
            <a:pPr marL="0" indent="0" algn="just">
              <a:lnSpc>
                <a:spcPct val="100000"/>
              </a:lnSpc>
              <a:spcBef>
                <a:spcPts val="0"/>
              </a:spcBef>
              <a:buNone/>
            </a:pPr>
            <a:r>
              <a:rPr lang="es-MX" sz="2400" b="1" dirty="0" smtClean="0">
                <a:latin typeface="Arial" panose="020B0604020202020204" pitchFamily="34" charset="0"/>
                <a:cs typeface="Arial" panose="020B0604020202020204" pitchFamily="34" charset="0"/>
              </a:rPr>
              <a:t>RMF Regla 2.7.1.24 </a:t>
            </a:r>
            <a:r>
              <a:rPr lang="es-MX" sz="2400" dirty="0">
                <a:latin typeface="Arial" panose="020B0604020202020204" pitchFamily="34" charset="0"/>
                <a:cs typeface="Arial" panose="020B0604020202020204" pitchFamily="34" charset="0"/>
              </a:rPr>
              <a:t>En los </a:t>
            </a:r>
            <a:r>
              <a:rPr lang="es-MX" sz="2400" b="1" dirty="0">
                <a:latin typeface="Arial" panose="020B0604020202020204" pitchFamily="34" charset="0"/>
                <a:cs typeface="Arial" panose="020B0604020202020204" pitchFamily="34" charset="0"/>
              </a:rPr>
              <a:t>CFDI globales </a:t>
            </a:r>
            <a:r>
              <a:rPr lang="es-MX" sz="2400" dirty="0">
                <a:latin typeface="Arial" panose="020B0604020202020204" pitchFamily="34" charset="0"/>
                <a:cs typeface="Arial" panose="020B0604020202020204" pitchFamily="34" charset="0"/>
              </a:rPr>
              <a:t>se deberá separar el monto del IVA e IEPS a cargo del contribuyente</a:t>
            </a:r>
            <a:endParaRPr lang="es-ES" sz="2400" dirty="0">
              <a:latin typeface="Arial" panose="020B0604020202020204" pitchFamily="34" charset="0"/>
              <a:cs typeface="Arial" panose="020B0604020202020204" pitchFamily="34" charset="0"/>
            </a:endParaRPr>
          </a:p>
          <a:p>
            <a:pPr marL="0" indent="0" algn="just">
              <a:lnSpc>
                <a:spcPct val="100000"/>
              </a:lnSpc>
              <a:spcBef>
                <a:spcPts val="0"/>
              </a:spcBef>
              <a:buNone/>
            </a:pPr>
            <a:endParaRPr lang="es-ES" sz="2400" dirty="0">
              <a:latin typeface="Arial" panose="020B0604020202020204" pitchFamily="34" charset="0"/>
              <a:cs typeface="Arial" panose="020B0604020202020204" pitchFamily="34" charset="0"/>
            </a:endParaRPr>
          </a:p>
          <a:p>
            <a:pPr marL="0" indent="0" algn="just">
              <a:lnSpc>
                <a:spcPct val="100000"/>
              </a:lnSpc>
              <a:spcBef>
                <a:spcPts val="0"/>
              </a:spcBef>
              <a:buNone/>
            </a:pPr>
            <a:endParaRPr lang="en-US" sz="2400" dirty="0">
              <a:latin typeface="Arial" panose="020B0604020202020204" pitchFamily="34" charset="0"/>
              <a:cs typeface="Arial" panose="020B0604020202020204" pitchFamily="34" charset="0"/>
            </a:endParaRPr>
          </a:p>
        </p:txBody>
      </p:sp>
      <p:sp>
        <p:nvSpPr>
          <p:cNvPr id="9220" name="3 Marcador de número de diapositiva"/>
          <p:cNvSpPr>
            <a:spLocks noGrp="1"/>
          </p:cNvSpPr>
          <p:nvPr>
            <p:ph type="sldNum" sz="quarter" idx="12"/>
          </p:nvPr>
        </p:nvSpPr>
        <p:spPr>
          <a:xfrm>
            <a:off x="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5000"/>
              </a:lnSpc>
              <a:spcBef>
                <a:spcPct val="50000"/>
              </a:spcBef>
              <a:buClr>
                <a:srgbClr val="093A80"/>
              </a:buClr>
              <a:buSzPct val="75000"/>
              <a:buFont typeface="Wingdings" panose="05000000000000000000" pitchFamily="2" charset="2"/>
              <a:buChar char="l"/>
              <a:defRPr sz="2600" b="1">
                <a:solidFill>
                  <a:schemeClr val="tx1"/>
                </a:solidFill>
                <a:latin typeface="Arial" panose="020B0604020202020204" pitchFamily="34" charset="0"/>
              </a:defRPr>
            </a:lvl1pPr>
            <a:lvl2pPr marL="742950" indent="-285750">
              <a:spcBef>
                <a:spcPct val="25000"/>
              </a:spcBef>
              <a:buClr>
                <a:schemeClr val="tx1"/>
              </a:buClr>
              <a:buSzPct val="75000"/>
              <a:buChar char="–"/>
              <a:defRPr sz="2600">
                <a:solidFill>
                  <a:schemeClr val="tx1"/>
                </a:solidFill>
                <a:latin typeface="Arial" panose="020B0604020202020204" pitchFamily="34" charset="0"/>
              </a:defRPr>
            </a:lvl2pPr>
            <a:lvl3pPr marL="1143000" indent="-228600">
              <a:spcBef>
                <a:spcPct val="20000"/>
              </a:spcBef>
              <a:buClr>
                <a:srgbClr val="093A80"/>
              </a:buClr>
              <a:buSzPct val="75000"/>
              <a:buFont typeface="Wingdings" panose="05000000000000000000" pitchFamily="2" charset="2"/>
              <a:buChar char="l"/>
              <a:defRPr sz="2600">
                <a:solidFill>
                  <a:schemeClr val="tx1"/>
                </a:solidFill>
                <a:latin typeface="Arial" panose="020B0604020202020204" pitchFamily="34" charset="0"/>
              </a:defRPr>
            </a:lvl3pPr>
            <a:lvl4pPr marL="1600200" indent="-228600">
              <a:spcBef>
                <a:spcPct val="20000"/>
              </a:spcBef>
              <a:buClr>
                <a:srgbClr val="093A80"/>
              </a:buClr>
              <a:buSzPct val="75000"/>
              <a:buChar char="–"/>
              <a:defRPr sz="2400">
                <a:solidFill>
                  <a:schemeClr val="tx1"/>
                </a:solidFill>
                <a:latin typeface="Arial" panose="020B0604020202020204" pitchFamily="34" charset="0"/>
              </a:defRPr>
            </a:lvl4pPr>
            <a:lvl5pPr marL="2057400" indent="-228600">
              <a:spcBef>
                <a:spcPct val="20000"/>
              </a:spcBef>
              <a:buClr>
                <a:srgbClr val="093A80"/>
              </a:buClr>
              <a:buSzPct val="75000"/>
              <a:buFont typeface="Wingdings" panose="05000000000000000000" pitchFamily="2" charset="2"/>
              <a:buChar char="l"/>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9pPr>
          </a:lstStyle>
          <a:p>
            <a:pPr>
              <a:lnSpc>
                <a:spcPct val="100000"/>
              </a:lnSpc>
              <a:spcBef>
                <a:spcPct val="0"/>
              </a:spcBef>
              <a:buClrTx/>
              <a:buSzTx/>
              <a:buFontTx/>
              <a:buNone/>
            </a:pPr>
            <a:fld id="{F7ADAADA-B77F-43DA-B44C-63793D74B60C}" type="slidenum">
              <a:rPr lang="es-ES_tradnl" altLang="en-US" sz="1400" b="0">
                <a:solidFill>
                  <a:srgbClr val="000000"/>
                </a:solidFill>
                <a:latin typeface="Times New Roman" panose="02020603050405020304" pitchFamily="18" charset="0"/>
              </a:rPr>
              <a:pPr>
                <a:lnSpc>
                  <a:spcPct val="100000"/>
                </a:lnSpc>
                <a:spcBef>
                  <a:spcPct val="0"/>
                </a:spcBef>
                <a:buClrTx/>
                <a:buSzTx/>
                <a:buFontTx/>
                <a:buNone/>
              </a:pPr>
              <a:t>81</a:t>
            </a:fld>
            <a:endParaRPr lang="es-ES_tradnl" altLang="en-US" sz="1400" b="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6837713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Título"/>
          <p:cNvSpPr>
            <a:spLocks noGrp="1"/>
          </p:cNvSpPr>
          <p:nvPr>
            <p:ph type="title"/>
          </p:nvPr>
        </p:nvSpPr>
        <p:spPr>
          <a:xfrm>
            <a:off x="838200" y="200025"/>
            <a:ext cx="10663238" cy="1100137"/>
          </a:xfrm>
        </p:spPr>
        <p:txBody>
          <a:bodyPr>
            <a:normAutofit fontScale="90000"/>
          </a:bodyPr>
          <a:lstStyle/>
          <a:p>
            <a:pPr algn="ctr"/>
            <a:r>
              <a:rPr lang="es-MX" dirty="0">
                <a:latin typeface="Arial" panose="020B0604020202020204" pitchFamily="34" charset="0"/>
                <a:cs typeface="Arial" panose="020B0604020202020204" pitchFamily="34" charset="0"/>
              </a:rPr>
              <a:t>Expedición de Comprobantes en Operaciones con el Público en General</a:t>
            </a:r>
            <a:endParaRPr lang="es-MX" altLang="en-US" dirty="0"/>
          </a:p>
        </p:txBody>
      </p:sp>
      <p:sp>
        <p:nvSpPr>
          <p:cNvPr id="9219" name="2 Marcador de contenido"/>
          <p:cNvSpPr>
            <a:spLocks noGrp="1"/>
          </p:cNvSpPr>
          <p:nvPr>
            <p:ph idx="1"/>
          </p:nvPr>
        </p:nvSpPr>
        <p:spPr>
          <a:xfrm>
            <a:off x="200025" y="1300162"/>
            <a:ext cx="11672888" cy="5056187"/>
          </a:xfrm>
        </p:spPr>
        <p:txBody>
          <a:bodyPr>
            <a:normAutofit fontScale="55000" lnSpcReduction="20000"/>
          </a:bodyPr>
          <a:lstStyle/>
          <a:p>
            <a:pPr marL="0" lvl="3" indent="0" algn="just">
              <a:lnSpc>
                <a:spcPct val="120000"/>
              </a:lnSpc>
              <a:buNone/>
            </a:pPr>
            <a:r>
              <a:rPr lang="es-MX" sz="4400" b="1" dirty="0" smtClean="0">
                <a:latin typeface="Arial" panose="020B0604020202020204" pitchFamily="34" charset="0"/>
                <a:cs typeface="Arial" panose="020B0604020202020204" pitchFamily="34" charset="0"/>
              </a:rPr>
              <a:t>RMF Regla </a:t>
            </a:r>
            <a:r>
              <a:rPr lang="es-MX" sz="4400" b="1" dirty="0">
                <a:latin typeface="Arial" panose="020B0604020202020204" pitchFamily="34" charset="0"/>
                <a:cs typeface="Arial" panose="020B0604020202020204" pitchFamily="34" charset="0"/>
              </a:rPr>
              <a:t>2.7.1.24 </a:t>
            </a:r>
          </a:p>
          <a:p>
            <a:pPr marL="108000" lvl="3" indent="0" algn="just">
              <a:lnSpc>
                <a:spcPct val="120000"/>
              </a:lnSpc>
              <a:buAutoNum type="arabicParenR"/>
            </a:pPr>
            <a:r>
              <a:rPr lang="es-MX" sz="4400" dirty="0">
                <a:latin typeface="Arial" panose="020B0604020202020204" pitchFamily="34" charset="0"/>
                <a:cs typeface="Arial" panose="020B0604020202020204" pitchFamily="34" charset="0"/>
              </a:rPr>
              <a:t> </a:t>
            </a:r>
            <a:r>
              <a:rPr lang="es-MX" sz="4400" b="1" dirty="0">
                <a:latin typeface="Arial" panose="020B0604020202020204" pitchFamily="34" charset="0"/>
                <a:cs typeface="Arial" panose="020B0604020202020204" pitchFamily="34" charset="0"/>
              </a:rPr>
              <a:t>TODOS </a:t>
            </a:r>
            <a:r>
              <a:rPr lang="es-MX" sz="4400" dirty="0">
                <a:latin typeface="Arial" panose="020B0604020202020204" pitchFamily="34" charset="0"/>
                <a:cs typeface="Arial" panose="020B0604020202020204" pitchFamily="34" charset="0"/>
              </a:rPr>
              <a:t>los contribuyentes podrán elaborar </a:t>
            </a:r>
            <a:r>
              <a:rPr lang="es-MX" sz="4400" b="1" dirty="0">
                <a:latin typeface="Arial" panose="020B0604020202020204" pitchFamily="34" charset="0"/>
                <a:cs typeface="Arial" panose="020B0604020202020204" pitchFamily="34" charset="0"/>
              </a:rPr>
              <a:t>un CFDI diario, semanal o mensual </a:t>
            </a:r>
            <a:r>
              <a:rPr lang="es-MX" sz="4400" dirty="0">
                <a:latin typeface="Arial" panose="020B0604020202020204" pitchFamily="34" charset="0"/>
                <a:cs typeface="Arial" panose="020B0604020202020204" pitchFamily="34" charset="0"/>
              </a:rPr>
              <a:t>donde consten los importes correspondientes a cada una de las operaciones realizadas con el </a:t>
            </a:r>
            <a:r>
              <a:rPr lang="es-MX" sz="4400" b="1" dirty="0">
                <a:latin typeface="Arial" panose="020B0604020202020204" pitchFamily="34" charset="0"/>
                <a:cs typeface="Arial" panose="020B0604020202020204" pitchFamily="34" charset="0"/>
              </a:rPr>
              <a:t>público en general </a:t>
            </a:r>
            <a:r>
              <a:rPr lang="es-MX" sz="4400" dirty="0">
                <a:latin typeface="Arial" panose="020B0604020202020204" pitchFamily="34" charset="0"/>
                <a:cs typeface="Arial" panose="020B0604020202020204" pitchFamily="34" charset="0"/>
              </a:rPr>
              <a:t>del </a:t>
            </a:r>
            <a:r>
              <a:rPr lang="es-MX" sz="4400" b="1" dirty="0">
                <a:latin typeface="Arial" panose="020B0604020202020204" pitchFamily="34" charset="0"/>
                <a:cs typeface="Arial" panose="020B0604020202020204" pitchFamily="34" charset="0"/>
              </a:rPr>
              <a:t>periodo al que corresponda</a:t>
            </a:r>
            <a:r>
              <a:rPr lang="es-MX" sz="4400" dirty="0">
                <a:latin typeface="Arial" panose="020B0604020202020204" pitchFamily="34" charset="0"/>
                <a:cs typeface="Arial" panose="020B0604020202020204" pitchFamily="34" charset="0"/>
              </a:rPr>
              <a:t> y, en su caso, el </a:t>
            </a:r>
            <a:r>
              <a:rPr lang="es-MX" sz="4400" b="1" dirty="0">
                <a:latin typeface="Arial" panose="020B0604020202020204" pitchFamily="34" charset="0"/>
                <a:cs typeface="Arial" panose="020B0604020202020204" pitchFamily="34" charset="0"/>
              </a:rPr>
              <a:t>número de folio o de operación</a:t>
            </a:r>
            <a:r>
              <a:rPr lang="es-MX" sz="4400" dirty="0">
                <a:latin typeface="Arial" panose="020B0604020202020204" pitchFamily="34" charset="0"/>
                <a:cs typeface="Arial" panose="020B0604020202020204" pitchFamily="34" charset="0"/>
              </a:rPr>
              <a:t> de los comprobantes de operaciones con el público en general que se hubieran emitido, utilizando para ello la </a:t>
            </a:r>
            <a:r>
              <a:rPr lang="es-MX" sz="4400" b="1" dirty="0">
                <a:solidFill>
                  <a:srgbClr val="2116FC"/>
                </a:solidFill>
                <a:latin typeface="Arial" panose="020B0604020202020204" pitchFamily="34" charset="0"/>
                <a:cs typeface="Arial" panose="020B0604020202020204" pitchFamily="34" charset="0"/>
              </a:rPr>
              <a:t>clave genérica</a:t>
            </a:r>
            <a:r>
              <a:rPr lang="es-MX" sz="4400" dirty="0">
                <a:latin typeface="Arial" panose="020B0604020202020204" pitchFamily="34" charset="0"/>
                <a:cs typeface="Arial" panose="020B0604020202020204" pitchFamily="34" charset="0"/>
              </a:rPr>
              <a:t> en el RFC a que se refiere la regla 2.7.1.26. </a:t>
            </a:r>
            <a:r>
              <a:rPr lang="es-MX" sz="4400" dirty="0">
                <a:solidFill>
                  <a:srgbClr val="FF0000"/>
                </a:solidFill>
                <a:latin typeface="Arial" panose="020B0604020202020204" pitchFamily="34" charset="0"/>
                <a:cs typeface="Arial" panose="020B0604020202020204" pitchFamily="34" charset="0"/>
              </a:rPr>
              <a:t>(</a:t>
            </a:r>
            <a:r>
              <a:rPr lang="es-MX" sz="4400" b="1" dirty="0">
                <a:solidFill>
                  <a:srgbClr val="FF0000"/>
                </a:solidFill>
                <a:latin typeface="Arial" panose="020B0604020202020204" pitchFamily="34" charset="0"/>
                <a:cs typeface="Arial" panose="020B0604020202020204" pitchFamily="34" charset="0"/>
              </a:rPr>
              <a:t>RFC: XAXX010101000)</a:t>
            </a:r>
          </a:p>
          <a:p>
            <a:pPr marL="108000" lvl="3" indent="0" algn="just">
              <a:lnSpc>
                <a:spcPct val="120000"/>
              </a:lnSpc>
              <a:buNone/>
            </a:pPr>
            <a:r>
              <a:rPr lang="es-MX" sz="4400" dirty="0">
                <a:latin typeface="Arial" panose="020B0604020202020204" pitchFamily="34" charset="0"/>
                <a:cs typeface="Arial" panose="020B0604020202020204" pitchFamily="34" charset="0"/>
              </a:rPr>
              <a:t> </a:t>
            </a:r>
            <a:endParaRPr lang="es-MX" sz="900" dirty="0">
              <a:latin typeface="Arial" panose="020B0604020202020204" pitchFamily="34" charset="0"/>
              <a:cs typeface="Arial" panose="020B0604020202020204" pitchFamily="34" charset="0"/>
            </a:endParaRPr>
          </a:p>
          <a:p>
            <a:pPr marL="108000" lvl="3" indent="0" algn="just">
              <a:lnSpc>
                <a:spcPct val="120000"/>
              </a:lnSpc>
              <a:buNone/>
            </a:pPr>
            <a:r>
              <a:rPr lang="es-MX" sz="4400" dirty="0">
                <a:latin typeface="Arial" panose="020B0604020202020204" pitchFamily="34" charset="0"/>
                <a:cs typeface="Arial" panose="020B0604020202020204" pitchFamily="34" charset="0"/>
              </a:rPr>
              <a:t>2) </a:t>
            </a:r>
            <a:r>
              <a:rPr lang="es-MX" sz="4400" b="1" dirty="0">
                <a:latin typeface="Arial" panose="020B0604020202020204" pitchFamily="34" charset="0"/>
                <a:cs typeface="Arial" panose="020B0604020202020204" pitchFamily="34" charset="0"/>
              </a:rPr>
              <a:t>RIF </a:t>
            </a:r>
            <a:r>
              <a:rPr lang="es-MX" sz="4400" dirty="0">
                <a:latin typeface="Arial" panose="020B0604020202020204" pitchFamily="34" charset="0"/>
                <a:cs typeface="Arial" panose="020B0604020202020204" pitchFamily="34" charset="0"/>
              </a:rPr>
              <a:t>Los contribuyentes que tributen en el </a:t>
            </a:r>
            <a:r>
              <a:rPr lang="es-MX" sz="4400" b="1" dirty="0">
                <a:latin typeface="Arial" panose="020B0604020202020204" pitchFamily="34" charset="0"/>
                <a:cs typeface="Arial" panose="020B0604020202020204" pitchFamily="34" charset="0"/>
              </a:rPr>
              <a:t>RIF</a:t>
            </a:r>
            <a:r>
              <a:rPr lang="es-MX" sz="4400" dirty="0">
                <a:latin typeface="Arial" panose="020B0604020202020204" pitchFamily="34" charset="0"/>
                <a:cs typeface="Arial" panose="020B0604020202020204" pitchFamily="34" charset="0"/>
              </a:rPr>
              <a:t> podrán elaborar el </a:t>
            </a:r>
            <a:r>
              <a:rPr lang="es-MX" sz="4400" b="1" dirty="0">
                <a:latin typeface="Arial" panose="020B0604020202020204" pitchFamily="34" charset="0"/>
                <a:cs typeface="Arial" panose="020B0604020202020204" pitchFamily="34" charset="0"/>
              </a:rPr>
              <a:t>CFDI de referencia de forma bimestral </a:t>
            </a:r>
            <a:r>
              <a:rPr lang="es-MX" sz="4400" dirty="0">
                <a:latin typeface="Arial" panose="020B0604020202020204" pitchFamily="34" charset="0"/>
                <a:cs typeface="Arial" panose="020B0604020202020204" pitchFamily="34" charset="0"/>
              </a:rPr>
              <a:t>a través de </a:t>
            </a:r>
            <a:r>
              <a:rPr lang="es-MX" sz="4400" b="1" dirty="0">
                <a:latin typeface="Arial" panose="020B0604020202020204" pitchFamily="34" charset="0"/>
                <a:cs typeface="Arial" panose="020B0604020202020204" pitchFamily="34" charset="0"/>
              </a:rPr>
              <a:t>Mis cuentas</a:t>
            </a:r>
            <a:r>
              <a:rPr lang="es-MX" sz="4400" dirty="0">
                <a:latin typeface="Arial" panose="020B0604020202020204" pitchFamily="34" charset="0"/>
                <a:cs typeface="Arial" panose="020B0604020202020204" pitchFamily="34" charset="0"/>
              </a:rPr>
              <a:t>, </a:t>
            </a:r>
            <a:r>
              <a:rPr lang="es-MX" sz="4400" b="1" dirty="0">
                <a:solidFill>
                  <a:srgbClr val="2116FC"/>
                </a:solidFill>
                <a:latin typeface="Arial" panose="020B0604020202020204" pitchFamily="34" charset="0"/>
                <a:cs typeface="Arial" panose="020B0604020202020204" pitchFamily="34" charset="0"/>
              </a:rPr>
              <a:t>incluyendo únicamente el monto total de las operaciones del bimestre y el periodo correspondiente</a:t>
            </a:r>
            <a:r>
              <a:rPr lang="es-MX" sz="4400" b="1" dirty="0">
                <a:solidFill>
                  <a:srgbClr val="002060"/>
                </a:solidFill>
                <a:latin typeface="Arial" panose="020B0604020202020204" pitchFamily="34" charset="0"/>
                <a:cs typeface="Arial" panose="020B0604020202020204" pitchFamily="34" charset="0"/>
              </a:rPr>
              <a:t>.</a:t>
            </a:r>
          </a:p>
          <a:p>
            <a:pPr marL="108000" lvl="3" indent="0" algn="just">
              <a:lnSpc>
                <a:spcPct val="120000"/>
              </a:lnSpc>
              <a:buNone/>
            </a:pPr>
            <a:endParaRPr lang="es-MX" sz="4400" dirty="0">
              <a:latin typeface="Arial" panose="020B0604020202020204" pitchFamily="34" charset="0"/>
              <a:cs typeface="Arial" panose="020B0604020202020204" pitchFamily="34" charset="0"/>
            </a:endParaRPr>
          </a:p>
        </p:txBody>
      </p:sp>
      <p:sp>
        <p:nvSpPr>
          <p:cNvPr id="9220" name="3 Marcador de número de diapositiva"/>
          <p:cNvSpPr>
            <a:spLocks noGrp="1"/>
          </p:cNvSpPr>
          <p:nvPr>
            <p:ph type="sldNum" sz="quarter" idx="12"/>
          </p:nvPr>
        </p:nvSpPr>
        <p:spPr>
          <a:xfrm>
            <a:off x="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5000"/>
              </a:lnSpc>
              <a:spcBef>
                <a:spcPct val="50000"/>
              </a:spcBef>
              <a:buClr>
                <a:srgbClr val="093A80"/>
              </a:buClr>
              <a:buSzPct val="75000"/>
              <a:buFont typeface="Wingdings" panose="05000000000000000000" pitchFamily="2" charset="2"/>
              <a:buChar char="l"/>
              <a:defRPr sz="2600" b="1">
                <a:solidFill>
                  <a:schemeClr val="tx1"/>
                </a:solidFill>
                <a:latin typeface="Arial" panose="020B0604020202020204" pitchFamily="34" charset="0"/>
              </a:defRPr>
            </a:lvl1pPr>
            <a:lvl2pPr marL="742950" indent="-285750">
              <a:spcBef>
                <a:spcPct val="25000"/>
              </a:spcBef>
              <a:buClr>
                <a:schemeClr val="tx1"/>
              </a:buClr>
              <a:buSzPct val="75000"/>
              <a:buChar char="–"/>
              <a:defRPr sz="2600">
                <a:solidFill>
                  <a:schemeClr val="tx1"/>
                </a:solidFill>
                <a:latin typeface="Arial" panose="020B0604020202020204" pitchFamily="34" charset="0"/>
              </a:defRPr>
            </a:lvl2pPr>
            <a:lvl3pPr marL="1143000" indent="-228600">
              <a:spcBef>
                <a:spcPct val="20000"/>
              </a:spcBef>
              <a:buClr>
                <a:srgbClr val="093A80"/>
              </a:buClr>
              <a:buSzPct val="75000"/>
              <a:buFont typeface="Wingdings" panose="05000000000000000000" pitchFamily="2" charset="2"/>
              <a:buChar char="l"/>
              <a:defRPr sz="2600">
                <a:solidFill>
                  <a:schemeClr val="tx1"/>
                </a:solidFill>
                <a:latin typeface="Arial" panose="020B0604020202020204" pitchFamily="34" charset="0"/>
              </a:defRPr>
            </a:lvl3pPr>
            <a:lvl4pPr marL="1600200" indent="-228600">
              <a:spcBef>
                <a:spcPct val="20000"/>
              </a:spcBef>
              <a:buClr>
                <a:srgbClr val="093A80"/>
              </a:buClr>
              <a:buSzPct val="75000"/>
              <a:buChar char="–"/>
              <a:defRPr sz="2400">
                <a:solidFill>
                  <a:schemeClr val="tx1"/>
                </a:solidFill>
                <a:latin typeface="Arial" panose="020B0604020202020204" pitchFamily="34" charset="0"/>
              </a:defRPr>
            </a:lvl4pPr>
            <a:lvl5pPr marL="2057400" indent="-228600">
              <a:spcBef>
                <a:spcPct val="20000"/>
              </a:spcBef>
              <a:buClr>
                <a:srgbClr val="093A80"/>
              </a:buClr>
              <a:buSzPct val="75000"/>
              <a:buFont typeface="Wingdings" panose="05000000000000000000" pitchFamily="2" charset="2"/>
              <a:buChar char="l"/>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9pPr>
          </a:lstStyle>
          <a:p>
            <a:pPr>
              <a:lnSpc>
                <a:spcPct val="100000"/>
              </a:lnSpc>
              <a:spcBef>
                <a:spcPct val="0"/>
              </a:spcBef>
              <a:buClrTx/>
              <a:buSzTx/>
              <a:buFontTx/>
              <a:buNone/>
            </a:pPr>
            <a:fld id="{F7ADAADA-B77F-43DA-B44C-63793D74B60C}" type="slidenum">
              <a:rPr lang="es-ES_tradnl" altLang="en-US" sz="1400" b="0">
                <a:solidFill>
                  <a:srgbClr val="000000"/>
                </a:solidFill>
                <a:latin typeface="Times New Roman" panose="02020603050405020304" pitchFamily="18" charset="0"/>
              </a:rPr>
              <a:pPr>
                <a:lnSpc>
                  <a:spcPct val="100000"/>
                </a:lnSpc>
                <a:spcBef>
                  <a:spcPct val="0"/>
                </a:spcBef>
                <a:buClrTx/>
                <a:buSzTx/>
                <a:buFontTx/>
                <a:buNone/>
              </a:pPr>
              <a:t>82</a:t>
            </a:fld>
            <a:endParaRPr lang="es-ES_tradnl" altLang="en-US" sz="1400" b="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4452460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Título"/>
          <p:cNvSpPr>
            <a:spLocks noGrp="1"/>
          </p:cNvSpPr>
          <p:nvPr>
            <p:ph type="title"/>
          </p:nvPr>
        </p:nvSpPr>
        <p:spPr>
          <a:xfrm>
            <a:off x="838200" y="200025"/>
            <a:ext cx="10663238" cy="1100137"/>
          </a:xfrm>
        </p:spPr>
        <p:txBody>
          <a:bodyPr>
            <a:normAutofit fontScale="90000"/>
          </a:bodyPr>
          <a:lstStyle/>
          <a:p>
            <a:pPr algn="ctr"/>
            <a:r>
              <a:rPr lang="es-MX" dirty="0">
                <a:latin typeface="Arial" panose="020B0604020202020204" pitchFamily="34" charset="0"/>
                <a:cs typeface="Arial" panose="020B0604020202020204" pitchFamily="34" charset="0"/>
              </a:rPr>
              <a:t>Expedición de Comprobantes en Operaciones con el Público en General</a:t>
            </a:r>
            <a:endParaRPr lang="es-MX" altLang="en-US" dirty="0"/>
          </a:p>
        </p:txBody>
      </p:sp>
      <p:sp>
        <p:nvSpPr>
          <p:cNvPr id="9219" name="2 Marcador de contenido"/>
          <p:cNvSpPr>
            <a:spLocks noGrp="1"/>
          </p:cNvSpPr>
          <p:nvPr>
            <p:ph idx="1"/>
          </p:nvPr>
        </p:nvSpPr>
        <p:spPr>
          <a:xfrm>
            <a:off x="212725" y="1300162"/>
            <a:ext cx="11672888" cy="5056187"/>
          </a:xfrm>
        </p:spPr>
        <p:txBody>
          <a:bodyPr>
            <a:normAutofit/>
          </a:bodyPr>
          <a:lstStyle/>
          <a:p>
            <a:pPr marL="0" lvl="3" indent="0" algn="just">
              <a:lnSpc>
                <a:spcPct val="120000"/>
              </a:lnSpc>
              <a:buNone/>
            </a:pPr>
            <a:r>
              <a:rPr lang="es-MX" sz="2800" b="1" dirty="0" smtClean="0">
                <a:latin typeface="Arial" panose="020B0604020202020204" pitchFamily="34" charset="0"/>
                <a:cs typeface="Arial" panose="020B0604020202020204" pitchFamily="34" charset="0"/>
              </a:rPr>
              <a:t>RMF Regla </a:t>
            </a:r>
            <a:r>
              <a:rPr lang="es-MX" sz="2800" b="1" dirty="0">
                <a:latin typeface="Arial" panose="020B0604020202020204" pitchFamily="34" charset="0"/>
                <a:cs typeface="Arial" panose="020B0604020202020204" pitchFamily="34" charset="0"/>
              </a:rPr>
              <a:t>2.7.1.24 </a:t>
            </a:r>
          </a:p>
          <a:p>
            <a:pPr marL="0" lvl="3" indent="0" algn="just">
              <a:lnSpc>
                <a:spcPct val="120000"/>
              </a:lnSpc>
              <a:buNone/>
            </a:pPr>
            <a:r>
              <a:rPr lang="es-ES" sz="2800" b="1" dirty="0">
                <a:latin typeface="Arial" panose="020B0604020202020204" pitchFamily="34" charset="0"/>
                <a:cs typeface="Arial" panose="020B0604020202020204" pitchFamily="34" charset="0"/>
              </a:rPr>
              <a:t>Décimo Quinto. </a:t>
            </a:r>
            <a:r>
              <a:rPr lang="es-ES" sz="2800" dirty="0">
                <a:latin typeface="Arial" panose="020B0604020202020204" pitchFamily="34" charset="0"/>
                <a:cs typeface="Arial" panose="020B0604020202020204" pitchFamily="34" charset="0"/>
              </a:rPr>
              <a:t>Para efectos de lo dispuesto en la regla 2.7.1.24. de la RMF para </a:t>
            </a:r>
            <a:r>
              <a:rPr lang="es-ES" sz="2800" dirty="0" smtClean="0">
                <a:latin typeface="Arial" panose="020B0604020202020204" pitchFamily="34" charset="0"/>
                <a:cs typeface="Arial" panose="020B0604020202020204" pitchFamily="34" charset="0"/>
              </a:rPr>
              <a:t>2021, </a:t>
            </a:r>
            <a:r>
              <a:rPr lang="es-ES" sz="2800" dirty="0">
                <a:latin typeface="Arial" panose="020B0604020202020204" pitchFamily="34" charset="0"/>
                <a:cs typeface="Arial" panose="020B0604020202020204" pitchFamily="34" charset="0"/>
              </a:rPr>
              <a:t>los contribuyentes que tributan en el RIF podrán emitir los CFDI a que se refiere la citada disposición, </a:t>
            </a:r>
            <a:r>
              <a:rPr lang="es-ES" sz="2800" b="1" i="1" dirty="0">
                <a:solidFill>
                  <a:srgbClr val="2116FC"/>
                </a:solidFill>
                <a:latin typeface="Arial" panose="020B0604020202020204" pitchFamily="34" charset="0"/>
                <a:cs typeface="Arial" panose="020B0604020202020204" pitchFamily="34" charset="0"/>
              </a:rPr>
              <a:t>señalando en el atributo de “Descripción” el periodo </a:t>
            </a:r>
            <a:r>
              <a:rPr lang="es-ES" sz="2800" b="1" dirty="0">
                <a:solidFill>
                  <a:srgbClr val="2116FC"/>
                </a:solidFill>
                <a:latin typeface="Arial" panose="020B0604020202020204" pitchFamily="34" charset="0"/>
                <a:cs typeface="Arial" panose="020B0604020202020204" pitchFamily="34" charset="0"/>
              </a:rPr>
              <a:t>al que corresponden </a:t>
            </a:r>
            <a:r>
              <a:rPr lang="es-ES" sz="2800" dirty="0">
                <a:latin typeface="Arial" panose="020B0604020202020204" pitchFamily="34" charset="0"/>
                <a:cs typeface="Arial" panose="020B0604020202020204" pitchFamily="34" charset="0"/>
              </a:rPr>
              <a:t>las operaciones realizadas con público en general.</a:t>
            </a:r>
            <a:endParaRPr lang="es-MX" sz="2800" dirty="0">
              <a:latin typeface="Arial" panose="020B0604020202020204" pitchFamily="34" charset="0"/>
              <a:cs typeface="Arial" panose="020B0604020202020204" pitchFamily="34" charset="0"/>
            </a:endParaRPr>
          </a:p>
        </p:txBody>
      </p:sp>
      <p:sp>
        <p:nvSpPr>
          <p:cNvPr id="9220" name="3 Marcador de número de diapositiva"/>
          <p:cNvSpPr>
            <a:spLocks noGrp="1"/>
          </p:cNvSpPr>
          <p:nvPr>
            <p:ph type="sldNum" sz="quarter" idx="12"/>
          </p:nvPr>
        </p:nvSpPr>
        <p:spPr>
          <a:xfrm>
            <a:off x="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5000"/>
              </a:lnSpc>
              <a:spcBef>
                <a:spcPct val="50000"/>
              </a:spcBef>
              <a:buClr>
                <a:srgbClr val="093A80"/>
              </a:buClr>
              <a:buSzPct val="75000"/>
              <a:buFont typeface="Wingdings" panose="05000000000000000000" pitchFamily="2" charset="2"/>
              <a:buChar char="l"/>
              <a:defRPr sz="2600" b="1">
                <a:solidFill>
                  <a:schemeClr val="tx1"/>
                </a:solidFill>
                <a:latin typeface="Arial" panose="020B0604020202020204" pitchFamily="34" charset="0"/>
              </a:defRPr>
            </a:lvl1pPr>
            <a:lvl2pPr marL="742950" indent="-285750">
              <a:spcBef>
                <a:spcPct val="25000"/>
              </a:spcBef>
              <a:buClr>
                <a:schemeClr val="tx1"/>
              </a:buClr>
              <a:buSzPct val="75000"/>
              <a:buChar char="–"/>
              <a:defRPr sz="2600">
                <a:solidFill>
                  <a:schemeClr val="tx1"/>
                </a:solidFill>
                <a:latin typeface="Arial" panose="020B0604020202020204" pitchFamily="34" charset="0"/>
              </a:defRPr>
            </a:lvl2pPr>
            <a:lvl3pPr marL="1143000" indent="-228600">
              <a:spcBef>
                <a:spcPct val="20000"/>
              </a:spcBef>
              <a:buClr>
                <a:srgbClr val="093A80"/>
              </a:buClr>
              <a:buSzPct val="75000"/>
              <a:buFont typeface="Wingdings" panose="05000000000000000000" pitchFamily="2" charset="2"/>
              <a:buChar char="l"/>
              <a:defRPr sz="2600">
                <a:solidFill>
                  <a:schemeClr val="tx1"/>
                </a:solidFill>
                <a:latin typeface="Arial" panose="020B0604020202020204" pitchFamily="34" charset="0"/>
              </a:defRPr>
            </a:lvl3pPr>
            <a:lvl4pPr marL="1600200" indent="-228600">
              <a:spcBef>
                <a:spcPct val="20000"/>
              </a:spcBef>
              <a:buClr>
                <a:srgbClr val="093A80"/>
              </a:buClr>
              <a:buSzPct val="75000"/>
              <a:buChar char="–"/>
              <a:defRPr sz="2400">
                <a:solidFill>
                  <a:schemeClr val="tx1"/>
                </a:solidFill>
                <a:latin typeface="Arial" panose="020B0604020202020204" pitchFamily="34" charset="0"/>
              </a:defRPr>
            </a:lvl4pPr>
            <a:lvl5pPr marL="2057400" indent="-228600">
              <a:spcBef>
                <a:spcPct val="20000"/>
              </a:spcBef>
              <a:buClr>
                <a:srgbClr val="093A80"/>
              </a:buClr>
              <a:buSzPct val="75000"/>
              <a:buFont typeface="Wingdings" panose="05000000000000000000" pitchFamily="2" charset="2"/>
              <a:buChar char="l"/>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9pPr>
          </a:lstStyle>
          <a:p>
            <a:pPr>
              <a:lnSpc>
                <a:spcPct val="100000"/>
              </a:lnSpc>
              <a:spcBef>
                <a:spcPct val="0"/>
              </a:spcBef>
              <a:buClrTx/>
              <a:buSzTx/>
              <a:buFontTx/>
              <a:buNone/>
            </a:pPr>
            <a:fld id="{F7ADAADA-B77F-43DA-B44C-63793D74B60C}" type="slidenum">
              <a:rPr lang="es-ES_tradnl" altLang="en-US" sz="1400" b="0">
                <a:solidFill>
                  <a:srgbClr val="000000"/>
                </a:solidFill>
                <a:latin typeface="Times New Roman" panose="02020603050405020304" pitchFamily="18" charset="0"/>
              </a:rPr>
              <a:pPr>
                <a:lnSpc>
                  <a:spcPct val="100000"/>
                </a:lnSpc>
                <a:spcBef>
                  <a:spcPct val="0"/>
                </a:spcBef>
                <a:buClrTx/>
                <a:buSzTx/>
                <a:buFontTx/>
                <a:buNone/>
              </a:pPr>
              <a:t>83</a:t>
            </a:fld>
            <a:endParaRPr lang="es-ES_tradnl" altLang="en-US" sz="1400" b="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4381530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p:cNvSpPr>
          <p:nvPr>
            <p:ph idx="1"/>
          </p:nvPr>
        </p:nvSpPr>
        <p:spPr>
          <a:xfrm>
            <a:off x="838199" y="1600201"/>
            <a:ext cx="10348913" cy="4500562"/>
          </a:xfrm>
        </p:spPr>
        <p:txBody>
          <a:bodyPr>
            <a:normAutofit fontScale="92500"/>
          </a:bodyPr>
          <a:lstStyle/>
          <a:p>
            <a:pPr algn="just">
              <a:spcBef>
                <a:spcPts val="1200"/>
              </a:spcBef>
              <a:spcAft>
                <a:spcPts val="600"/>
              </a:spcAft>
            </a:pPr>
            <a:r>
              <a:rPr lang="es-MX" altLang="en-US" dirty="0">
                <a:latin typeface="Arial" panose="020B0604020202020204" pitchFamily="34" charset="0"/>
                <a:cs typeface="Arial" panose="020B0604020202020204" pitchFamily="34" charset="0"/>
              </a:rPr>
              <a:t>Los comprobantes de operaciones con el público en general podrán ser de 3 formas:</a:t>
            </a:r>
          </a:p>
          <a:p>
            <a:pPr marL="971550" lvl="1" indent="-514350" algn="just">
              <a:spcBef>
                <a:spcPts val="1200"/>
              </a:spcBef>
              <a:spcAft>
                <a:spcPts val="600"/>
              </a:spcAft>
              <a:buFont typeface="+mj-lt"/>
              <a:buAutoNum type="arabicPeriod"/>
            </a:pPr>
            <a:r>
              <a:rPr lang="es-MX" altLang="en-US" sz="2800" dirty="0">
                <a:latin typeface="Arial" panose="020B0604020202020204" pitchFamily="34" charset="0"/>
                <a:cs typeface="Arial" panose="020B0604020202020204" pitchFamily="34" charset="0"/>
              </a:rPr>
              <a:t>Comprobantes impresos en </a:t>
            </a:r>
            <a:r>
              <a:rPr lang="es-MX" altLang="en-US" sz="2800" b="1" i="1" dirty="0">
                <a:latin typeface="Arial" panose="020B0604020202020204" pitchFamily="34" charset="0"/>
                <a:cs typeface="Arial" panose="020B0604020202020204" pitchFamily="34" charset="0"/>
              </a:rPr>
              <a:t>original y copia</a:t>
            </a:r>
            <a:r>
              <a:rPr lang="es-MX" altLang="en-US" sz="2800" dirty="0">
                <a:latin typeface="Arial" panose="020B0604020202020204" pitchFamily="34" charset="0"/>
                <a:cs typeface="Arial" panose="020B0604020202020204" pitchFamily="34" charset="0"/>
              </a:rPr>
              <a:t>, Pre-foliados. L</a:t>
            </a:r>
            <a:r>
              <a:rPr lang="es-MX" sz="2800" dirty="0">
                <a:latin typeface="Arial" panose="020B0604020202020204" pitchFamily="34" charset="0"/>
                <a:cs typeface="Arial" panose="020B0604020202020204" pitchFamily="34" charset="0"/>
              </a:rPr>
              <a:t>a copia se entregará al interesado y los originales se conservarán por el contribuyente que los expide.</a:t>
            </a:r>
            <a:endParaRPr lang="es-MX" altLang="en-US" sz="2800" dirty="0">
              <a:latin typeface="Arial" panose="020B0604020202020204" pitchFamily="34" charset="0"/>
              <a:cs typeface="Arial" panose="020B0604020202020204" pitchFamily="34" charset="0"/>
            </a:endParaRPr>
          </a:p>
          <a:p>
            <a:pPr marL="971550" lvl="1" indent="-514350" algn="just">
              <a:spcBef>
                <a:spcPts val="1200"/>
              </a:spcBef>
              <a:spcAft>
                <a:spcPts val="600"/>
              </a:spcAft>
              <a:buFont typeface="+mj-lt"/>
              <a:buAutoNum type="arabicPeriod"/>
            </a:pPr>
            <a:r>
              <a:rPr lang="es-MX" altLang="en-US" sz="2800" dirty="0">
                <a:latin typeface="Arial" panose="020B0604020202020204" pitchFamily="34" charset="0"/>
                <a:cs typeface="Arial" panose="020B0604020202020204" pitchFamily="34" charset="0"/>
              </a:rPr>
              <a:t>Comprobantes (copia) de los registros de auditoría de las </a:t>
            </a:r>
            <a:r>
              <a:rPr lang="es-MX" altLang="en-US" sz="2800" b="1" i="1" dirty="0">
                <a:latin typeface="Arial" panose="020B0604020202020204" pitchFamily="34" charset="0"/>
                <a:cs typeface="Arial" panose="020B0604020202020204" pitchFamily="34" charset="0"/>
              </a:rPr>
              <a:t>máquinas registradoras</a:t>
            </a:r>
            <a:r>
              <a:rPr lang="es-MX" altLang="en-US" sz="2800" dirty="0">
                <a:latin typeface="Arial" panose="020B0604020202020204" pitchFamily="34" charset="0"/>
                <a:cs typeface="Arial" panose="020B0604020202020204" pitchFamily="34" charset="0"/>
              </a:rPr>
              <a:t>, con la firma del auditor interno o contribuyente.</a:t>
            </a:r>
          </a:p>
          <a:p>
            <a:pPr marL="971550" lvl="1" indent="-514350" algn="just">
              <a:spcBef>
                <a:spcPts val="1200"/>
              </a:spcBef>
              <a:spcAft>
                <a:spcPts val="600"/>
              </a:spcAft>
              <a:buFont typeface="+mj-lt"/>
              <a:buAutoNum type="arabicPeriod"/>
            </a:pPr>
            <a:r>
              <a:rPr lang="es-MX" altLang="en-US" sz="2800" dirty="0">
                <a:latin typeface="Arial" panose="020B0604020202020204" pitchFamily="34" charset="0"/>
                <a:cs typeface="Arial" panose="020B0604020202020204" pitchFamily="34" charset="0"/>
              </a:rPr>
              <a:t>Comprobantes emitidos por los </a:t>
            </a:r>
            <a:r>
              <a:rPr lang="es-MX" altLang="en-US" sz="2800" b="1" i="1" dirty="0">
                <a:latin typeface="Arial" panose="020B0604020202020204" pitchFamily="34" charset="0"/>
                <a:cs typeface="Arial" panose="020B0604020202020204" pitchFamily="34" charset="0"/>
              </a:rPr>
              <a:t>equipos de registro </a:t>
            </a:r>
            <a:r>
              <a:rPr lang="es-MX" altLang="en-US" sz="2800" dirty="0">
                <a:latin typeface="Arial" panose="020B0604020202020204" pitchFamily="34" charset="0"/>
                <a:cs typeface="Arial" panose="020B0604020202020204" pitchFamily="34" charset="0"/>
              </a:rPr>
              <a:t>de operaciones con el público en general. </a:t>
            </a:r>
          </a:p>
          <a:p>
            <a:pPr marL="457200" lvl="1" indent="0" algn="just">
              <a:spcBef>
                <a:spcPts val="1200"/>
              </a:spcBef>
              <a:spcAft>
                <a:spcPts val="600"/>
              </a:spcAft>
              <a:buNone/>
            </a:pPr>
            <a:endParaRPr lang="es-MX" altLang="en-US" dirty="0">
              <a:latin typeface="Arial" panose="020B0604020202020204" pitchFamily="34" charset="0"/>
              <a:cs typeface="Arial" panose="020B0604020202020204" pitchFamily="34" charset="0"/>
            </a:endParaRPr>
          </a:p>
        </p:txBody>
      </p:sp>
      <p:sp>
        <p:nvSpPr>
          <p:cNvPr id="38915" name="6 Marcador de número de diapositiva"/>
          <p:cNvSpPr>
            <a:spLocks noGrp="1"/>
          </p:cNvSpPr>
          <p:nvPr>
            <p:ph type="sldNum" sz="quarter" idx="12"/>
          </p:nvPr>
        </p:nvSpPr>
        <p:spPr>
          <a:xfrm>
            <a:off x="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5000"/>
              </a:lnSpc>
              <a:spcBef>
                <a:spcPct val="50000"/>
              </a:spcBef>
              <a:buClr>
                <a:srgbClr val="093A80"/>
              </a:buClr>
              <a:buSzPct val="75000"/>
              <a:buFont typeface="Wingdings" panose="05000000000000000000" pitchFamily="2" charset="2"/>
              <a:buChar char="l"/>
              <a:defRPr sz="2600" b="1">
                <a:solidFill>
                  <a:schemeClr val="tx1"/>
                </a:solidFill>
                <a:latin typeface="Arial" panose="020B0604020202020204" pitchFamily="34" charset="0"/>
              </a:defRPr>
            </a:lvl1pPr>
            <a:lvl2pPr marL="742950" indent="-285750">
              <a:spcBef>
                <a:spcPct val="25000"/>
              </a:spcBef>
              <a:buClr>
                <a:schemeClr val="tx1"/>
              </a:buClr>
              <a:buSzPct val="75000"/>
              <a:buChar char="–"/>
              <a:defRPr sz="2600">
                <a:solidFill>
                  <a:schemeClr val="tx1"/>
                </a:solidFill>
                <a:latin typeface="Arial" panose="020B0604020202020204" pitchFamily="34" charset="0"/>
              </a:defRPr>
            </a:lvl2pPr>
            <a:lvl3pPr marL="1143000" indent="-228600">
              <a:spcBef>
                <a:spcPct val="20000"/>
              </a:spcBef>
              <a:buClr>
                <a:srgbClr val="093A80"/>
              </a:buClr>
              <a:buSzPct val="75000"/>
              <a:buFont typeface="Wingdings" panose="05000000000000000000" pitchFamily="2" charset="2"/>
              <a:buChar char="l"/>
              <a:defRPr sz="2600">
                <a:solidFill>
                  <a:schemeClr val="tx1"/>
                </a:solidFill>
                <a:latin typeface="Arial" panose="020B0604020202020204" pitchFamily="34" charset="0"/>
              </a:defRPr>
            </a:lvl3pPr>
            <a:lvl4pPr marL="1600200" indent="-228600">
              <a:spcBef>
                <a:spcPct val="20000"/>
              </a:spcBef>
              <a:buClr>
                <a:srgbClr val="093A80"/>
              </a:buClr>
              <a:buSzPct val="75000"/>
              <a:buChar char="–"/>
              <a:defRPr sz="2400">
                <a:solidFill>
                  <a:schemeClr val="tx1"/>
                </a:solidFill>
                <a:latin typeface="Arial" panose="020B0604020202020204" pitchFamily="34" charset="0"/>
              </a:defRPr>
            </a:lvl4pPr>
            <a:lvl5pPr marL="2057400" indent="-228600">
              <a:spcBef>
                <a:spcPct val="20000"/>
              </a:spcBef>
              <a:buClr>
                <a:srgbClr val="093A80"/>
              </a:buClr>
              <a:buSzPct val="75000"/>
              <a:buFont typeface="Wingdings" panose="05000000000000000000" pitchFamily="2" charset="2"/>
              <a:buChar char="l"/>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9pPr>
          </a:lstStyle>
          <a:p>
            <a:pPr>
              <a:lnSpc>
                <a:spcPct val="100000"/>
              </a:lnSpc>
              <a:spcBef>
                <a:spcPct val="0"/>
              </a:spcBef>
              <a:buClrTx/>
              <a:buSzTx/>
              <a:buFontTx/>
              <a:buNone/>
            </a:pPr>
            <a:fld id="{C7728673-677A-42D1-BE28-AF6B6BBA4027}" type="slidenum">
              <a:rPr lang="es-MX" altLang="en-US" sz="1400" b="0">
                <a:solidFill>
                  <a:srgbClr val="898989"/>
                </a:solidFill>
                <a:latin typeface="Calibri" panose="020F0502020204030204" pitchFamily="34" charset="0"/>
              </a:rPr>
              <a:pPr>
                <a:lnSpc>
                  <a:spcPct val="100000"/>
                </a:lnSpc>
                <a:spcBef>
                  <a:spcPct val="0"/>
                </a:spcBef>
                <a:buClrTx/>
                <a:buSzTx/>
                <a:buFontTx/>
                <a:buNone/>
              </a:pPr>
              <a:t>84</a:t>
            </a:fld>
            <a:endParaRPr lang="es-MX" altLang="en-US" sz="1400" b="0">
              <a:solidFill>
                <a:srgbClr val="898989"/>
              </a:solidFill>
              <a:latin typeface="Calibri" panose="020F0502020204030204" pitchFamily="34" charset="0"/>
            </a:endParaRPr>
          </a:p>
        </p:txBody>
      </p:sp>
      <p:sp>
        <p:nvSpPr>
          <p:cNvPr id="38916" name="Rectangle 4"/>
          <p:cNvSpPr>
            <a:spLocks/>
          </p:cNvSpPr>
          <p:nvPr/>
        </p:nvSpPr>
        <p:spPr bwMode="auto">
          <a:xfrm>
            <a:off x="600075" y="174626"/>
            <a:ext cx="10701338" cy="1193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a:lnSpc>
                <a:spcPct val="95000"/>
              </a:lnSpc>
              <a:spcBef>
                <a:spcPct val="50000"/>
              </a:spcBef>
              <a:buClr>
                <a:srgbClr val="093A80"/>
              </a:buClr>
              <a:buSzPct val="75000"/>
              <a:buFont typeface="Wingdings" panose="05000000000000000000" pitchFamily="2" charset="2"/>
              <a:buChar char="l"/>
              <a:defRPr sz="2600" b="1">
                <a:solidFill>
                  <a:schemeClr val="tx1"/>
                </a:solidFill>
                <a:latin typeface="Arial" panose="020B0604020202020204" pitchFamily="34" charset="0"/>
              </a:defRPr>
            </a:lvl1pPr>
            <a:lvl2pPr marL="742950" indent="-285750">
              <a:spcBef>
                <a:spcPct val="25000"/>
              </a:spcBef>
              <a:buClr>
                <a:schemeClr val="tx1"/>
              </a:buClr>
              <a:buSzPct val="75000"/>
              <a:buChar char="–"/>
              <a:defRPr sz="2600">
                <a:solidFill>
                  <a:schemeClr val="tx1"/>
                </a:solidFill>
                <a:latin typeface="Arial" panose="020B0604020202020204" pitchFamily="34" charset="0"/>
              </a:defRPr>
            </a:lvl2pPr>
            <a:lvl3pPr marL="1143000" indent="-228600">
              <a:spcBef>
                <a:spcPct val="20000"/>
              </a:spcBef>
              <a:buClr>
                <a:srgbClr val="093A80"/>
              </a:buClr>
              <a:buSzPct val="75000"/>
              <a:buFont typeface="Wingdings" panose="05000000000000000000" pitchFamily="2" charset="2"/>
              <a:buChar char="l"/>
              <a:defRPr sz="2600">
                <a:solidFill>
                  <a:schemeClr val="tx1"/>
                </a:solidFill>
                <a:latin typeface="Arial" panose="020B0604020202020204" pitchFamily="34" charset="0"/>
              </a:defRPr>
            </a:lvl3pPr>
            <a:lvl4pPr marL="1600200" indent="-228600">
              <a:spcBef>
                <a:spcPct val="20000"/>
              </a:spcBef>
              <a:buClr>
                <a:srgbClr val="093A80"/>
              </a:buClr>
              <a:buSzPct val="75000"/>
              <a:buChar char="–"/>
              <a:defRPr sz="2400">
                <a:solidFill>
                  <a:schemeClr val="tx1"/>
                </a:solidFill>
                <a:latin typeface="Arial" panose="020B0604020202020204" pitchFamily="34" charset="0"/>
              </a:defRPr>
            </a:lvl4pPr>
            <a:lvl5pPr marL="2057400" indent="-228600">
              <a:spcBef>
                <a:spcPct val="20000"/>
              </a:spcBef>
              <a:buClr>
                <a:srgbClr val="093A80"/>
              </a:buClr>
              <a:buSzPct val="75000"/>
              <a:buFont typeface="Wingdings" panose="05000000000000000000" pitchFamily="2" charset="2"/>
              <a:buChar char="l"/>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9pPr>
          </a:lstStyle>
          <a:p>
            <a:pPr algn="ctr">
              <a:lnSpc>
                <a:spcPct val="80000"/>
              </a:lnSpc>
              <a:spcBef>
                <a:spcPts val="600"/>
              </a:spcBef>
              <a:buClr>
                <a:schemeClr val="accent1"/>
              </a:buClr>
              <a:buSzPct val="70000"/>
              <a:buNone/>
            </a:pPr>
            <a:r>
              <a:rPr lang="es-MX" sz="4000" b="0" dirty="0">
                <a:cs typeface="Arial" panose="020B0604020202020204" pitchFamily="34" charset="0"/>
              </a:rPr>
              <a:t>Expedición de Comprobantes en Operaciones con el Público en General</a:t>
            </a:r>
            <a:endParaRPr lang="es-ES" altLang="en-US" sz="4000" b="0" u="sng" dirty="0">
              <a:solidFill>
                <a:schemeClr val="tx2"/>
              </a:solidFill>
              <a:latin typeface="Tahoma" panose="020B0604030504040204" pitchFamily="34" charset="0"/>
              <a:cs typeface="Tahoma" panose="020B0604030504040204" pitchFamily="34" charset="0"/>
            </a:endParaRPr>
          </a:p>
        </p:txBody>
      </p:sp>
      <p:sp>
        <p:nvSpPr>
          <p:cNvPr id="38917" name="AutoShape 2" descr="data:image/jpeg;base64,/9j/4AAQSkZJRgABAQAAAQABAAD/2wCEAAkGBxIQEhUUEhQUFhUUFBUWFBYVGBUYFBQXFhQWFhQYFBUYHCggGBwlHBUUITEhJSksLi4uFx8zODMsNygtLisBCgoKDg0OGhAQGywkHyQsLCwsLDAsLCwuLCwsLCwsLCwsLCwsLCwsLCwsLCwsLCwsLCwsLCwsLCwsLCwsLCwsLP/AABEIAKIBNwMBEQACEQEDEQH/xAAcAAEAAQUBAQAAAAAAAAAAAAAAAgEEBQYHAwj/xABKEAABAwIDAwkDBwgHCQAAAAABAAIDBBEFEiEGMUEHEyJRYXGBkaEyM7EUI0JyksHRCBU0UlNigqIkQ2OywuHwFhclRIOTs+Lx/8QAGgEBAAIDAQAAAAAAAAAAAAAAAAIDAQQFBv/EADERAQACAgECAwUIAgMBAAAAAAABAgMRBCExEjJRBSJBYaETM3GBkbHR8BTBFVLhQv/aAAwDAQACEQMRAD8AwzJSF5KaxLxk1mOzI0tdbiq5iYYhnsPxYi2qzFl1MkxLccJ2jvYP17eP+a6nH9oWr7t+sfV1+Pz9dLtjhma8XaQQuzjyVyRus7dWl63jdZTU0hAQEBAQEBAQEBAQEBAQEBAQEBAQEBAQEBAQEBAQEBAQEHzqCvKPJzWYVBRXNYlcQVJCrtT0Y1LL0eIW4qO9JR07NkwrG3MOhV2LNbHO6y2sXItSdw3HDsbZLo6wPofwXa4/tCt+l+k/R2MPMrfpbpLKrot0QEBAQEBAQEBAQEBAQEBAQEFhjGN01GGuqZo4mvdlaZHBoJtew8EHhS7UUMvu6umf9WaM/wCJBkoqhj/Ze131XA/BB62QUQEBAQEBAQEBAQEHzkvKvMqhyaRmsSkCsKpjT0jkIUZrtiF/TVduKrmJhLXozNDiRHFZiUqzMNswjaItsDqOo/ct7j8y+Lp3j0b+Dl2p07w2qkrWSi7T4cV28PJplj3Z/J1sWamSPdlcK9aICAgICAgICAgICAgICAg5bKfzvtAG6Op8KYSeLXTv/wDYD/tFBuuI4dS/8xRwPafp81G8fxAi49Vr3zTj88dPWP8Aam+XweaOnqx79lcGIzCmpmjrYAw+TLFZ/wAnD4fF4o0fb49b8ULNuy1G4/0Zla396OqqYmeF5LeirjlTf7usz8+0IxyPF5KzP0a9t58owiCOWOrrS6SVsTIjUCS5IJ1dJC46W9VbH2s99R9f4Tj7Se+o+rqFPTyBrQ+RxIaL2DRrbXWyl4LfGyXhn4yuWNsOJ79SpxGk4hVZBAQEBAQEBB85ELyrzIgIwqHJpCawm13UozCGphcw1FlCa+icTtlKWttxUYlKGdw/Fi0gglWVvMTuFlbzWdxLcML2ha6wk8/xXW4/tH4ZP1/l08PN+F/1Z5jgRcG4PELq1tFo3E9HQiYmNwqpMiAgICAgICAgICAgIIThxa4MIDiDlJFwHW0JHEX4IObbL7G4thTZBSzUExmk5yV9Q2obI89r2E9p3byetBnvzljLNH0NJJ1mKpcPJskf3oLFuKTRuLpMGqf+m+nlb3tZnHwWtHEwxbxeFRHGxRbxaXbOUKIe9osSht+0pJLeBjLhZbK9pW2mNxYviWFQU5kMbJy+XPHJHqHNcAQ9o+jG/wA0HZ0FEBAQEBAQEBAQcFnoiN4Xk9TDzs1Wb4LJ4vVCavEtIUtsKIxIhKQcmkJq9o5bKE1Yidd19T1VlX2WRLLUlfbipRKUNlwnHXM3HTiOC2cPIvindZ/JsYs9sc9G30GJsmGhseo/cu3x+ZTL07S6uHk1yfKV6ttsCAgICAgICAgICAg55tdtdWfnSnw7DjFzjmOfO6Vpe1gLczb5SCLNaT252oL8T7QR+1Fhsw/cknjcftggIJDaTFWe9wlx7YKmJ/o4NQRO37me+wzEmdrYRI3zY5BJvKhho0kfPEeqWnnbbvOUgIMxg21FDWuIp6iKVzW5iGnpNG69jqN481iZiO5tlPlce7O0nqBufIKP2lJ7Sh46+r2U0xAQEBAQEBAQahieyXGOzuzcVxsvAvXrXq5uTiWjy9WpV+COaTcEHtWhamp1LTtTXRhqihI4KuaoTCykpk6wjNXg6IhZiyEwgQssKBDW3pHJZRmqOtLyGZVTDMTpkKerskSnE7ZmixEjirIlKJbbhO0W4P1HXx/zXS4/PtTpfrH1b+HmTXpfrDZIZWvF2m4XYx5K5I3WXSpeto3VNTSEBAQEBAQEBBb4jXMp4pJpDZkTHPeeoNFz8EHL+RWjfVy1mK1A6dTIWRfusBu+x6vYbw92UHRat08PSZ86zi0+236rvpDv1WplnNi96nvR6fGPw9WrknLj96vvR6fH8p+Lyi2kgLSSS0j6JBJ8LKuvtHDNdz0+SuPaGGa7mdfJCPFKif3EWVv68h08B/8AVGOTnzfdV1HrLEcjNl+7rqPWVwMPkcPnp3EcWsAa3ztcq6uDJP3l5/LoujDefPefy6Occjczq2or5pCHxNlDIGkNytBe92lhqcoZqdVbHHxx8P16/usjDSPh+vX93WWNA3ADu0VsREdlkRpVZZEBAQEBAQEBAQeVRTMkFntB+Pmq8mKmSNWhC+Ot41aGvYlsq11zGfA/cVzsvs+e9J/Jp5OH8ay1HE9n3MOrSFz74rVnVo00r45rOpjTB1FARwVM1VzCykplHSOls+BZ3pCavPm1nbHhSbosT1NLiOVVzVjWl5DPZRidMxLJU1YQpxKe2wYXjLmG4P4eKvxZrY53WVuPJak7rLcMOxhkuh0d6Fdnj86uT3bdJdPDyq36T0lklvtsQEBAQEBAQaxyi7P1GI0bqanlZFnc0yF4d0mNN8oy7ruDfJBreB0OPYbTx08UGHzRRNysDXvY88SXZrDMSST3oLwbX4zHbnsFeRxMNTE/yaAb+aC0ftxTtkL6nDK+J3EmEujv19E2JWvPFxTfxzXqonjYpv45jqv6flewd2jqh0Z3WfDMLd+VpAWwve2P8oOHmiqXwVcD5BBIY2h4Dy4sIbZp13kcEGK/J/oebwvPxmnkf4Nyxj+4fNB0pAQEBAQEBAQEBAQEBBGSMOFnAEdRUbVi0amGLVi0alhMQ2ajk1Z0T1HUf5LQy8Cs9aTpqZOHE+Xo1PFNmnx726dY3ea52Xj3x+aGjkw2p3hr9Rh5bwWvNVOljJTKM1Y0t5YDw3pEMTC1gnDuwjeDw8Vm1JhGJXLTZVyzMbXEUqjrSOphfQT2WYlJlaSuI4qe2dtpwjaAiwdqPUdy3+Pzb4+k9YbeHlWp0nrDZ6eobILtNx8O9dnFmpljdZdTHkreN1eqtTEBAQEAm2p3Deg5Jg/KDi2IVFV+b6anmp4JLMzksc5pJDOmXWJIaT2XQZf/AG0xiL3+CyEcTDM1/o1rvigqOViJn6RQ4hBbeXQ3aPEH7kF1Scr2DyafKSz68Uo9Q0hBlotq8KqtPlVJJf6L3R3+y/VBWXZXCqnX5NSSdrWxk+bUGYwvDYqWJsMDAyNl8rBewuSTvN95KC7QUQEBAQEBAQEBAQEBAQEAhJjYxddgUUvDKesbvJaWXg47da9Gtk4tLdujV8U2Ve25AzDrH4LnZeJkp8OjRyca9fm1mqwxzb6LU015qwJwcxvDmkka3B3+B4qc23GpV+DUvXmQfZ0PEfi0qqY9WdeiNiN48Ru/ELGh6xv8QsTU0uopVHWmNL+CpIWYk2zmGYs6M3abf66ldiy2x28VVuPJak+KGZwjbWJ8hhntFIDbN/Vu6tT7N9N/mvSYskZKRaPi7eO8XrFobUrExAQEGi8s20fyHDZA02kqfmGW3gOB5x3g2473BBPkq2fdh+GRANHOy/PytOhJeBlbfgQ0NHfdQv4ojdUbTMR7raaHF4pTlvleNDG/R4Pdx8FVi5VMk+HtPpPdRi5WPJPh7W9J7r9bDZYnGG0Q/SWQOvwexjnHuBBKpy8jHj806U5eRixee0Q1KpwDC6okRYYyS+9zW80PtNIWrHO8fTFSZ+faGpXn/afc0m3z7R9XPduNnaHDqimiZSubLUeyyOplsAXhjS8m533tY8CraxyLd9V+q+v+Rbzar9f4d0gwstaGullcGgAAHKNBb6IB9VOMEz5rTP0/ZOMM/wD1aZ+n7aXUNKxmobr1m5PmdVbXHWvWIWxSsdnsppCAgICAgICAgICAgICAgICC0rMMil9pov1jQrXy8XHk6zHX1U5MFL94a3iWyR1LLO7OK52XgXr1r1aWTiWjy9Wq1+CuabOadO8Ed3UtGazHSWpamuksXLTPb+8PJ3nuPoo6Q1MLfmmk6XB4jcfEHf3rGmDK5u8X7Rv8vwWND2hlvu1+I7+pYmp3XkEyj1GtbT1dqo2/UZfvy/hZeg9n7+xjfrLscP7ptGxe3b6YiOYl8G4He+Lu629nkt5tOuU87ZGh7HBzXC7XA3BHYUHogIOG7Su/Pu0MVK0l1PRm0lvZ+bdmnPi7LH4BB3IBBiMfwNtSMzejKPZd19jrfHgtLl8OuaNx0t6tDm8GvIjcdLR2n+Wt01TiDiadpfcaOJ3tHbJwH+guZS/MmZwxv+PzcmmT2hMzgjv6+n5/2Waw3ZZjelMecfx35b+Op8VvYfZ1K+9k96fo6PH9l0pPiyz4rfRsDGBosAABuA0AXRiIiNQ6cREdIcP2otW7V00e8U5hB7OaDqg+rgssu4oCAgICAgICAgICAgICAgICAgICAg8p6dkgs9oPf+KrvipfzQhbHW/mhgsQ2WY7WM27D+K5+X2f8aT+rTvw/wDrLVMU2dez2mHsP4ELn3w3pPvRpp3xWr5oYWWkez94dR0d4HcfHzVelWpWssDZNxLXjdwcO8cW+iR0Y1t4srckT5JLN5p+V5GoNrZsg4m17DrUq45taK1+LNK2vOq92jzVnPyOl/XJd3DgPDcvRYscY6RWPg7uOngrFYX9JKQrE257A7XOopHRSEugOU5NSYwQQXtJOpuDccd+864mdMbdqgmbI0PYQ5rhdrhqCD1LLKT23BFyLgi43jtHag5W/kVZG90tNX1cUjr3fcZjc3N3MynfYoH+xW0NP+j4uJOyozm/i5siCrqraunHuqOot1WufJ7Cgj/vGxeDSqwaU9boRIW6dzXD+ZB6R8t1I02qKSshPa1hA83NPogzVBytYRLp8pyHqkZI23ja3qg0Dknf8u2grKu+ZoFQ9jux8oZEPsE+SDu6AgICAgICAgICAgICAgICAgICAgICAgo5oOhFx2rExExqWJiJ7sVW7PwybhlPZu8lp5OBjt5ejWvxKW7dGrbQbLSRtzRx8+BrYGzh2gWv5arX/wCOnfmU/wCD83KMejqHHLlDGsvaKxa0HXUn2i7rJv4Lew8emLt39W1iwUxx0YPDMOexpD7XLibDcL8FeuUbE2KQMcOjJfIbkEEb2kg7tRbvQXsIAflALeIve1+NtbjvB81VF/f8MqYye/4Zh0Dk82ufSS8zUO+Yf7II1jffVzXDRzTxFgdL233tXM1tzyqmgrGU1PTipJja52V5Dsz7lrWZWuv0bHd9IILODlzpgbVFJUxHjbK63mWlBnKHlfwiWwM7oyeEkcg83NBA80Gw0O2GHz+7rKd3ZzjAfIkFBmY5A4XaQR1ggj0QUmga/wBtrXfWAPxQYWt2Lw2a5koqYk7yImNcf4mgFBXZ7ZGiw98j6WERmUND7OcQQ0kiwcTbeUGcQEBAQEBAQEBAQEBAQEBAQEBAQEBAQEBAQLoLHEcKgqBaaJj+0jpDucNQg1fEOTalfrG58fZo9vrY+qDU8a5HXykObK0lvs6ub2+ybhBiq3YXEo/ap2zDrjczMe5hcR6hYmInuxMRPdhqqhkh6MscsY4tnY5re4SEZT5lR1MdkdTHZkuT2kghxWGZ7Xl77saHG+R7m2D2k3vZtxbqN+CzN4juz4oju7xPTsk0exrvrNDviFJJgq7YTDJr85RU9zvLWBjj4ssUGvVvIzhMl8scsd/1JXG3cH3QYWTkObGSaTEKiE9rQT4uY5qCJ2G2ipv0bFBIBwkc/wCD2vCCxxXafafC2tdVRwysc8MDssbi5xBIAERDtzXfR4LFrRWNzOmLWisbmdOg7I7YfKKWOSrDYp35rwsa8uADiG9HUgkWPita3NwxOvFufSOv7NW3OwROotufSOs/Rn4697/Yhkt1vsweROb0Uq5rW8tJ/Pp/6srmtby1n8+i8jJt0gAeIBuPOwV8b11XRv4pLLIgICAgICAgICAgICAgICAgICAgICCl0FEFCUFCUEcyBmQcl/KB2kMVNHRsPSqDnkt+yYeiP4n/ANwoNs5P9k46OhgZJG0zc3mkcR02uk6Ra128ZbgadSjekXjUo2rFo1K9lxqSjkEdTd8br83MB0rdTwN5H+rrmW5d+LfwZutZ7W/lysnOvxMng5HWs9rf6mPk2CmqWSNDmODmncQulTJW9fFWdw6mPJXJXxUncJyytYC5xDQN5JsFm1orG7TqGbWrWN2nUNaxLbWJnRhaZD1+y34XK5Wf2vjr0xx4pcbke3MNJ8OKPFP0edP+cqrUuEDD2DN4D2vUKNP87P1mfBH4f2f2Rx/8jyeszGOv4df7+jnfLTVSYcKdkU8hll5xz3usTlblADQb5dSfJbOP2djid5Jm0/Nt4/ZmKJ8WSZvPzn/Tq+xlEYaGma73nMRGQ7yXlgLyTvOpK3aUrSNVjTfpjrSNVjUM0ppiAgICAgICAgICAgICAgICAgICAgIF0FEFCUEC5BEuQRJQUugo54AuTYDUk7gBvJQfP+B3x/aAzOuYInc4Bw5mEgRN/idlJH7zkH0GCgt8SoGVEZjeNDuPFp4EKnPgrmpNLKORx6Z8c0vH99XO3OqMOmIBsf5JG8Dbj8QvMTObhZdROv2l46Z5Hs7NMRP8TC6hgq8Tfdx6AO86Rs7GjiVbWnI51tz2+kfgupj5ftK+7T7v0j8PVueDbPQU1i0Zn/ru3+A3NXb43BxYOsRufV6TiezsPGj3Y3PrPdl1ut588csknyvHYKcahopoLcLySZj/AOQDwQfQzW2AA3AWHggqgICAgICAgICAgICAgICAgICAgICCiCiCJKCBcgiXIIFyCJcgpmQa9t/FVy0E0dEzNNK3IOk1pDHe8ILiBfLcb/pIOK7OjG8CMhjonfOZc5fC6VpDb2AfGdBqeKDZKXlzmjOWpogCN+R7mH7Lwfig2LDuW/Dn6SMqIu0ta9vm11/RBmJNssErwzPVRDKbjnCYj2gl4Gh6lr5+Ljz68cdmtyeJi5GvtI3r+/o2/DquB7QIJInNt0ebcxzbdmUq6tYrGo6QvrWKxqsahegKSSoQfOOzn/ENqHSEXa2qlkH1YLiI/wArEH0agICAgICAgICAgICAgICAgICAgIBKCiChKCBcggXIIFyCBcggSgpdBUIKhB6NQedTRRSi0sccgPB7GuHk4FBgK7k6wqYHNRwtvxjBjP8AIQg1uv5DcNkN45KmLsDmPb5Obf1Qa9W8hE7CXUta2/ASNew+L2F3wQWo2O2oovc1EkgG4R1Be3wZLYeiCL9uNpqQET073ACxdJTOI788dgfNBH8nqgc7EKiZ4N44CDcWIfLI2x17GP8ANB9BICAgICAgICAgICAgICAgICAgIKIKIKEoIFyCBKDzLkECUESUEUAIMLtttAMNopaiwc5oAjadzpHEBoOo01JNuDSg5xh3LsP6+jt2xSX/AJXj70G0YbyyYVL7bpoT/aR3HnGXINpw7bDDp7CKsp3E7mmRrXfZcQUGejIIuCCOsajzCD0CCqCqCqCDY2gkgAE7yALnvKCSAgICAgICAgICAgICAgICAgIKFBQlBElB5lyCBKCBcg8y5BElBRBVBJoQcL5e8eM1RFRRkkQjPIBreWQDILdYaR9soOj4Dyb0EdHDDUUsMkjWDnJC35xz3dJ/THS0JIGugAQWWI8jOFy+wJoT/ZyXHlIHINZxDkD/AGFZ3CWP/E0/cgwb+S3HaPWmfmA1/o85YfsuyoInaLafD/eiqLRv52ISs8ZMp/vIL2g5d62PSemgktvy543fFw9EG0Ydy80b7c9TzxniWlkjR6tPog2jDeVTCJ91U1h6pWvjt4uGX1QbdS1LJWNfG5r2OF2uaQWuB3EEbwg9UBAQEBAQEBAQEBAQEBAQEFLoKIKEoIlyCBKCBKDzLkECUEEBAQSAQW+LYgylglnk9iJjnu7covYdpNh4oOB8lmHvxXFzUzdIRudUy9ReSeaaP4rHuYg+jgEEwEEwEEkFQgscQwamqBaaCGQHfnYx3xCDV8R5J8Im1+TCM9cT3s/lvl9EHBOVDZ2nw2uNPTOkc1sbHO5wgkOfc2BAGmXL5lB9QbN0Pyekp4f2UETD3tYAfW6DIoCAgICAgICAgICAgICAgoUBBEoIlBAoIFB5uQQcggUBAQVQTCDROW9xGEyWO+WEHtGe9j4geSDC/k5sHyarNhczRgniQGEgX6tT5lB18IJhBIIKoKoCAg+XuUnXaCW+v9IgGvVki0QfUIQEBAQEBAQEBAQEBAQf/9k="/>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5000"/>
              </a:lnSpc>
              <a:spcBef>
                <a:spcPct val="50000"/>
              </a:spcBef>
              <a:buClr>
                <a:srgbClr val="093A80"/>
              </a:buClr>
              <a:buSzPct val="75000"/>
              <a:buFont typeface="Wingdings" panose="05000000000000000000" pitchFamily="2" charset="2"/>
              <a:buChar char="l"/>
              <a:defRPr sz="2600" b="1">
                <a:solidFill>
                  <a:schemeClr val="tx1"/>
                </a:solidFill>
                <a:latin typeface="Arial" panose="020B0604020202020204" pitchFamily="34" charset="0"/>
              </a:defRPr>
            </a:lvl1pPr>
            <a:lvl2pPr marL="742950" indent="-285750">
              <a:spcBef>
                <a:spcPct val="25000"/>
              </a:spcBef>
              <a:buClr>
                <a:schemeClr val="tx1"/>
              </a:buClr>
              <a:buSzPct val="75000"/>
              <a:buChar char="–"/>
              <a:defRPr sz="2600">
                <a:solidFill>
                  <a:schemeClr val="tx1"/>
                </a:solidFill>
                <a:latin typeface="Arial" panose="020B0604020202020204" pitchFamily="34" charset="0"/>
              </a:defRPr>
            </a:lvl2pPr>
            <a:lvl3pPr marL="1143000" indent="-228600">
              <a:spcBef>
                <a:spcPct val="20000"/>
              </a:spcBef>
              <a:buClr>
                <a:srgbClr val="093A80"/>
              </a:buClr>
              <a:buSzPct val="75000"/>
              <a:buFont typeface="Wingdings" panose="05000000000000000000" pitchFamily="2" charset="2"/>
              <a:buChar char="l"/>
              <a:defRPr sz="2600">
                <a:solidFill>
                  <a:schemeClr val="tx1"/>
                </a:solidFill>
                <a:latin typeface="Arial" panose="020B0604020202020204" pitchFamily="34" charset="0"/>
              </a:defRPr>
            </a:lvl3pPr>
            <a:lvl4pPr marL="1600200" indent="-228600">
              <a:spcBef>
                <a:spcPct val="20000"/>
              </a:spcBef>
              <a:buClr>
                <a:srgbClr val="093A80"/>
              </a:buClr>
              <a:buSzPct val="75000"/>
              <a:buChar char="–"/>
              <a:defRPr sz="2400">
                <a:solidFill>
                  <a:schemeClr val="tx1"/>
                </a:solidFill>
                <a:latin typeface="Arial" panose="020B0604020202020204" pitchFamily="34" charset="0"/>
              </a:defRPr>
            </a:lvl4pPr>
            <a:lvl5pPr marL="2057400" indent="-228600">
              <a:spcBef>
                <a:spcPct val="20000"/>
              </a:spcBef>
              <a:buClr>
                <a:srgbClr val="093A80"/>
              </a:buClr>
              <a:buSzPct val="75000"/>
              <a:buFont typeface="Wingdings" panose="05000000000000000000" pitchFamily="2" charset="2"/>
              <a:buChar char="l"/>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9pPr>
          </a:lstStyle>
          <a:p>
            <a:pPr>
              <a:lnSpc>
                <a:spcPct val="80000"/>
              </a:lnSpc>
              <a:spcBef>
                <a:spcPct val="0"/>
              </a:spcBef>
              <a:buClrTx/>
              <a:buSzTx/>
              <a:buFontTx/>
              <a:buNone/>
            </a:pPr>
            <a:endParaRPr lang="es-MX" altLang="en-US" sz="1400" b="0">
              <a:solidFill>
                <a:srgbClr val="093A80"/>
              </a:solidFill>
            </a:endParaRPr>
          </a:p>
        </p:txBody>
      </p:sp>
      <p:sp>
        <p:nvSpPr>
          <p:cNvPr id="38918" name="AutoShape 4" descr="data:image/jpeg;base64,/9j/4AAQSkZJRgABAQAAAQABAAD/2wCEAAkGBxIQEhUUEhQUFhUUFBUWFBYVGBUYFBQXFhQWFhQYFBUYHCggGBwlHBUUITEhJSksLi4uFx8zODMsNygtLisBCgoKDg0OGhAQGywkHyQsLCwsLDAsLCwuLCwsLCwsLCwsLCwsLCwsLCwsLCwsLCwsLCwsLCwsLCwsLCwsLCwsLP/AABEIAKIBNwMBEQACEQEDEQH/xAAcAAEAAQUBAQAAAAAAAAAAAAAAAgEEBQYHAwj/xABKEAABAwIDAwkDBwgHCQAAAAABAAIDBBEFEiEGMUEHEyJRYXGBkaEyM7EUI0JyksHRCBU0UlNigqIkQ2OywuHwFhclRIOTs+Lx/8QAGgEBAAIDAQAAAAAAAAAAAAAAAAIDAQQFBv/EADERAQACAgECAwUIAgMBAAAAAAABAgMRBCExEjJRBSJBYaETM3GBkbHR8BTBFVLhQv/aAAwDAQACEQMRAD8AwzJSF5KaxLxk1mOzI0tdbiq5iYYhnsPxYi2qzFl1MkxLccJ2jvYP17eP+a6nH9oWr7t+sfV1+Pz9dLtjhma8XaQQuzjyVyRus7dWl63jdZTU0hAQEBAQEBAQEBAQEBAQEBAQEBAQEBAQEBAQEBAQEBAQEHzqCvKPJzWYVBRXNYlcQVJCrtT0Y1LL0eIW4qO9JR07NkwrG3MOhV2LNbHO6y2sXItSdw3HDsbZLo6wPofwXa4/tCt+l+k/R2MPMrfpbpLKrot0QEBAQEBAQEBAQEBAQEBAQEFhjGN01GGuqZo4mvdlaZHBoJtew8EHhS7UUMvu6umf9WaM/wCJBkoqhj/Ze131XA/BB62QUQEBAQEBAQEBAQEHzkvKvMqhyaRmsSkCsKpjT0jkIUZrtiF/TVduKrmJhLXozNDiRHFZiUqzMNswjaItsDqOo/ct7j8y+Lp3j0b+Dl2p07w2qkrWSi7T4cV28PJplj3Z/J1sWamSPdlcK9aICAgICAgICAgICAgICAg5bKfzvtAG6Op8KYSeLXTv/wDYD/tFBuuI4dS/8xRwPafp81G8fxAi49Vr3zTj88dPWP8Aam+XweaOnqx79lcGIzCmpmjrYAw+TLFZ/wAnD4fF4o0fb49b8ULNuy1G4/0Zla396OqqYmeF5LeirjlTf7usz8+0IxyPF5KzP0a9t58owiCOWOrrS6SVsTIjUCS5IJ1dJC46W9VbH2s99R9f4Tj7Se+o+rqFPTyBrQ+RxIaL2DRrbXWyl4LfGyXhn4yuWNsOJ79SpxGk4hVZBAQEBAQEBB85ELyrzIgIwqHJpCawm13UozCGphcw1FlCa+icTtlKWttxUYlKGdw/Fi0gglWVvMTuFlbzWdxLcML2ha6wk8/xXW4/tH4ZP1/l08PN+F/1Z5jgRcG4PELq1tFo3E9HQiYmNwqpMiAgICAgICAgICAgIIThxa4MIDiDlJFwHW0JHEX4IObbL7G4thTZBSzUExmk5yV9Q2obI89r2E9p3byetBnvzljLNH0NJJ1mKpcPJskf3oLFuKTRuLpMGqf+m+nlb3tZnHwWtHEwxbxeFRHGxRbxaXbOUKIe9osSht+0pJLeBjLhZbK9pW2mNxYviWFQU5kMbJy+XPHJHqHNcAQ9o+jG/wA0HZ0FEBAQEBAQEBAQcFnoiN4Xk9TDzs1Wb4LJ4vVCavEtIUtsKIxIhKQcmkJq9o5bKE1Yidd19T1VlX2WRLLUlfbipRKUNlwnHXM3HTiOC2cPIvindZ/JsYs9sc9G30GJsmGhseo/cu3x+ZTL07S6uHk1yfKV6ttsCAgICAgICAgICAg55tdtdWfnSnw7DjFzjmOfO6Vpe1gLczb5SCLNaT252oL8T7QR+1Fhsw/cknjcftggIJDaTFWe9wlx7YKmJ/o4NQRO37me+wzEmdrYRI3zY5BJvKhho0kfPEeqWnnbbvOUgIMxg21FDWuIp6iKVzW5iGnpNG69jqN481iZiO5tlPlce7O0nqBufIKP2lJ7Sh46+r2U0xAQEBAQEBAQahieyXGOzuzcVxsvAvXrXq5uTiWjy9WpV+COaTcEHtWhamp1LTtTXRhqihI4KuaoTCykpk6wjNXg6IhZiyEwgQssKBDW3pHJZRmqOtLyGZVTDMTpkKerskSnE7ZmixEjirIlKJbbhO0W4P1HXx/zXS4/PtTpfrH1b+HmTXpfrDZIZWvF2m4XYx5K5I3WXSpeto3VNTSEBAQEBAQEBBb4jXMp4pJpDZkTHPeeoNFz8EHL+RWjfVy1mK1A6dTIWRfusBu+x6vYbw92UHRat08PSZ86zi0+236rvpDv1WplnNi96nvR6fGPw9WrknLj96vvR6fH8p+Lyi2kgLSSS0j6JBJ8LKuvtHDNdz0+SuPaGGa7mdfJCPFKif3EWVv68h08B/8AVGOTnzfdV1HrLEcjNl+7rqPWVwMPkcPnp3EcWsAa3ztcq6uDJP3l5/LoujDefPefy6Occjczq2or5pCHxNlDIGkNytBe92lhqcoZqdVbHHxx8P16/usjDSPh+vX93WWNA3ADu0VsREdlkRpVZZEBAQEBAQEBAQeVRTMkFntB+Pmq8mKmSNWhC+Ot41aGvYlsq11zGfA/cVzsvs+e9J/Jp5OH8ay1HE9n3MOrSFz74rVnVo00r45rOpjTB1FARwVM1VzCykplHSOls+BZ3pCavPm1nbHhSbosT1NLiOVVzVjWl5DPZRidMxLJU1YQpxKe2wYXjLmG4P4eKvxZrY53WVuPJak7rLcMOxhkuh0d6Fdnj86uT3bdJdPDyq36T0lklvtsQEBAQEBAQaxyi7P1GI0bqanlZFnc0yF4d0mNN8oy7ruDfJBreB0OPYbTx08UGHzRRNysDXvY88SXZrDMSST3oLwbX4zHbnsFeRxMNTE/yaAb+aC0ftxTtkL6nDK+J3EmEujv19E2JWvPFxTfxzXqonjYpv45jqv6flewd2jqh0Z3WfDMLd+VpAWwve2P8oOHmiqXwVcD5BBIY2h4Dy4sIbZp13kcEGK/J/oebwvPxmnkf4Nyxj+4fNB0pAQEBAQEBAQEBAQEBBGSMOFnAEdRUbVi0amGLVi0alhMQ2ajk1Z0T1HUf5LQy8Cs9aTpqZOHE+Xo1PFNmnx726dY3ea52Xj3x+aGjkw2p3hr9Rh5bwWvNVOljJTKM1Y0t5YDw3pEMTC1gnDuwjeDw8Vm1JhGJXLTZVyzMbXEUqjrSOphfQT2WYlJlaSuI4qe2dtpwjaAiwdqPUdy3+Pzb4+k9YbeHlWp0nrDZ6eobILtNx8O9dnFmpljdZdTHkreN1eqtTEBAQEAm2p3Deg5Jg/KDi2IVFV+b6anmp4JLMzksc5pJDOmXWJIaT2XQZf/AG0xiL3+CyEcTDM1/o1rvigqOViJn6RQ4hBbeXQ3aPEH7kF1Scr2DyafKSz68Uo9Q0hBlotq8KqtPlVJJf6L3R3+y/VBWXZXCqnX5NSSdrWxk+bUGYwvDYqWJsMDAyNl8rBewuSTvN95KC7QUQEBAQEBAQEBAQEBAQEAhJjYxddgUUvDKesbvJaWXg47da9Gtk4tLdujV8U2Ve25AzDrH4LnZeJkp8OjRyca9fm1mqwxzb6LU015qwJwcxvDmkka3B3+B4qc23GpV+DUvXmQfZ0PEfi0qqY9WdeiNiN48Ru/ELGh6xv8QsTU0uopVHWmNL+CpIWYk2zmGYs6M3abf66ldiy2x28VVuPJak+KGZwjbWJ8hhntFIDbN/Vu6tT7N9N/mvSYskZKRaPi7eO8XrFobUrExAQEGi8s20fyHDZA02kqfmGW3gOB5x3g2473BBPkq2fdh+GRANHOy/PytOhJeBlbfgQ0NHfdQv4ojdUbTMR7raaHF4pTlvleNDG/R4Pdx8FVi5VMk+HtPpPdRi5WPJPh7W9J7r9bDZYnGG0Q/SWQOvwexjnHuBBKpy8jHj806U5eRixee0Q1KpwDC6okRYYyS+9zW80PtNIWrHO8fTFSZ+faGpXn/afc0m3z7R9XPduNnaHDqimiZSubLUeyyOplsAXhjS8m533tY8CraxyLd9V+q+v+Rbzar9f4d0gwstaGullcGgAAHKNBb6IB9VOMEz5rTP0/ZOMM/wD1aZ+n7aXUNKxmobr1m5PmdVbXHWvWIWxSsdnsppCAgICAgICAgICAgICAgICC0rMMil9pov1jQrXy8XHk6zHX1U5MFL94a3iWyR1LLO7OK52XgXr1r1aWTiWjy9Wq1+CuabOadO8Ed3UtGazHSWpamuksXLTPb+8PJ3nuPoo6Q1MLfmmk6XB4jcfEHf3rGmDK5u8X7Rv8vwWND2hlvu1+I7+pYmp3XkEyj1GtbT1dqo2/UZfvy/hZeg9n7+xjfrLscP7ptGxe3b6YiOYl8G4He+Lu629nkt5tOuU87ZGh7HBzXC7XA3BHYUHogIOG7Su/Pu0MVK0l1PRm0lvZ+bdmnPi7LH4BB3IBBiMfwNtSMzejKPZd19jrfHgtLl8OuaNx0t6tDm8GvIjcdLR2n+Wt01TiDiadpfcaOJ3tHbJwH+guZS/MmZwxv+PzcmmT2hMzgjv6+n5/2Waw3ZZjelMecfx35b+Op8VvYfZ1K+9k96fo6PH9l0pPiyz4rfRsDGBosAABuA0AXRiIiNQ6cREdIcP2otW7V00e8U5hB7OaDqg+rgssu4oCAgICAgICAgICAgICAgICAgICAg8p6dkgs9oPf+KrvipfzQhbHW/mhgsQ2WY7WM27D+K5+X2f8aT+rTvw/wDrLVMU2dez2mHsP4ELn3w3pPvRpp3xWr5oYWWkez94dR0d4HcfHzVelWpWssDZNxLXjdwcO8cW+iR0Y1t4srckT5JLN5p+V5GoNrZsg4m17DrUq45taK1+LNK2vOq92jzVnPyOl/XJd3DgPDcvRYscY6RWPg7uOngrFYX9JKQrE257A7XOopHRSEugOU5NSYwQQXtJOpuDccd+864mdMbdqgmbI0PYQ5rhdrhqCD1LLKT23BFyLgi43jtHag5W/kVZG90tNX1cUjr3fcZjc3N3MynfYoH+xW0NP+j4uJOyozm/i5siCrqraunHuqOot1WufJ7Cgj/vGxeDSqwaU9boRIW6dzXD+ZB6R8t1I02qKSshPa1hA83NPogzVBytYRLp8pyHqkZI23ja3qg0Dknf8u2grKu+ZoFQ9jux8oZEPsE+SDu6AgICAgICAgICAgICAgICAgICAgICAgo5oOhFx2rExExqWJiJ7sVW7PwybhlPZu8lp5OBjt5ejWvxKW7dGrbQbLSRtzRx8+BrYGzh2gWv5arX/wCOnfmU/wCD83KMejqHHLlDGsvaKxa0HXUn2i7rJv4Lew8emLt39W1iwUxx0YPDMOexpD7XLibDcL8FeuUbE2KQMcOjJfIbkEEb2kg7tRbvQXsIAflALeIve1+NtbjvB81VF/f8MqYye/4Zh0Dk82ufSS8zUO+Yf7II1jffVzXDRzTxFgdL233tXM1tzyqmgrGU1PTipJja52V5Dsz7lrWZWuv0bHd9IILODlzpgbVFJUxHjbK63mWlBnKHlfwiWwM7oyeEkcg83NBA80Gw0O2GHz+7rKd3ZzjAfIkFBmY5A4XaQR1ggj0QUmga/wBtrXfWAPxQYWt2Lw2a5koqYk7yImNcf4mgFBXZ7ZGiw98j6WERmUND7OcQQ0kiwcTbeUGcQEBAQEBAQEBAQEBAQEBAQEBAQEBAQEBAQLoLHEcKgqBaaJj+0jpDucNQg1fEOTalfrG58fZo9vrY+qDU8a5HXykObK0lvs6ub2+ybhBiq3YXEo/ap2zDrjczMe5hcR6hYmInuxMRPdhqqhkh6MscsY4tnY5re4SEZT5lR1MdkdTHZkuT2kghxWGZ7Xl77saHG+R7m2D2k3vZtxbqN+CzN4juz4oju7xPTsk0exrvrNDviFJJgq7YTDJr85RU9zvLWBjj4ssUGvVvIzhMl8scsd/1JXG3cH3QYWTkObGSaTEKiE9rQT4uY5qCJ2G2ipv0bFBIBwkc/wCD2vCCxxXafafC2tdVRwysc8MDssbi5xBIAERDtzXfR4LFrRWNzOmLWisbmdOg7I7YfKKWOSrDYp35rwsa8uADiG9HUgkWPita3NwxOvFufSOv7NW3OwROotufSOs/Rn4697/Yhkt1vsweROb0Uq5rW8tJ/Pp/6srmtby1n8+i8jJt0gAeIBuPOwV8b11XRv4pLLIgICAgICAgICAgICAgICAgICAgICCl0FEFCUFCUEcyBmQcl/KB2kMVNHRsPSqDnkt+yYeiP4n/ANwoNs5P9k46OhgZJG0zc3mkcR02uk6Ra128ZbgadSjekXjUo2rFo1K9lxqSjkEdTd8br83MB0rdTwN5H+rrmW5d+LfwZutZ7W/lysnOvxMng5HWs9rf6mPk2CmqWSNDmODmncQulTJW9fFWdw6mPJXJXxUncJyytYC5xDQN5JsFm1orG7TqGbWrWN2nUNaxLbWJnRhaZD1+y34XK5Wf2vjr0xx4pcbke3MNJ8OKPFP0edP+cqrUuEDD2DN4D2vUKNP87P1mfBH4f2f2Rx/8jyeszGOv4df7+jnfLTVSYcKdkU8hll5xz3usTlblADQb5dSfJbOP2djid5Jm0/Nt4/ZmKJ8WSZvPzn/Tq+xlEYaGma73nMRGQ7yXlgLyTvOpK3aUrSNVjTfpjrSNVjUM0ppiAgICAgICAgICAgICAgICAgICAgIF0FEFCUEC5BEuQRJQUugo54AuTYDUk7gBvJQfP+B3x/aAzOuYInc4Bw5mEgRN/idlJH7zkH0GCgt8SoGVEZjeNDuPFp4EKnPgrmpNLKORx6Z8c0vH99XO3OqMOmIBsf5JG8Dbj8QvMTObhZdROv2l46Z5Hs7NMRP8TC6hgq8Tfdx6AO86Rs7GjiVbWnI51tz2+kfgupj5ftK+7T7v0j8PVueDbPQU1i0Zn/ru3+A3NXb43BxYOsRufV6TiezsPGj3Y3PrPdl1ut588csknyvHYKcahopoLcLySZj/AOQDwQfQzW2AA3AWHggqgICAgICAgICAgICAgICAgICAgICCiCiCJKCBcgiXIIFyCJcgpmQa9t/FVy0E0dEzNNK3IOk1pDHe8ILiBfLcb/pIOK7OjG8CMhjonfOZc5fC6VpDb2AfGdBqeKDZKXlzmjOWpogCN+R7mH7Lwfig2LDuW/Dn6SMqIu0ta9vm11/RBmJNssErwzPVRDKbjnCYj2gl4Gh6lr5+Ljz68cdmtyeJi5GvtI3r+/o2/DquB7QIJInNt0ebcxzbdmUq6tYrGo6QvrWKxqsahegKSSoQfOOzn/ENqHSEXa2qlkH1YLiI/wArEH0agICAgICAgICAgICAgICAgICAgIBKCiChKCBcggXIIFyCBcggSgpdBUIKhB6NQedTRRSi0sccgPB7GuHk4FBgK7k6wqYHNRwtvxjBjP8AIQg1uv5DcNkN45KmLsDmPb5Obf1Qa9W8hE7CXUta2/ASNew+L2F3wQWo2O2oovc1EkgG4R1Be3wZLYeiCL9uNpqQET073ACxdJTOI788dgfNBH8nqgc7EKiZ4N44CDcWIfLI2x17GP8ANB9BICAgICAgICAgICAgICAgICAgIKIKIKEoIFyCBKDzLkECUESUEUAIMLtttAMNopaiwc5oAjadzpHEBoOo01JNuDSg5xh3LsP6+jt2xSX/AJXj70G0YbyyYVL7bpoT/aR3HnGXINpw7bDDp7CKsp3E7mmRrXfZcQUGejIIuCCOsajzCD0CCqCqCqCDY2gkgAE7yALnvKCSAgICAgICAgICAgICAgICAgIKFBQlBElB5lyCBKCBcg8y5BElBRBVBJoQcL5e8eM1RFRRkkQjPIBreWQDILdYaR9soOj4Dyb0EdHDDUUsMkjWDnJC35xz3dJ/THS0JIGugAQWWI8jOFy+wJoT/ZyXHlIHINZxDkD/AGFZ3CWP/E0/cgwb+S3HaPWmfmA1/o85YfsuyoInaLafD/eiqLRv52ISs8ZMp/vIL2g5d62PSemgktvy543fFw9EG0Ydy80b7c9TzxniWlkjR6tPog2jDeVTCJ91U1h6pWvjt4uGX1QbdS1LJWNfG5r2OF2uaQWuB3EEbwg9UBAQEBAQEBAQEBAQEBAQEFLoKIKEoIlyCBKCBKDzLkECUEEBAQSAQW+LYgylglnk9iJjnu7covYdpNh4oOB8lmHvxXFzUzdIRudUy9ReSeaaP4rHuYg+jgEEwEEwEEkFQgscQwamqBaaCGQHfnYx3xCDV8R5J8Im1+TCM9cT3s/lvl9EHBOVDZ2nw2uNPTOkc1sbHO5wgkOfc2BAGmXL5lB9QbN0Pyekp4f2UETD3tYAfW6DIoCAgICAgICAgICAgICAgoUBBEoIlBAoIFB5uQQcggUBAQVQTCDROW9xGEyWO+WEHtGe9j4geSDC/k5sHyarNhczRgniQGEgX6tT5lB18IJhBIIKoKoCAg+XuUnXaCW+v9IgGvVki0QfUIQEBAQEBAQEBAQEBAQf/9k="/>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5000"/>
              </a:lnSpc>
              <a:spcBef>
                <a:spcPct val="50000"/>
              </a:spcBef>
              <a:buClr>
                <a:srgbClr val="093A80"/>
              </a:buClr>
              <a:buSzPct val="75000"/>
              <a:buFont typeface="Wingdings" panose="05000000000000000000" pitchFamily="2" charset="2"/>
              <a:buChar char="l"/>
              <a:defRPr sz="2600" b="1">
                <a:solidFill>
                  <a:schemeClr val="tx1"/>
                </a:solidFill>
                <a:latin typeface="Arial" panose="020B0604020202020204" pitchFamily="34" charset="0"/>
              </a:defRPr>
            </a:lvl1pPr>
            <a:lvl2pPr marL="742950" indent="-285750">
              <a:spcBef>
                <a:spcPct val="25000"/>
              </a:spcBef>
              <a:buClr>
                <a:schemeClr val="tx1"/>
              </a:buClr>
              <a:buSzPct val="75000"/>
              <a:buChar char="–"/>
              <a:defRPr sz="2600">
                <a:solidFill>
                  <a:schemeClr val="tx1"/>
                </a:solidFill>
                <a:latin typeface="Arial" panose="020B0604020202020204" pitchFamily="34" charset="0"/>
              </a:defRPr>
            </a:lvl2pPr>
            <a:lvl3pPr marL="1143000" indent="-228600">
              <a:spcBef>
                <a:spcPct val="20000"/>
              </a:spcBef>
              <a:buClr>
                <a:srgbClr val="093A80"/>
              </a:buClr>
              <a:buSzPct val="75000"/>
              <a:buFont typeface="Wingdings" panose="05000000000000000000" pitchFamily="2" charset="2"/>
              <a:buChar char="l"/>
              <a:defRPr sz="2600">
                <a:solidFill>
                  <a:schemeClr val="tx1"/>
                </a:solidFill>
                <a:latin typeface="Arial" panose="020B0604020202020204" pitchFamily="34" charset="0"/>
              </a:defRPr>
            </a:lvl3pPr>
            <a:lvl4pPr marL="1600200" indent="-228600">
              <a:spcBef>
                <a:spcPct val="20000"/>
              </a:spcBef>
              <a:buClr>
                <a:srgbClr val="093A80"/>
              </a:buClr>
              <a:buSzPct val="75000"/>
              <a:buChar char="–"/>
              <a:defRPr sz="2400">
                <a:solidFill>
                  <a:schemeClr val="tx1"/>
                </a:solidFill>
                <a:latin typeface="Arial" panose="020B0604020202020204" pitchFamily="34" charset="0"/>
              </a:defRPr>
            </a:lvl4pPr>
            <a:lvl5pPr marL="2057400" indent="-228600">
              <a:spcBef>
                <a:spcPct val="20000"/>
              </a:spcBef>
              <a:buClr>
                <a:srgbClr val="093A80"/>
              </a:buClr>
              <a:buSzPct val="75000"/>
              <a:buFont typeface="Wingdings" panose="05000000000000000000" pitchFamily="2" charset="2"/>
              <a:buChar char="l"/>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9pPr>
          </a:lstStyle>
          <a:p>
            <a:pPr>
              <a:lnSpc>
                <a:spcPct val="80000"/>
              </a:lnSpc>
              <a:spcBef>
                <a:spcPct val="0"/>
              </a:spcBef>
              <a:buClrTx/>
              <a:buSzTx/>
              <a:buFontTx/>
              <a:buNone/>
            </a:pPr>
            <a:endParaRPr lang="es-MX" altLang="en-US" sz="1400" b="0">
              <a:solidFill>
                <a:srgbClr val="093A80"/>
              </a:solidFill>
            </a:endParaRPr>
          </a:p>
        </p:txBody>
      </p:sp>
    </p:spTree>
    <p:extLst>
      <p:ext uri="{BB962C8B-B14F-4D97-AF65-F5344CB8AC3E}">
        <p14:creationId xmlns:p14="http://schemas.microsoft.com/office/powerpoint/2010/main" val="204381904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p:cNvSpPr>
          <p:nvPr>
            <p:ph idx="1"/>
          </p:nvPr>
        </p:nvSpPr>
        <p:spPr>
          <a:xfrm>
            <a:off x="838199" y="1600201"/>
            <a:ext cx="10348913" cy="4229100"/>
          </a:xfrm>
        </p:spPr>
        <p:txBody>
          <a:bodyPr>
            <a:normAutofit/>
          </a:bodyPr>
          <a:lstStyle/>
          <a:p>
            <a:pPr marL="0" indent="0" algn="just">
              <a:buNone/>
            </a:pPr>
            <a:r>
              <a:rPr lang="es-ES" sz="2600" b="1" dirty="0">
                <a:latin typeface="Arial" panose="020B0604020202020204" pitchFamily="34" charset="0"/>
                <a:cs typeface="Arial" panose="020B0604020202020204" pitchFamily="34" charset="0"/>
              </a:rPr>
              <a:t>Cancelación de CFDI sin aceptación del receptor</a:t>
            </a:r>
          </a:p>
          <a:p>
            <a:pPr marL="0" indent="0" algn="just">
              <a:buNone/>
            </a:pPr>
            <a:r>
              <a:rPr lang="es-MX" sz="2600" b="1" dirty="0" smtClean="0">
                <a:latin typeface="Arial" panose="020B0604020202020204" pitchFamily="34" charset="0"/>
                <a:cs typeface="Arial" panose="020B0604020202020204" pitchFamily="34" charset="0"/>
              </a:rPr>
              <a:t>RMF Regla </a:t>
            </a:r>
            <a:r>
              <a:rPr lang="es-MX" sz="2600" b="1" dirty="0">
                <a:latin typeface="Arial" panose="020B0604020202020204" pitchFamily="34" charset="0"/>
                <a:cs typeface="Arial" panose="020B0604020202020204" pitchFamily="34" charset="0"/>
              </a:rPr>
              <a:t>2.7.1.39 </a:t>
            </a:r>
            <a:r>
              <a:rPr lang="es-MX" sz="2600" dirty="0">
                <a:latin typeface="Arial" panose="020B0604020202020204" pitchFamily="34" charset="0"/>
                <a:cs typeface="Arial" panose="020B0604020202020204" pitchFamily="34" charset="0"/>
              </a:rPr>
              <a:t>Los</a:t>
            </a:r>
            <a:r>
              <a:rPr lang="es-ES" sz="2600" dirty="0">
                <a:latin typeface="Arial" panose="020B0604020202020204" pitchFamily="34" charset="0"/>
                <a:cs typeface="Arial" panose="020B0604020202020204" pitchFamily="34" charset="0"/>
              </a:rPr>
              <a:t> contribuyentes </a:t>
            </a:r>
            <a:r>
              <a:rPr lang="es-ES" sz="2600" dirty="0" smtClean="0">
                <a:latin typeface="Arial" panose="020B0604020202020204" pitchFamily="34" charset="0"/>
                <a:cs typeface="Arial" panose="020B0604020202020204" pitchFamily="34" charset="0"/>
              </a:rPr>
              <a:t>podrán </a:t>
            </a:r>
            <a:r>
              <a:rPr lang="es-ES" sz="2600" dirty="0">
                <a:latin typeface="Arial" panose="020B0604020202020204" pitchFamily="34" charset="0"/>
                <a:cs typeface="Arial" panose="020B0604020202020204" pitchFamily="34" charset="0"/>
              </a:rPr>
              <a:t>cancelar un CFDI sin que se requiera la aceptación del receptor en los siguientes supuestos:</a:t>
            </a:r>
          </a:p>
          <a:p>
            <a:pPr marL="514350" indent="-514350" algn="just">
              <a:buAutoNum type="alphaLcParenR"/>
            </a:pPr>
            <a:r>
              <a:rPr lang="es-ES" sz="2600" dirty="0">
                <a:latin typeface="Arial" panose="020B0604020202020204" pitchFamily="34" charset="0"/>
                <a:cs typeface="Arial" panose="020B0604020202020204" pitchFamily="34" charset="0"/>
              </a:rPr>
              <a:t>Los que amparen montos totales de hasta $5,000.00 (cinco mil pesos 00/100 M.N). </a:t>
            </a:r>
          </a:p>
          <a:p>
            <a:pPr marL="0" indent="0" algn="just">
              <a:buNone/>
            </a:pPr>
            <a:r>
              <a:rPr lang="es-ES" sz="2600" dirty="0">
                <a:latin typeface="Arial" panose="020B0604020202020204" pitchFamily="34" charset="0"/>
                <a:cs typeface="Arial" panose="020B0604020202020204" pitchFamily="34" charset="0"/>
              </a:rPr>
              <a:t>e) Por concepto de ingresos expedidos a contribuyentes del RIF. </a:t>
            </a:r>
          </a:p>
          <a:p>
            <a:pPr marL="0" indent="0" algn="just">
              <a:buNone/>
            </a:pPr>
            <a:r>
              <a:rPr lang="es-ES" sz="2600" dirty="0">
                <a:latin typeface="Arial" panose="020B0604020202020204" pitchFamily="34" charset="0"/>
                <a:cs typeface="Arial" panose="020B0604020202020204" pitchFamily="34" charset="0"/>
              </a:rPr>
              <a:t>f) Emitidos a través de la herramienta electrónica de “Mis cuentas” en el aplicativo “Factura fácil”</a:t>
            </a:r>
            <a:endParaRPr lang="en-US" sz="2600" dirty="0">
              <a:latin typeface="Arial" panose="020B0604020202020204" pitchFamily="34" charset="0"/>
              <a:cs typeface="Arial" panose="020B0604020202020204" pitchFamily="34" charset="0"/>
            </a:endParaRPr>
          </a:p>
        </p:txBody>
      </p:sp>
      <p:sp>
        <p:nvSpPr>
          <p:cNvPr id="38915" name="6 Marcador de número de diapositiva"/>
          <p:cNvSpPr>
            <a:spLocks noGrp="1"/>
          </p:cNvSpPr>
          <p:nvPr>
            <p:ph type="sldNum" sz="quarter" idx="12"/>
          </p:nvPr>
        </p:nvSpPr>
        <p:spPr>
          <a:xfrm>
            <a:off x="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5000"/>
              </a:lnSpc>
              <a:spcBef>
                <a:spcPct val="50000"/>
              </a:spcBef>
              <a:buClr>
                <a:srgbClr val="093A80"/>
              </a:buClr>
              <a:buSzPct val="75000"/>
              <a:buFont typeface="Wingdings" panose="05000000000000000000" pitchFamily="2" charset="2"/>
              <a:buChar char="l"/>
              <a:defRPr sz="2600" b="1">
                <a:solidFill>
                  <a:schemeClr val="tx1"/>
                </a:solidFill>
                <a:latin typeface="Arial" panose="020B0604020202020204" pitchFamily="34" charset="0"/>
              </a:defRPr>
            </a:lvl1pPr>
            <a:lvl2pPr marL="742950" indent="-285750">
              <a:spcBef>
                <a:spcPct val="25000"/>
              </a:spcBef>
              <a:buClr>
                <a:schemeClr val="tx1"/>
              </a:buClr>
              <a:buSzPct val="75000"/>
              <a:buChar char="–"/>
              <a:defRPr sz="2600">
                <a:solidFill>
                  <a:schemeClr val="tx1"/>
                </a:solidFill>
                <a:latin typeface="Arial" panose="020B0604020202020204" pitchFamily="34" charset="0"/>
              </a:defRPr>
            </a:lvl2pPr>
            <a:lvl3pPr marL="1143000" indent="-228600">
              <a:spcBef>
                <a:spcPct val="20000"/>
              </a:spcBef>
              <a:buClr>
                <a:srgbClr val="093A80"/>
              </a:buClr>
              <a:buSzPct val="75000"/>
              <a:buFont typeface="Wingdings" panose="05000000000000000000" pitchFamily="2" charset="2"/>
              <a:buChar char="l"/>
              <a:defRPr sz="2600">
                <a:solidFill>
                  <a:schemeClr val="tx1"/>
                </a:solidFill>
                <a:latin typeface="Arial" panose="020B0604020202020204" pitchFamily="34" charset="0"/>
              </a:defRPr>
            </a:lvl3pPr>
            <a:lvl4pPr marL="1600200" indent="-228600">
              <a:spcBef>
                <a:spcPct val="20000"/>
              </a:spcBef>
              <a:buClr>
                <a:srgbClr val="093A80"/>
              </a:buClr>
              <a:buSzPct val="75000"/>
              <a:buChar char="–"/>
              <a:defRPr sz="2400">
                <a:solidFill>
                  <a:schemeClr val="tx1"/>
                </a:solidFill>
                <a:latin typeface="Arial" panose="020B0604020202020204" pitchFamily="34" charset="0"/>
              </a:defRPr>
            </a:lvl4pPr>
            <a:lvl5pPr marL="2057400" indent="-228600">
              <a:spcBef>
                <a:spcPct val="20000"/>
              </a:spcBef>
              <a:buClr>
                <a:srgbClr val="093A80"/>
              </a:buClr>
              <a:buSzPct val="75000"/>
              <a:buFont typeface="Wingdings" panose="05000000000000000000" pitchFamily="2" charset="2"/>
              <a:buChar char="l"/>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9pPr>
          </a:lstStyle>
          <a:p>
            <a:pPr>
              <a:lnSpc>
                <a:spcPct val="100000"/>
              </a:lnSpc>
              <a:spcBef>
                <a:spcPct val="0"/>
              </a:spcBef>
              <a:buClrTx/>
              <a:buSzTx/>
              <a:buFontTx/>
              <a:buNone/>
            </a:pPr>
            <a:fld id="{C7728673-677A-42D1-BE28-AF6B6BBA4027}" type="slidenum">
              <a:rPr lang="es-MX" altLang="en-US" sz="1400" b="0">
                <a:solidFill>
                  <a:srgbClr val="898989"/>
                </a:solidFill>
                <a:latin typeface="Calibri" panose="020F0502020204030204" pitchFamily="34" charset="0"/>
              </a:rPr>
              <a:pPr>
                <a:lnSpc>
                  <a:spcPct val="100000"/>
                </a:lnSpc>
                <a:spcBef>
                  <a:spcPct val="0"/>
                </a:spcBef>
                <a:buClrTx/>
                <a:buSzTx/>
                <a:buFontTx/>
                <a:buNone/>
              </a:pPr>
              <a:t>85</a:t>
            </a:fld>
            <a:endParaRPr lang="es-MX" altLang="en-US" sz="1400" b="0">
              <a:solidFill>
                <a:srgbClr val="898989"/>
              </a:solidFill>
              <a:latin typeface="Calibri" panose="020F0502020204030204" pitchFamily="34" charset="0"/>
            </a:endParaRPr>
          </a:p>
        </p:txBody>
      </p:sp>
      <p:sp>
        <p:nvSpPr>
          <p:cNvPr id="38916" name="Rectangle 4"/>
          <p:cNvSpPr>
            <a:spLocks/>
          </p:cNvSpPr>
          <p:nvPr/>
        </p:nvSpPr>
        <p:spPr bwMode="auto">
          <a:xfrm>
            <a:off x="600075" y="174626"/>
            <a:ext cx="10701338" cy="1193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a:lnSpc>
                <a:spcPct val="95000"/>
              </a:lnSpc>
              <a:spcBef>
                <a:spcPct val="50000"/>
              </a:spcBef>
              <a:buClr>
                <a:srgbClr val="093A80"/>
              </a:buClr>
              <a:buSzPct val="75000"/>
              <a:buFont typeface="Wingdings" panose="05000000000000000000" pitchFamily="2" charset="2"/>
              <a:buChar char="l"/>
              <a:defRPr sz="2600" b="1">
                <a:solidFill>
                  <a:schemeClr val="tx1"/>
                </a:solidFill>
                <a:latin typeface="Arial" panose="020B0604020202020204" pitchFamily="34" charset="0"/>
              </a:defRPr>
            </a:lvl1pPr>
            <a:lvl2pPr marL="742950" indent="-285750">
              <a:spcBef>
                <a:spcPct val="25000"/>
              </a:spcBef>
              <a:buClr>
                <a:schemeClr val="tx1"/>
              </a:buClr>
              <a:buSzPct val="75000"/>
              <a:buChar char="–"/>
              <a:defRPr sz="2600">
                <a:solidFill>
                  <a:schemeClr val="tx1"/>
                </a:solidFill>
                <a:latin typeface="Arial" panose="020B0604020202020204" pitchFamily="34" charset="0"/>
              </a:defRPr>
            </a:lvl2pPr>
            <a:lvl3pPr marL="1143000" indent="-228600">
              <a:spcBef>
                <a:spcPct val="20000"/>
              </a:spcBef>
              <a:buClr>
                <a:srgbClr val="093A80"/>
              </a:buClr>
              <a:buSzPct val="75000"/>
              <a:buFont typeface="Wingdings" panose="05000000000000000000" pitchFamily="2" charset="2"/>
              <a:buChar char="l"/>
              <a:defRPr sz="2600">
                <a:solidFill>
                  <a:schemeClr val="tx1"/>
                </a:solidFill>
                <a:latin typeface="Arial" panose="020B0604020202020204" pitchFamily="34" charset="0"/>
              </a:defRPr>
            </a:lvl3pPr>
            <a:lvl4pPr marL="1600200" indent="-228600">
              <a:spcBef>
                <a:spcPct val="20000"/>
              </a:spcBef>
              <a:buClr>
                <a:srgbClr val="093A80"/>
              </a:buClr>
              <a:buSzPct val="75000"/>
              <a:buChar char="–"/>
              <a:defRPr sz="2400">
                <a:solidFill>
                  <a:schemeClr val="tx1"/>
                </a:solidFill>
                <a:latin typeface="Arial" panose="020B0604020202020204" pitchFamily="34" charset="0"/>
              </a:defRPr>
            </a:lvl4pPr>
            <a:lvl5pPr marL="2057400" indent="-228600">
              <a:spcBef>
                <a:spcPct val="20000"/>
              </a:spcBef>
              <a:buClr>
                <a:srgbClr val="093A80"/>
              </a:buClr>
              <a:buSzPct val="75000"/>
              <a:buFont typeface="Wingdings" panose="05000000000000000000" pitchFamily="2" charset="2"/>
              <a:buChar char="l"/>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9pPr>
          </a:lstStyle>
          <a:p>
            <a:pPr algn="ctr">
              <a:lnSpc>
                <a:spcPct val="80000"/>
              </a:lnSpc>
              <a:spcBef>
                <a:spcPts val="600"/>
              </a:spcBef>
              <a:buClr>
                <a:schemeClr val="accent1"/>
              </a:buClr>
              <a:buSzPct val="70000"/>
              <a:buNone/>
            </a:pPr>
            <a:r>
              <a:rPr lang="es-MX" sz="4000" b="0" dirty="0" smtClean="0">
                <a:cs typeface="Arial" panose="020B0604020202020204" pitchFamily="34" charset="0"/>
              </a:rPr>
              <a:t>Cancelación de CFDI</a:t>
            </a:r>
            <a:endParaRPr lang="es-ES" altLang="en-US" sz="4000" b="0" u="sng" dirty="0">
              <a:solidFill>
                <a:schemeClr val="tx2"/>
              </a:solidFill>
              <a:latin typeface="Tahoma" panose="020B0604030504040204" pitchFamily="34" charset="0"/>
              <a:cs typeface="Tahoma" panose="020B0604030504040204" pitchFamily="34" charset="0"/>
            </a:endParaRPr>
          </a:p>
        </p:txBody>
      </p:sp>
      <p:sp>
        <p:nvSpPr>
          <p:cNvPr id="38917" name="AutoShape 2" descr="data:image/jpeg;base64,/9j/4AAQSkZJRgABAQAAAQABAAD/2wCEAAkGBxIQEhUUEhQUFhUUFBUWFBYVGBUYFBQXFhQWFhQYFBUYHCggGBwlHBUUITEhJSksLi4uFx8zODMsNygtLisBCgoKDg0OGhAQGywkHyQsLCwsLDAsLCwuLCwsLCwsLCwsLCwsLCwsLCwsLCwsLCwsLCwsLCwsLCwsLCwsLCwsLP/AABEIAKIBNwMBEQACEQEDEQH/xAAcAAEAAQUBAQAAAAAAAAAAAAAAAgEEBQYHAwj/xABKEAABAwIDAwkDBwgHCQAAAAABAAIDBBEFEiEGMUEHEyJRYXGBkaEyM7EUI0JyksHRCBU0UlNigqIkQ2OywuHwFhclRIOTs+Lx/8QAGgEBAAIDAQAAAAAAAAAAAAAAAAIDAQQFBv/EADERAQACAgECAwUIAgMBAAAAAAABAgMRBCExEjJRBSJBYaETM3GBkbHR8BTBFVLhQv/aAAwDAQACEQMRAD8AwzJSF5KaxLxk1mOzI0tdbiq5iYYhnsPxYi2qzFl1MkxLccJ2jvYP17eP+a6nH9oWr7t+sfV1+Pz9dLtjhma8XaQQuzjyVyRus7dWl63jdZTU0hAQEBAQEBAQEBAQEBAQEBAQEBAQEBAQEBAQEBAQEBAQEHzqCvKPJzWYVBRXNYlcQVJCrtT0Y1LL0eIW4qO9JR07NkwrG3MOhV2LNbHO6y2sXItSdw3HDsbZLo6wPofwXa4/tCt+l+k/R2MPMrfpbpLKrot0QEBAQEBAQEBAQEBAQEBAQEFhjGN01GGuqZo4mvdlaZHBoJtew8EHhS7UUMvu6umf9WaM/wCJBkoqhj/Ze131XA/BB62QUQEBAQEBAQEBAQEHzkvKvMqhyaRmsSkCsKpjT0jkIUZrtiF/TVduKrmJhLXozNDiRHFZiUqzMNswjaItsDqOo/ct7j8y+Lp3j0b+Dl2p07w2qkrWSi7T4cV28PJplj3Z/J1sWamSPdlcK9aICAgICAgICAgICAgICAg5bKfzvtAG6Op8KYSeLXTv/wDYD/tFBuuI4dS/8xRwPafp81G8fxAi49Vr3zTj88dPWP8Aam+XweaOnqx79lcGIzCmpmjrYAw+TLFZ/wAnD4fF4o0fb49b8ULNuy1G4/0Zla396OqqYmeF5LeirjlTf7usz8+0IxyPF5KzP0a9t58owiCOWOrrS6SVsTIjUCS5IJ1dJC46W9VbH2s99R9f4Tj7Se+o+rqFPTyBrQ+RxIaL2DRrbXWyl4LfGyXhn4yuWNsOJ79SpxGk4hVZBAQEBAQEBB85ELyrzIgIwqHJpCawm13UozCGphcw1FlCa+icTtlKWttxUYlKGdw/Fi0gglWVvMTuFlbzWdxLcML2ha6wk8/xXW4/tH4ZP1/l08PN+F/1Z5jgRcG4PELq1tFo3E9HQiYmNwqpMiAgICAgICAgICAgIIThxa4MIDiDlJFwHW0JHEX4IObbL7G4thTZBSzUExmk5yV9Q2obI89r2E9p3byetBnvzljLNH0NJJ1mKpcPJskf3oLFuKTRuLpMGqf+m+nlb3tZnHwWtHEwxbxeFRHGxRbxaXbOUKIe9osSht+0pJLeBjLhZbK9pW2mNxYviWFQU5kMbJy+XPHJHqHNcAQ9o+jG/wA0HZ0FEBAQEBAQEBAQcFnoiN4Xk9TDzs1Wb4LJ4vVCavEtIUtsKIxIhKQcmkJq9o5bKE1Yidd19T1VlX2WRLLUlfbipRKUNlwnHXM3HTiOC2cPIvindZ/JsYs9sc9G30GJsmGhseo/cu3x+ZTL07S6uHk1yfKV6ttsCAgICAgICAgICAg55tdtdWfnSnw7DjFzjmOfO6Vpe1gLczb5SCLNaT252oL8T7QR+1Fhsw/cknjcftggIJDaTFWe9wlx7YKmJ/o4NQRO37me+wzEmdrYRI3zY5BJvKhho0kfPEeqWnnbbvOUgIMxg21FDWuIp6iKVzW5iGnpNG69jqN481iZiO5tlPlce7O0nqBufIKP2lJ7Sh46+r2U0xAQEBAQEBAQahieyXGOzuzcVxsvAvXrXq5uTiWjy9WpV+COaTcEHtWhamp1LTtTXRhqihI4KuaoTCykpk6wjNXg6IhZiyEwgQssKBDW3pHJZRmqOtLyGZVTDMTpkKerskSnE7ZmixEjirIlKJbbhO0W4P1HXx/zXS4/PtTpfrH1b+HmTXpfrDZIZWvF2m4XYx5K5I3WXSpeto3VNTSEBAQEBAQEBBb4jXMp4pJpDZkTHPeeoNFz8EHL+RWjfVy1mK1A6dTIWRfusBu+x6vYbw92UHRat08PSZ86zi0+236rvpDv1WplnNi96nvR6fGPw9WrknLj96vvR6fH8p+Lyi2kgLSSS0j6JBJ8LKuvtHDNdz0+SuPaGGa7mdfJCPFKif3EWVv68h08B/8AVGOTnzfdV1HrLEcjNl+7rqPWVwMPkcPnp3EcWsAa3ztcq6uDJP3l5/LoujDefPefy6Occjczq2or5pCHxNlDIGkNytBe92lhqcoZqdVbHHxx8P16/usjDSPh+vX93WWNA3ADu0VsREdlkRpVZZEBAQEBAQEBAQeVRTMkFntB+Pmq8mKmSNWhC+Ot41aGvYlsq11zGfA/cVzsvs+e9J/Jp5OH8ay1HE9n3MOrSFz74rVnVo00r45rOpjTB1FARwVM1VzCykplHSOls+BZ3pCavPm1nbHhSbosT1NLiOVVzVjWl5DPZRidMxLJU1YQpxKe2wYXjLmG4P4eKvxZrY53WVuPJak7rLcMOxhkuh0d6Fdnj86uT3bdJdPDyq36T0lklvtsQEBAQEBAQaxyi7P1GI0bqanlZFnc0yF4d0mNN8oy7ruDfJBreB0OPYbTx08UGHzRRNysDXvY88SXZrDMSST3oLwbX4zHbnsFeRxMNTE/yaAb+aC0ftxTtkL6nDK+J3EmEujv19E2JWvPFxTfxzXqonjYpv45jqv6flewd2jqh0Z3WfDMLd+VpAWwve2P8oOHmiqXwVcD5BBIY2h4Dy4sIbZp13kcEGK/J/oebwvPxmnkf4Nyxj+4fNB0pAQEBAQEBAQEBAQEBBGSMOFnAEdRUbVi0amGLVi0alhMQ2ajk1Z0T1HUf5LQy8Cs9aTpqZOHE+Xo1PFNmnx726dY3ea52Xj3x+aGjkw2p3hr9Rh5bwWvNVOljJTKM1Y0t5YDw3pEMTC1gnDuwjeDw8Vm1JhGJXLTZVyzMbXEUqjrSOphfQT2WYlJlaSuI4qe2dtpwjaAiwdqPUdy3+Pzb4+k9YbeHlWp0nrDZ6eobILtNx8O9dnFmpljdZdTHkreN1eqtTEBAQEAm2p3Deg5Jg/KDi2IVFV+b6anmp4JLMzksc5pJDOmXWJIaT2XQZf/AG0xiL3+CyEcTDM1/o1rvigqOViJn6RQ4hBbeXQ3aPEH7kF1Scr2DyafKSz68Uo9Q0hBlotq8KqtPlVJJf6L3R3+y/VBWXZXCqnX5NSSdrWxk+bUGYwvDYqWJsMDAyNl8rBewuSTvN95KC7QUQEBAQEBAQEBAQEBAQEAhJjYxddgUUvDKesbvJaWXg47da9Gtk4tLdujV8U2Ve25AzDrH4LnZeJkp8OjRyca9fm1mqwxzb6LU015qwJwcxvDmkka3B3+B4qc23GpV+DUvXmQfZ0PEfi0qqY9WdeiNiN48Ru/ELGh6xv8QsTU0uopVHWmNL+CpIWYk2zmGYs6M3abf66ldiy2x28VVuPJak+KGZwjbWJ8hhntFIDbN/Vu6tT7N9N/mvSYskZKRaPi7eO8XrFobUrExAQEGi8s20fyHDZA02kqfmGW3gOB5x3g2473BBPkq2fdh+GRANHOy/PytOhJeBlbfgQ0NHfdQv4ojdUbTMR7raaHF4pTlvleNDG/R4Pdx8FVi5VMk+HtPpPdRi5WPJPh7W9J7r9bDZYnGG0Q/SWQOvwexjnHuBBKpy8jHj806U5eRixee0Q1KpwDC6okRYYyS+9zW80PtNIWrHO8fTFSZ+faGpXn/afc0m3z7R9XPduNnaHDqimiZSubLUeyyOplsAXhjS8m533tY8CraxyLd9V+q+v+Rbzar9f4d0gwstaGullcGgAAHKNBb6IB9VOMEz5rTP0/ZOMM/wD1aZ+n7aXUNKxmobr1m5PmdVbXHWvWIWxSsdnsppCAgICAgICAgICAgICAgICC0rMMil9pov1jQrXy8XHk6zHX1U5MFL94a3iWyR1LLO7OK52XgXr1r1aWTiWjy9Wq1+CuabOadO8Ed3UtGazHSWpamuksXLTPb+8PJ3nuPoo6Q1MLfmmk6XB4jcfEHf3rGmDK5u8X7Rv8vwWND2hlvu1+I7+pYmp3XkEyj1GtbT1dqo2/UZfvy/hZeg9n7+xjfrLscP7ptGxe3b6YiOYl8G4He+Lu629nkt5tOuU87ZGh7HBzXC7XA3BHYUHogIOG7Su/Pu0MVK0l1PRm0lvZ+bdmnPi7LH4BB3IBBiMfwNtSMzejKPZd19jrfHgtLl8OuaNx0t6tDm8GvIjcdLR2n+Wt01TiDiadpfcaOJ3tHbJwH+guZS/MmZwxv+PzcmmT2hMzgjv6+n5/2Waw3ZZjelMecfx35b+Op8VvYfZ1K+9k96fo6PH9l0pPiyz4rfRsDGBosAABuA0AXRiIiNQ6cREdIcP2otW7V00e8U5hB7OaDqg+rgssu4oCAgICAgICAgICAgICAgICAgICAg8p6dkgs9oPf+KrvipfzQhbHW/mhgsQ2WY7WM27D+K5+X2f8aT+rTvw/wDrLVMU2dez2mHsP4ELn3w3pPvRpp3xWr5oYWWkez94dR0d4HcfHzVelWpWssDZNxLXjdwcO8cW+iR0Y1t4srckT5JLN5p+V5GoNrZsg4m17DrUq45taK1+LNK2vOq92jzVnPyOl/XJd3DgPDcvRYscY6RWPg7uOngrFYX9JKQrE257A7XOopHRSEugOU5NSYwQQXtJOpuDccd+864mdMbdqgmbI0PYQ5rhdrhqCD1LLKT23BFyLgi43jtHag5W/kVZG90tNX1cUjr3fcZjc3N3MynfYoH+xW0NP+j4uJOyozm/i5siCrqraunHuqOot1WufJ7Cgj/vGxeDSqwaU9boRIW6dzXD+ZB6R8t1I02qKSshPa1hA83NPogzVBytYRLp8pyHqkZI23ja3qg0Dknf8u2grKu+ZoFQ9jux8oZEPsE+SDu6AgICAgICAgICAgICAgICAgICAgICAgo5oOhFx2rExExqWJiJ7sVW7PwybhlPZu8lp5OBjt5ejWvxKW7dGrbQbLSRtzRx8+BrYGzh2gWv5arX/wCOnfmU/wCD83KMejqHHLlDGsvaKxa0HXUn2i7rJv4Lew8emLt39W1iwUxx0YPDMOexpD7XLibDcL8FeuUbE2KQMcOjJfIbkEEb2kg7tRbvQXsIAflALeIve1+NtbjvB81VF/f8MqYye/4Zh0Dk82ufSS8zUO+Yf7II1jffVzXDRzTxFgdL233tXM1tzyqmgrGU1PTipJja52V5Dsz7lrWZWuv0bHd9IILODlzpgbVFJUxHjbK63mWlBnKHlfwiWwM7oyeEkcg83NBA80Gw0O2GHz+7rKd3ZzjAfIkFBmY5A4XaQR1ggj0QUmga/wBtrXfWAPxQYWt2Lw2a5koqYk7yImNcf4mgFBXZ7ZGiw98j6WERmUND7OcQQ0kiwcTbeUGcQEBAQEBAQEBAQEBAQEBAQEBAQEBAQEBAQLoLHEcKgqBaaJj+0jpDucNQg1fEOTalfrG58fZo9vrY+qDU8a5HXykObK0lvs6ub2+ybhBiq3YXEo/ap2zDrjczMe5hcR6hYmInuxMRPdhqqhkh6MscsY4tnY5re4SEZT5lR1MdkdTHZkuT2kghxWGZ7Xl77saHG+R7m2D2k3vZtxbqN+CzN4juz4oju7xPTsk0exrvrNDviFJJgq7YTDJr85RU9zvLWBjj4ssUGvVvIzhMl8scsd/1JXG3cH3QYWTkObGSaTEKiE9rQT4uY5qCJ2G2ipv0bFBIBwkc/wCD2vCCxxXafafC2tdVRwysc8MDssbi5xBIAERDtzXfR4LFrRWNzOmLWisbmdOg7I7YfKKWOSrDYp35rwsa8uADiG9HUgkWPita3NwxOvFufSOv7NW3OwROotufSOs/Rn4697/Yhkt1vsweROb0Uq5rW8tJ/Pp/6srmtby1n8+i8jJt0gAeIBuPOwV8b11XRv4pLLIgICAgICAgICAgICAgICAgICAgICCl0FEFCUFCUEcyBmQcl/KB2kMVNHRsPSqDnkt+yYeiP4n/ANwoNs5P9k46OhgZJG0zc3mkcR02uk6Ra128ZbgadSjekXjUo2rFo1K9lxqSjkEdTd8br83MB0rdTwN5H+rrmW5d+LfwZutZ7W/lysnOvxMng5HWs9rf6mPk2CmqWSNDmODmncQulTJW9fFWdw6mPJXJXxUncJyytYC5xDQN5JsFm1orG7TqGbWrWN2nUNaxLbWJnRhaZD1+y34XK5Wf2vjr0xx4pcbke3MNJ8OKPFP0edP+cqrUuEDD2DN4D2vUKNP87P1mfBH4f2f2Rx/8jyeszGOv4df7+jnfLTVSYcKdkU8hll5xz3usTlblADQb5dSfJbOP2djid5Jm0/Nt4/ZmKJ8WSZvPzn/Tq+xlEYaGma73nMRGQ7yXlgLyTvOpK3aUrSNVjTfpjrSNVjUM0ppiAgICAgICAgICAgICAgICAgICAgIF0FEFCUEC5BEuQRJQUugo54AuTYDUk7gBvJQfP+B3x/aAzOuYInc4Bw5mEgRN/idlJH7zkH0GCgt8SoGVEZjeNDuPFp4EKnPgrmpNLKORx6Z8c0vH99XO3OqMOmIBsf5JG8Dbj8QvMTObhZdROv2l46Z5Hs7NMRP8TC6hgq8Tfdx6AO86Rs7GjiVbWnI51tz2+kfgupj5ftK+7T7v0j8PVueDbPQU1i0Zn/ru3+A3NXb43BxYOsRufV6TiezsPGj3Y3PrPdl1ut588csknyvHYKcahopoLcLySZj/AOQDwQfQzW2AA3AWHggqgICAgICAgICAgICAgICAgICAgICCiCiCJKCBcgiXIIFyCJcgpmQa9t/FVy0E0dEzNNK3IOk1pDHe8ILiBfLcb/pIOK7OjG8CMhjonfOZc5fC6VpDb2AfGdBqeKDZKXlzmjOWpogCN+R7mH7Lwfig2LDuW/Dn6SMqIu0ta9vm11/RBmJNssErwzPVRDKbjnCYj2gl4Gh6lr5+Ljz68cdmtyeJi5GvtI3r+/o2/DquB7QIJInNt0ebcxzbdmUq6tYrGo6QvrWKxqsahegKSSoQfOOzn/ENqHSEXa2qlkH1YLiI/wArEH0agICAgICAgICAgICAgICAgICAgIBKCiChKCBcggXIIFyCBcggSgpdBUIKhB6NQedTRRSi0sccgPB7GuHk4FBgK7k6wqYHNRwtvxjBjP8AIQg1uv5DcNkN45KmLsDmPb5Obf1Qa9W8hE7CXUta2/ASNew+L2F3wQWo2O2oovc1EkgG4R1Be3wZLYeiCL9uNpqQET073ACxdJTOI788dgfNBH8nqgc7EKiZ4N44CDcWIfLI2x17GP8ANB9BICAgICAgICAgICAgICAgICAgIKIKIKEoIFyCBKDzLkECUESUEUAIMLtttAMNopaiwc5oAjadzpHEBoOo01JNuDSg5xh3LsP6+jt2xSX/AJXj70G0YbyyYVL7bpoT/aR3HnGXINpw7bDDp7CKsp3E7mmRrXfZcQUGejIIuCCOsajzCD0CCqCqCqCDY2gkgAE7yALnvKCSAgICAgICAgICAgICAgICAgIKFBQlBElB5lyCBKCBcg8y5BElBRBVBJoQcL5e8eM1RFRRkkQjPIBreWQDILdYaR9soOj4Dyb0EdHDDUUsMkjWDnJC35xz3dJ/THS0JIGugAQWWI8jOFy+wJoT/ZyXHlIHINZxDkD/AGFZ3CWP/E0/cgwb+S3HaPWmfmA1/o85YfsuyoInaLafD/eiqLRv52ISs8ZMp/vIL2g5d62PSemgktvy543fFw9EG0Ydy80b7c9TzxniWlkjR6tPog2jDeVTCJ91U1h6pWvjt4uGX1QbdS1LJWNfG5r2OF2uaQWuB3EEbwg9UBAQEBAQEBAQEBAQEBAQEFLoKIKEoIlyCBKCBKDzLkECUEEBAQSAQW+LYgylglnk9iJjnu7covYdpNh4oOB8lmHvxXFzUzdIRudUy9ReSeaaP4rHuYg+jgEEwEEwEEkFQgscQwamqBaaCGQHfnYx3xCDV8R5J8Im1+TCM9cT3s/lvl9EHBOVDZ2nw2uNPTOkc1sbHO5wgkOfc2BAGmXL5lB9QbN0Pyekp4f2UETD3tYAfW6DIoCAgICAgICAgICAgICAgoUBBEoIlBAoIFB5uQQcggUBAQVQTCDROW9xGEyWO+WEHtGe9j4geSDC/k5sHyarNhczRgniQGEgX6tT5lB18IJhBIIKoKoCAg+XuUnXaCW+v9IgGvVki0QfUIQEBAQEBAQEBAQEBAQf/9k="/>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5000"/>
              </a:lnSpc>
              <a:spcBef>
                <a:spcPct val="50000"/>
              </a:spcBef>
              <a:buClr>
                <a:srgbClr val="093A80"/>
              </a:buClr>
              <a:buSzPct val="75000"/>
              <a:buFont typeface="Wingdings" panose="05000000000000000000" pitchFamily="2" charset="2"/>
              <a:buChar char="l"/>
              <a:defRPr sz="2600" b="1">
                <a:solidFill>
                  <a:schemeClr val="tx1"/>
                </a:solidFill>
                <a:latin typeface="Arial" panose="020B0604020202020204" pitchFamily="34" charset="0"/>
              </a:defRPr>
            </a:lvl1pPr>
            <a:lvl2pPr marL="742950" indent="-285750">
              <a:spcBef>
                <a:spcPct val="25000"/>
              </a:spcBef>
              <a:buClr>
                <a:schemeClr val="tx1"/>
              </a:buClr>
              <a:buSzPct val="75000"/>
              <a:buChar char="–"/>
              <a:defRPr sz="2600">
                <a:solidFill>
                  <a:schemeClr val="tx1"/>
                </a:solidFill>
                <a:latin typeface="Arial" panose="020B0604020202020204" pitchFamily="34" charset="0"/>
              </a:defRPr>
            </a:lvl2pPr>
            <a:lvl3pPr marL="1143000" indent="-228600">
              <a:spcBef>
                <a:spcPct val="20000"/>
              </a:spcBef>
              <a:buClr>
                <a:srgbClr val="093A80"/>
              </a:buClr>
              <a:buSzPct val="75000"/>
              <a:buFont typeface="Wingdings" panose="05000000000000000000" pitchFamily="2" charset="2"/>
              <a:buChar char="l"/>
              <a:defRPr sz="2600">
                <a:solidFill>
                  <a:schemeClr val="tx1"/>
                </a:solidFill>
                <a:latin typeface="Arial" panose="020B0604020202020204" pitchFamily="34" charset="0"/>
              </a:defRPr>
            </a:lvl3pPr>
            <a:lvl4pPr marL="1600200" indent="-228600">
              <a:spcBef>
                <a:spcPct val="20000"/>
              </a:spcBef>
              <a:buClr>
                <a:srgbClr val="093A80"/>
              </a:buClr>
              <a:buSzPct val="75000"/>
              <a:buChar char="–"/>
              <a:defRPr sz="2400">
                <a:solidFill>
                  <a:schemeClr val="tx1"/>
                </a:solidFill>
                <a:latin typeface="Arial" panose="020B0604020202020204" pitchFamily="34" charset="0"/>
              </a:defRPr>
            </a:lvl4pPr>
            <a:lvl5pPr marL="2057400" indent="-228600">
              <a:spcBef>
                <a:spcPct val="20000"/>
              </a:spcBef>
              <a:buClr>
                <a:srgbClr val="093A80"/>
              </a:buClr>
              <a:buSzPct val="75000"/>
              <a:buFont typeface="Wingdings" panose="05000000000000000000" pitchFamily="2" charset="2"/>
              <a:buChar char="l"/>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9pPr>
          </a:lstStyle>
          <a:p>
            <a:pPr>
              <a:lnSpc>
                <a:spcPct val="80000"/>
              </a:lnSpc>
              <a:spcBef>
                <a:spcPct val="0"/>
              </a:spcBef>
              <a:buClrTx/>
              <a:buSzTx/>
              <a:buFontTx/>
              <a:buNone/>
            </a:pPr>
            <a:endParaRPr lang="es-MX" altLang="en-US" sz="1400" b="0">
              <a:solidFill>
                <a:srgbClr val="093A80"/>
              </a:solidFill>
            </a:endParaRPr>
          </a:p>
        </p:txBody>
      </p:sp>
      <p:sp>
        <p:nvSpPr>
          <p:cNvPr id="38918" name="AutoShape 4" descr="data:image/jpeg;base64,/9j/4AAQSkZJRgABAQAAAQABAAD/2wCEAAkGBxIQEhUUEhQUFhUUFBUWFBYVGBUYFBQXFhQWFhQYFBUYHCggGBwlHBUUITEhJSksLi4uFx8zODMsNygtLisBCgoKDg0OGhAQGywkHyQsLCwsLDAsLCwuLCwsLCwsLCwsLCwsLCwsLCwsLCwsLCwsLCwsLCwsLCwsLCwsLCwsLP/AABEIAKIBNwMBEQACEQEDEQH/xAAcAAEAAQUBAQAAAAAAAAAAAAAAAgEEBQYHAwj/xABKEAABAwIDAwkDBwgHCQAAAAABAAIDBBEFEiEGMUEHEyJRYXGBkaEyM7EUI0JyksHRCBU0UlNigqIkQ2OywuHwFhclRIOTs+Lx/8QAGgEBAAIDAQAAAAAAAAAAAAAAAAIDAQQFBv/EADERAQACAgECAwUIAgMBAAAAAAABAgMRBCExEjJRBSJBYaETM3GBkbHR8BTBFVLhQv/aAAwDAQACEQMRAD8AwzJSF5KaxLxk1mOzI0tdbiq5iYYhnsPxYi2qzFl1MkxLccJ2jvYP17eP+a6nH9oWr7t+sfV1+Pz9dLtjhma8XaQQuzjyVyRus7dWl63jdZTU0hAQEBAQEBAQEBAQEBAQEBAQEBAQEBAQEBAQEBAQEBAQEHzqCvKPJzWYVBRXNYlcQVJCrtT0Y1LL0eIW4qO9JR07NkwrG3MOhV2LNbHO6y2sXItSdw3HDsbZLo6wPofwXa4/tCt+l+k/R2MPMrfpbpLKrot0QEBAQEBAQEBAQEBAQEBAQEFhjGN01GGuqZo4mvdlaZHBoJtew8EHhS7UUMvu6umf9WaM/wCJBkoqhj/Ze131XA/BB62QUQEBAQEBAQEBAQEHzkvKvMqhyaRmsSkCsKpjT0jkIUZrtiF/TVduKrmJhLXozNDiRHFZiUqzMNswjaItsDqOo/ct7j8y+Lp3j0b+Dl2p07w2qkrWSi7T4cV28PJplj3Z/J1sWamSPdlcK9aICAgICAgICAgICAgICAg5bKfzvtAG6Op8KYSeLXTv/wDYD/tFBuuI4dS/8xRwPafp81G8fxAi49Vr3zTj88dPWP8Aam+XweaOnqx79lcGIzCmpmjrYAw+TLFZ/wAnD4fF4o0fb49b8ULNuy1G4/0Zla396OqqYmeF5LeirjlTf7usz8+0IxyPF5KzP0a9t58owiCOWOrrS6SVsTIjUCS5IJ1dJC46W9VbH2s99R9f4Tj7Se+o+rqFPTyBrQ+RxIaL2DRrbXWyl4LfGyXhn4yuWNsOJ79SpxGk4hVZBAQEBAQEBB85ELyrzIgIwqHJpCawm13UozCGphcw1FlCa+icTtlKWttxUYlKGdw/Fi0gglWVvMTuFlbzWdxLcML2ha6wk8/xXW4/tH4ZP1/l08PN+F/1Z5jgRcG4PELq1tFo3E9HQiYmNwqpMiAgICAgICAgICAgIIThxa4MIDiDlJFwHW0JHEX4IObbL7G4thTZBSzUExmk5yV9Q2obI89r2E9p3byetBnvzljLNH0NJJ1mKpcPJskf3oLFuKTRuLpMGqf+m+nlb3tZnHwWtHEwxbxeFRHGxRbxaXbOUKIe9osSht+0pJLeBjLhZbK9pW2mNxYviWFQU5kMbJy+XPHJHqHNcAQ9o+jG/wA0HZ0FEBAQEBAQEBAQcFnoiN4Xk9TDzs1Wb4LJ4vVCavEtIUtsKIxIhKQcmkJq9o5bKE1Yidd19T1VlX2WRLLUlfbipRKUNlwnHXM3HTiOC2cPIvindZ/JsYs9sc9G30GJsmGhseo/cu3x+ZTL07S6uHk1yfKV6ttsCAgICAgICAgICAg55tdtdWfnSnw7DjFzjmOfO6Vpe1gLczb5SCLNaT252oL8T7QR+1Fhsw/cknjcftggIJDaTFWe9wlx7YKmJ/o4NQRO37me+wzEmdrYRI3zY5BJvKhho0kfPEeqWnnbbvOUgIMxg21FDWuIp6iKVzW5iGnpNG69jqN481iZiO5tlPlce7O0nqBufIKP2lJ7Sh46+r2U0xAQEBAQEBAQahieyXGOzuzcVxsvAvXrXq5uTiWjy9WpV+COaTcEHtWhamp1LTtTXRhqihI4KuaoTCykpk6wjNXg6IhZiyEwgQssKBDW3pHJZRmqOtLyGZVTDMTpkKerskSnE7ZmixEjirIlKJbbhO0W4P1HXx/zXS4/PtTpfrH1b+HmTXpfrDZIZWvF2m4XYx5K5I3WXSpeto3VNTSEBAQEBAQEBBb4jXMp4pJpDZkTHPeeoNFz8EHL+RWjfVy1mK1A6dTIWRfusBu+x6vYbw92UHRat08PSZ86zi0+236rvpDv1WplnNi96nvR6fGPw9WrknLj96vvR6fH8p+Lyi2kgLSSS0j6JBJ8LKuvtHDNdz0+SuPaGGa7mdfJCPFKif3EWVv68h08B/8AVGOTnzfdV1HrLEcjNl+7rqPWVwMPkcPnp3EcWsAa3ztcq6uDJP3l5/LoujDefPefy6Occjczq2or5pCHxNlDIGkNytBe92lhqcoZqdVbHHxx8P16/usjDSPh+vX93WWNA3ADu0VsREdlkRpVZZEBAQEBAQEBAQeVRTMkFntB+Pmq8mKmSNWhC+Ot41aGvYlsq11zGfA/cVzsvs+e9J/Jp5OH8ay1HE9n3MOrSFz74rVnVo00r45rOpjTB1FARwVM1VzCykplHSOls+BZ3pCavPm1nbHhSbosT1NLiOVVzVjWl5DPZRidMxLJU1YQpxKe2wYXjLmG4P4eKvxZrY53WVuPJak7rLcMOxhkuh0d6Fdnj86uT3bdJdPDyq36T0lklvtsQEBAQEBAQaxyi7P1GI0bqanlZFnc0yF4d0mNN8oy7ruDfJBreB0OPYbTx08UGHzRRNysDXvY88SXZrDMSST3oLwbX4zHbnsFeRxMNTE/yaAb+aC0ftxTtkL6nDK+J3EmEujv19E2JWvPFxTfxzXqonjYpv45jqv6flewd2jqh0Z3WfDMLd+VpAWwve2P8oOHmiqXwVcD5BBIY2h4Dy4sIbZp13kcEGK/J/oebwvPxmnkf4Nyxj+4fNB0pAQEBAQEBAQEBAQEBBGSMOFnAEdRUbVi0amGLVi0alhMQ2ajk1Z0T1HUf5LQy8Cs9aTpqZOHE+Xo1PFNmnx726dY3ea52Xj3x+aGjkw2p3hr9Rh5bwWvNVOljJTKM1Y0t5YDw3pEMTC1gnDuwjeDw8Vm1JhGJXLTZVyzMbXEUqjrSOphfQT2WYlJlaSuI4qe2dtpwjaAiwdqPUdy3+Pzb4+k9YbeHlWp0nrDZ6eobILtNx8O9dnFmpljdZdTHkreN1eqtTEBAQEAm2p3Deg5Jg/KDi2IVFV+b6anmp4JLMzksc5pJDOmXWJIaT2XQZf/AG0xiL3+CyEcTDM1/o1rvigqOViJn6RQ4hBbeXQ3aPEH7kF1Scr2DyafKSz68Uo9Q0hBlotq8KqtPlVJJf6L3R3+y/VBWXZXCqnX5NSSdrWxk+bUGYwvDYqWJsMDAyNl8rBewuSTvN95KC7QUQEBAQEBAQEBAQEBAQEAhJjYxddgUUvDKesbvJaWXg47da9Gtk4tLdujV8U2Ve25AzDrH4LnZeJkp8OjRyca9fm1mqwxzb6LU015qwJwcxvDmkka3B3+B4qc23GpV+DUvXmQfZ0PEfi0qqY9WdeiNiN48Ru/ELGh6xv8QsTU0uopVHWmNL+CpIWYk2zmGYs6M3abf66ldiy2x28VVuPJak+KGZwjbWJ8hhntFIDbN/Vu6tT7N9N/mvSYskZKRaPi7eO8XrFobUrExAQEGi8s20fyHDZA02kqfmGW3gOB5x3g2473BBPkq2fdh+GRANHOy/PytOhJeBlbfgQ0NHfdQv4ojdUbTMR7raaHF4pTlvleNDG/R4Pdx8FVi5VMk+HtPpPdRi5WPJPh7W9J7r9bDZYnGG0Q/SWQOvwexjnHuBBKpy8jHj806U5eRixee0Q1KpwDC6okRYYyS+9zW80PtNIWrHO8fTFSZ+faGpXn/afc0m3z7R9XPduNnaHDqimiZSubLUeyyOplsAXhjS8m533tY8CraxyLd9V+q+v+Rbzar9f4d0gwstaGullcGgAAHKNBb6IB9VOMEz5rTP0/ZOMM/wD1aZ+n7aXUNKxmobr1m5PmdVbXHWvWIWxSsdnsppCAgICAgICAgICAgICAgICC0rMMil9pov1jQrXy8XHk6zHX1U5MFL94a3iWyR1LLO7OK52XgXr1r1aWTiWjy9Wq1+CuabOadO8Ed3UtGazHSWpamuksXLTPb+8PJ3nuPoo6Q1MLfmmk6XB4jcfEHf3rGmDK5u8X7Rv8vwWND2hlvu1+I7+pYmp3XkEyj1GtbT1dqo2/UZfvy/hZeg9n7+xjfrLscP7ptGxe3b6YiOYl8G4He+Lu629nkt5tOuU87ZGh7HBzXC7XA3BHYUHogIOG7Su/Pu0MVK0l1PRm0lvZ+bdmnPi7LH4BB3IBBiMfwNtSMzejKPZd19jrfHgtLl8OuaNx0t6tDm8GvIjcdLR2n+Wt01TiDiadpfcaOJ3tHbJwH+guZS/MmZwxv+PzcmmT2hMzgjv6+n5/2Waw3ZZjelMecfx35b+Op8VvYfZ1K+9k96fo6PH9l0pPiyz4rfRsDGBosAABuA0AXRiIiNQ6cREdIcP2otW7V00e8U5hB7OaDqg+rgssu4oCAgICAgICAgICAgICAgICAgICAg8p6dkgs9oPf+KrvipfzQhbHW/mhgsQ2WY7WM27D+K5+X2f8aT+rTvw/wDrLVMU2dez2mHsP4ELn3w3pPvRpp3xWr5oYWWkez94dR0d4HcfHzVelWpWssDZNxLXjdwcO8cW+iR0Y1t4srckT5JLN5p+V5GoNrZsg4m17DrUq45taK1+LNK2vOq92jzVnPyOl/XJd3DgPDcvRYscY6RWPg7uOngrFYX9JKQrE257A7XOopHRSEugOU5NSYwQQXtJOpuDccd+864mdMbdqgmbI0PYQ5rhdrhqCD1LLKT23BFyLgi43jtHag5W/kVZG90tNX1cUjr3fcZjc3N3MynfYoH+xW0NP+j4uJOyozm/i5siCrqraunHuqOot1WufJ7Cgj/vGxeDSqwaU9boRIW6dzXD+ZB6R8t1I02qKSshPa1hA83NPogzVBytYRLp8pyHqkZI23ja3qg0Dknf8u2grKu+ZoFQ9jux8oZEPsE+SDu6AgICAgICAgICAgICAgICAgICAgICAgo5oOhFx2rExExqWJiJ7sVW7PwybhlPZu8lp5OBjt5ejWvxKW7dGrbQbLSRtzRx8+BrYGzh2gWv5arX/wCOnfmU/wCD83KMejqHHLlDGsvaKxa0HXUn2i7rJv4Lew8emLt39W1iwUxx0YPDMOexpD7XLibDcL8FeuUbE2KQMcOjJfIbkEEb2kg7tRbvQXsIAflALeIve1+NtbjvB81VF/f8MqYye/4Zh0Dk82ufSS8zUO+Yf7II1jffVzXDRzTxFgdL233tXM1tzyqmgrGU1PTipJja52V5Dsz7lrWZWuv0bHd9IILODlzpgbVFJUxHjbK63mWlBnKHlfwiWwM7oyeEkcg83NBA80Gw0O2GHz+7rKd3ZzjAfIkFBmY5A4XaQR1ggj0QUmga/wBtrXfWAPxQYWt2Lw2a5koqYk7yImNcf4mgFBXZ7ZGiw98j6WERmUND7OcQQ0kiwcTbeUGcQEBAQEBAQEBAQEBAQEBAQEBAQEBAQEBAQLoLHEcKgqBaaJj+0jpDucNQg1fEOTalfrG58fZo9vrY+qDU8a5HXykObK0lvs6ub2+ybhBiq3YXEo/ap2zDrjczMe5hcR6hYmInuxMRPdhqqhkh6MscsY4tnY5re4SEZT5lR1MdkdTHZkuT2kghxWGZ7Xl77saHG+R7m2D2k3vZtxbqN+CzN4juz4oju7xPTsk0exrvrNDviFJJgq7YTDJr85RU9zvLWBjj4ssUGvVvIzhMl8scsd/1JXG3cH3QYWTkObGSaTEKiE9rQT4uY5qCJ2G2ipv0bFBIBwkc/wCD2vCCxxXafafC2tdVRwysc8MDssbi5xBIAERDtzXfR4LFrRWNzOmLWisbmdOg7I7YfKKWOSrDYp35rwsa8uADiG9HUgkWPita3NwxOvFufSOv7NW3OwROotufSOs/Rn4697/Yhkt1vsweROb0Uq5rW8tJ/Pp/6srmtby1n8+i8jJt0gAeIBuPOwV8b11XRv4pLLIgICAgICAgICAgICAgICAgICAgICCl0FEFCUFCUEcyBmQcl/KB2kMVNHRsPSqDnkt+yYeiP4n/ANwoNs5P9k46OhgZJG0zc3mkcR02uk6Ra128ZbgadSjekXjUo2rFo1K9lxqSjkEdTd8br83MB0rdTwN5H+rrmW5d+LfwZutZ7W/lysnOvxMng5HWs9rf6mPk2CmqWSNDmODmncQulTJW9fFWdw6mPJXJXxUncJyytYC5xDQN5JsFm1orG7TqGbWrWN2nUNaxLbWJnRhaZD1+y34XK5Wf2vjr0xx4pcbke3MNJ8OKPFP0edP+cqrUuEDD2DN4D2vUKNP87P1mfBH4f2f2Rx/8jyeszGOv4df7+jnfLTVSYcKdkU8hll5xz3usTlblADQb5dSfJbOP2djid5Jm0/Nt4/ZmKJ8WSZvPzn/Tq+xlEYaGma73nMRGQ7yXlgLyTvOpK3aUrSNVjTfpjrSNVjUM0ppiAgICAgICAgICAgICAgICAgICAgIF0FEFCUEC5BEuQRJQUugo54AuTYDUk7gBvJQfP+B3x/aAzOuYInc4Bw5mEgRN/idlJH7zkH0GCgt8SoGVEZjeNDuPFp4EKnPgrmpNLKORx6Z8c0vH99XO3OqMOmIBsf5JG8Dbj8QvMTObhZdROv2l46Z5Hs7NMRP8TC6hgq8Tfdx6AO86Rs7GjiVbWnI51tz2+kfgupj5ftK+7T7v0j8PVueDbPQU1i0Zn/ru3+A3NXb43BxYOsRufV6TiezsPGj3Y3PrPdl1ut588csknyvHYKcahopoLcLySZj/AOQDwQfQzW2AA3AWHggqgICAgICAgICAgICAgICAgICAgICCiCiCJKCBcgiXIIFyCJcgpmQa9t/FVy0E0dEzNNK3IOk1pDHe8ILiBfLcb/pIOK7OjG8CMhjonfOZc5fC6VpDb2AfGdBqeKDZKXlzmjOWpogCN+R7mH7Lwfig2LDuW/Dn6SMqIu0ta9vm11/RBmJNssErwzPVRDKbjnCYj2gl4Gh6lr5+Ljz68cdmtyeJi5GvtI3r+/o2/DquB7QIJInNt0ebcxzbdmUq6tYrGo6QvrWKxqsahegKSSoQfOOzn/ENqHSEXa2qlkH1YLiI/wArEH0agICAgICAgICAgICAgICAgICAgIBKCiChKCBcggXIIFyCBcggSgpdBUIKhB6NQedTRRSi0sccgPB7GuHk4FBgK7k6wqYHNRwtvxjBjP8AIQg1uv5DcNkN45KmLsDmPb5Obf1Qa9W8hE7CXUta2/ASNew+L2F3wQWo2O2oovc1EkgG4R1Be3wZLYeiCL9uNpqQET073ACxdJTOI788dgfNBH8nqgc7EKiZ4N44CDcWIfLI2x17GP8ANB9BICAgICAgICAgICAgICAgICAgIKIKIKEoIFyCBKDzLkECUESUEUAIMLtttAMNopaiwc5oAjadzpHEBoOo01JNuDSg5xh3LsP6+jt2xSX/AJXj70G0YbyyYVL7bpoT/aR3HnGXINpw7bDDp7CKsp3E7mmRrXfZcQUGejIIuCCOsajzCD0CCqCqCqCDY2gkgAE7yALnvKCSAgICAgICAgICAgICAgICAgIKFBQlBElB5lyCBKCBcg8y5BElBRBVBJoQcL5e8eM1RFRRkkQjPIBreWQDILdYaR9soOj4Dyb0EdHDDUUsMkjWDnJC35xz3dJ/THS0JIGugAQWWI8jOFy+wJoT/ZyXHlIHINZxDkD/AGFZ3CWP/E0/cgwb+S3HaPWmfmA1/o85YfsuyoInaLafD/eiqLRv52ISs8ZMp/vIL2g5d62PSemgktvy543fFw9EG0Ydy80b7c9TzxniWlkjR6tPog2jDeVTCJ91U1h6pWvjt4uGX1QbdS1LJWNfG5r2OF2uaQWuB3EEbwg9UBAQEBAQEBAQEBAQEBAQEFLoKIKEoIlyCBKCBKDzLkECUEEBAQSAQW+LYgylglnk9iJjnu7covYdpNh4oOB8lmHvxXFzUzdIRudUy9ReSeaaP4rHuYg+jgEEwEEwEEkFQgscQwamqBaaCGQHfnYx3xCDV8R5J8Im1+TCM9cT3s/lvl9EHBOVDZ2nw2uNPTOkc1sbHO5wgkOfc2BAGmXL5lB9QbN0Pyekp4f2UETD3tYAfW6DIoCAgICAgICAgICAgICAgoUBBEoIlBAoIFB5uQQcggUBAQVQTCDROW9xGEyWO+WEHtGe9j4geSDC/k5sHyarNhczRgniQGEgX6tT5lB18IJhBIIKoKoCAg+XuUnXaCW+v9IgGvVki0QfUIQEBAQEBAQEBAQEBAQf/9k="/>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5000"/>
              </a:lnSpc>
              <a:spcBef>
                <a:spcPct val="50000"/>
              </a:spcBef>
              <a:buClr>
                <a:srgbClr val="093A80"/>
              </a:buClr>
              <a:buSzPct val="75000"/>
              <a:buFont typeface="Wingdings" panose="05000000000000000000" pitchFamily="2" charset="2"/>
              <a:buChar char="l"/>
              <a:defRPr sz="2600" b="1">
                <a:solidFill>
                  <a:schemeClr val="tx1"/>
                </a:solidFill>
                <a:latin typeface="Arial" panose="020B0604020202020204" pitchFamily="34" charset="0"/>
              </a:defRPr>
            </a:lvl1pPr>
            <a:lvl2pPr marL="742950" indent="-285750">
              <a:spcBef>
                <a:spcPct val="25000"/>
              </a:spcBef>
              <a:buClr>
                <a:schemeClr val="tx1"/>
              </a:buClr>
              <a:buSzPct val="75000"/>
              <a:buChar char="–"/>
              <a:defRPr sz="2600">
                <a:solidFill>
                  <a:schemeClr val="tx1"/>
                </a:solidFill>
                <a:latin typeface="Arial" panose="020B0604020202020204" pitchFamily="34" charset="0"/>
              </a:defRPr>
            </a:lvl2pPr>
            <a:lvl3pPr marL="1143000" indent="-228600">
              <a:spcBef>
                <a:spcPct val="20000"/>
              </a:spcBef>
              <a:buClr>
                <a:srgbClr val="093A80"/>
              </a:buClr>
              <a:buSzPct val="75000"/>
              <a:buFont typeface="Wingdings" panose="05000000000000000000" pitchFamily="2" charset="2"/>
              <a:buChar char="l"/>
              <a:defRPr sz="2600">
                <a:solidFill>
                  <a:schemeClr val="tx1"/>
                </a:solidFill>
                <a:latin typeface="Arial" panose="020B0604020202020204" pitchFamily="34" charset="0"/>
              </a:defRPr>
            </a:lvl3pPr>
            <a:lvl4pPr marL="1600200" indent="-228600">
              <a:spcBef>
                <a:spcPct val="20000"/>
              </a:spcBef>
              <a:buClr>
                <a:srgbClr val="093A80"/>
              </a:buClr>
              <a:buSzPct val="75000"/>
              <a:buChar char="–"/>
              <a:defRPr sz="2400">
                <a:solidFill>
                  <a:schemeClr val="tx1"/>
                </a:solidFill>
                <a:latin typeface="Arial" panose="020B0604020202020204" pitchFamily="34" charset="0"/>
              </a:defRPr>
            </a:lvl4pPr>
            <a:lvl5pPr marL="2057400" indent="-228600">
              <a:spcBef>
                <a:spcPct val="20000"/>
              </a:spcBef>
              <a:buClr>
                <a:srgbClr val="093A80"/>
              </a:buClr>
              <a:buSzPct val="75000"/>
              <a:buFont typeface="Wingdings" panose="05000000000000000000" pitchFamily="2" charset="2"/>
              <a:buChar char="l"/>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93A80"/>
              </a:buClr>
              <a:buSzPct val="75000"/>
              <a:buFont typeface="Wingdings" panose="05000000000000000000" pitchFamily="2" charset="2"/>
              <a:buChar char="l"/>
              <a:defRPr sz="2400">
                <a:solidFill>
                  <a:schemeClr val="tx1"/>
                </a:solidFill>
                <a:latin typeface="Arial" panose="020B0604020202020204" pitchFamily="34" charset="0"/>
              </a:defRPr>
            </a:lvl9pPr>
          </a:lstStyle>
          <a:p>
            <a:pPr>
              <a:lnSpc>
                <a:spcPct val="80000"/>
              </a:lnSpc>
              <a:spcBef>
                <a:spcPct val="0"/>
              </a:spcBef>
              <a:buClrTx/>
              <a:buSzTx/>
              <a:buFontTx/>
              <a:buNone/>
            </a:pPr>
            <a:endParaRPr lang="es-MX" altLang="en-US" sz="1400" b="0">
              <a:solidFill>
                <a:srgbClr val="093A80"/>
              </a:solidFill>
            </a:endParaRPr>
          </a:p>
        </p:txBody>
      </p:sp>
    </p:spTree>
    <p:extLst>
      <p:ext uri="{BB962C8B-B14F-4D97-AF65-F5344CB8AC3E}">
        <p14:creationId xmlns:p14="http://schemas.microsoft.com/office/powerpoint/2010/main" val="367847153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ítulo 1"/>
          <p:cNvSpPr>
            <a:spLocks noGrp="1"/>
          </p:cNvSpPr>
          <p:nvPr>
            <p:ph type="ctrTitle"/>
          </p:nvPr>
        </p:nvSpPr>
        <p:spPr>
          <a:xfrm>
            <a:off x="1185864" y="1085849"/>
            <a:ext cx="9786936" cy="3943351"/>
          </a:xfrm>
        </p:spPr>
        <p:txBody>
          <a:bodyPr>
            <a:normAutofit fontScale="90000"/>
          </a:bodyPr>
          <a:lstStyle/>
          <a:p>
            <a:pPr algn="ctr"/>
            <a:r>
              <a:rPr lang="es-ES" altLang="en-US" sz="7300" b="1" i="1" dirty="0">
                <a:effectLst>
                  <a:outerShdw blurRad="38100" dist="38100" dir="2700000" algn="tl">
                    <a:srgbClr val="000000">
                      <a:alpha val="43137"/>
                    </a:srgbClr>
                  </a:outerShdw>
                </a:effectLst>
              </a:rPr>
              <a:t>ESTÍMULOS FISCALES</a:t>
            </a:r>
            <a:br>
              <a:rPr lang="es-ES" altLang="en-US" sz="7300" b="1" i="1" dirty="0">
                <a:effectLst>
                  <a:outerShdw blurRad="38100" dist="38100" dir="2700000" algn="tl">
                    <a:srgbClr val="000000">
                      <a:alpha val="43137"/>
                    </a:srgbClr>
                  </a:outerShdw>
                </a:effectLst>
              </a:rPr>
            </a:br>
            <a:r>
              <a:rPr lang="es-ES" altLang="en-US" sz="7300" b="1" i="1" dirty="0">
                <a:effectLst>
                  <a:outerShdw blurRad="38100" dist="38100" dir="2700000" algn="tl">
                    <a:srgbClr val="000000">
                      <a:alpha val="43137"/>
                    </a:srgbClr>
                  </a:outerShdw>
                </a:effectLst>
              </a:rPr>
              <a:t>IVA y IEPS</a:t>
            </a:r>
            <a:br>
              <a:rPr lang="es-ES" altLang="en-US" sz="7300" b="1" i="1" dirty="0">
                <a:effectLst>
                  <a:outerShdw blurRad="38100" dist="38100" dir="2700000" algn="tl">
                    <a:srgbClr val="000000">
                      <a:alpha val="43137"/>
                    </a:srgbClr>
                  </a:outerShdw>
                </a:effectLst>
              </a:rPr>
            </a:br>
            <a:r>
              <a:rPr lang="es-ES" altLang="en-US" sz="7300" b="1" i="1" dirty="0">
                <a:effectLst>
                  <a:outerShdw blurRad="38100" dist="38100" dir="2700000" algn="tl">
                    <a:srgbClr val="000000">
                      <a:alpha val="43137"/>
                    </a:srgbClr>
                  </a:outerShdw>
                </a:effectLst>
              </a:rPr>
              <a:t>RIF</a:t>
            </a:r>
            <a:br>
              <a:rPr lang="es-ES" altLang="en-US" sz="7300" b="1" i="1" dirty="0">
                <a:effectLst>
                  <a:outerShdw blurRad="38100" dist="38100" dir="2700000" algn="tl">
                    <a:srgbClr val="000000">
                      <a:alpha val="43137"/>
                    </a:srgbClr>
                  </a:outerShdw>
                </a:effectLst>
              </a:rPr>
            </a:br>
            <a:r>
              <a:rPr lang="es-ES" altLang="en-US" sz="1600" b="1" dirty="0"/>
              <a:t/>
            </a:r>
            <a:br>
              <a:rPr lang="es-ES" altLang="en-US" sz="1600" b="1" dirty="0"/>
            </a:br>
            <a:r>
              <a:rPr lang="es-ES" altLang="en-US" sz="7300" b="1" i="1" dirty="0">
                <a:effectLst>
                  <a:outerShdw blurRad="38100" dist="38100" dir="2700000" algn="tl">
                    <a:srgbClr val="000000">
                      <a:alpha val="43137"/>
                    </a:srgbClr>
                  </a:outerShdw>
                </a:effectLst>
              </a:rPr>
              <a:t>LIF 2020</a:t>
            </a:r>
          </a:p>
        </p:txBody>
      </p:sp>
    </p:spTree>
    <p:extLst>
      <p:ext uri="{BB962C8B-B14F-4D97-AF65-F5344CB8AC3E}">
        <p14:creationId xmlns:p14="http://schemas.microsoft.com/office/powerpoint/2010/main" val="18502699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b="1" dirty="0" smtClean="0">
                <a:latin typeface="Arial" panose="020B0604020202020204" pitchFamily="34" charset="0"/>
                <a:cs typeface="Arial" panose="020B0604020202020204" pitchFamily="34" charset="0"/>
              </a:rPr>
              <a:t>LIF Artículo 23</a:t>
            </a:r>
            <a:endParaRPr lang="es-MX"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p:txBody>
          <a:bodyPr>
            <a:normAutofit lnSpcReduction="10000"/>
          </a:bodyPr>
          <a:lstStyle/>
          <a:p>
            <a:pPr algn="just"/>
            <a:r>
              <a:rPr lang="es-MX" b="1" dirty="0" err="1" smtClean="0"/>
              <a:t>Fracc</a:t>
            </a:r>
            <a:r>
              <a:rPr lang="es-MX" b="1" dirty="0" smtClean="0"/>
              <a:t>. </a:t>
            </a:r>
            <a:r>
              <a:rPr lang="es-MX" b="1" dirty="0"/>
              <a:t>II</a:t>
            </a:r>
            <a:r>
              <a:rPr lang="es-MX" dirty="0"/>
              <a:t>  Los contribuyentes a que se refiere el presente artículo, </a:t>
            </a:r>
            <a:r>
              <a:rPr lang="es-MX" dirty="0">
                <a:solidFill>
                  <a:srgbClr val="FF0000"/>
                </a:solidFill>
              </a:rPr>
              <a:t>por las actividades realizadas con el público en general </a:t>
            </a:r>
            <a:r>
              <a:rPr lang="es-MX" dirty="0"/>
              <a:t>en las que determinen el impuesto al valor agregado y el impuesto especial sobre producción y servicios</a:t>
            </a:r>
            <a:r>
              <a:rPr lang="es-MX" dirty="0">
                <a:solidFill>
                  <a:srgbClr val="FF0000"/>
                </a:solidFill>
              </a:rPr>
              <a:t> </a:t>
            </a:r>
            <a:r>
              <a:rPr lang="es-MX" dirty="0"/>
              <a:t>con el esquema de porcentajes a que se refiere la fracción I del presente artículo, </a:t>
            </a:r>
            <a:r>
              <a:rPr lang="es-MX" dirty="0">
                <a:solidFill>
                  <a:srgbClr val="FF0000"/>
                </a:solidFill>
              </a:rPr>
              <a:t>podrán aplicar un estímulo fiscal en la forma siguiente</a:t>
            </a:r>
            <a:r>
              <a:rPr lang="es-MX" dirty="0" smtClean="0">
                <a:solidFill>
                  <a:srgbClr val="FF0000"/>
                </a:solidFill>
              </a:rPr>
              <a:t>:</a:t>
            </a:r>
          </a:p>
          <a:p>
            <a:pPr algn="just"/>
            <a:r>
              <a:rPr lang="es-MX" b="1" dirty="0" smtClean="0"/>
              <a:t>a) </a:t>
            </a:r>
            <a:r>
              <a:rPr lang="es-MX" dirty="0" smtClean="0">
                <a:solidFill>
                  <a:srgbClr val="FF0000"/>
                </a:solidFill>
              </a:rPr>
              <a:t>A </a:t>
            </a:r>
            <a:r>
              <a:rPr lang="es-MX" dirty="0">
                <a:solidFill>
                  <a:srgbClr val="FF0000"/>
                </a:solidFill>
              </a:rPr>
              <a:t>los impuestos al valor agregado y especial sobre producción y servicios determinados</a:t>
            </a:r>
            <a:r>
              <a:rPr lang="es-MX" dirty="0"/>
              <a:t> mediante la aplicación de los porcentajes, </a:t>
            </a:r>
            <a:r>
              <a:rPr lang="es-MX" dirty="0">
                <a:solidFill>
                  <a:srgbClr val="FF0000"/>
                </a:solidFill>
              </a:rPr>
              <a:t>se le aplicarán los porcentajes de reducción </a:t>
            </a:r>
            <a:r>
              <a:rPr lang="es-MX" dirty="0"/>
              <a:t>que se citan a continuación, </a:t>
            </a:r>
            <a:r>
              <a:rPr lang="es-MX" dirty="0">
                <a:solidFill>
                  <a:srgbClr val="FF0000"/>
                </a:solidFill>
              </a:rPr>
              <a:t>según corresponda al número de años que tenga el contribuyente tributando en el Régimen de Incorporación Fiscal</a:t>
            </a:r>
            <a:r>
              <a:rPr lang="es-MX" dirty="0" smtClean="0">
                <a:solidFill>
                  <a:srgbClr val="FF0000"/>
                </a:solidFill>
              </a:rPr>
              <a:t>:</a:t>
            </a:r>
            <a:endParaRPr lang="es-MX" dirty="0">
              <a:solidFill>
                <a:srgbClr val="FF0000"/>
              </a:solidFill>
            </a:endParaRPr>
          </a:p>
        </p:txBody>
      </p:sp>
    </p:spTree>
    <p:extLst>
      <p:ext uri="{BB962C8B-B14F-4D97-AF65-F5344CB8AC3E}">
        <p14:creationId xmlns:p14="http://schemas.microsoft.com/office/powerpoint/2010/main" val="287445595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MX" b="1" dirty="0" smtClean="0"/>
              <a:t>Tabla de porcentaje de reducción IVA e IEPS</a:t>
            </a:r>
            <a:br>
              <a:rPr lang="es-MX" b="1" dirty="0" smtClean="0"/>
            </a:br>
            <a:r>
              <a:rPr lang="es-MX" b="1" dirty="0" smtClean="0"/>
              <a:t>por ventas con público en general</a:t>
            </a:r>
            <a:endParaRPr lang="es-MX" b="1" dirty="0"/>
          </a:p>
        </p:txBody>
      </p:sp>
      <p:graphicFrame>
        <p:nvGraphicFramePr>
          <p:cNvPr id="4" name="Marcador de contenido 3"/>
          <p:cNvGraphicFramePr>
            <a:graphicFrameLocks noGrp="1"/>
          </p:cNvGraphicFramePr>
          <p:nvPr>
            <p:ph idx="1"/>
            <p:extLst/>
          </p:nvPr>
        </p:nvGraphicFramePr>
        <p:xfrm>
          <a:off x="4343400" y="2003425"/>
          <a:ext cx="3733800" cy="4079240"/>
        </p:xfrm>
        <a:graphic>
          <a:graphicData uri="http://schemas.openxmlformats.org/drawingml/2006/table">
            <a:tbl>
              <a:tblPr firstRow="1" bandRow="1">
                <a:tableStyleId>{5C22544A-7EE6-4342-B048-85BDC9FD1C3A}</a:tableStyleId>
              </a:tblPr>
              <a:tblGrid>
                <a:gridCol w="825500">
                  <a:extLst>
                    <a:ext uri="{9D8B030D-6E8A-4147-A177-3AD203B41FA5}">
                      <a16:colId xmlns:a16="http://schemas.microsoft.com/office/drawing/2014/main" val="3532582630"/>
                    </a:ext>
                  </a:extLst>
                </a:gridCol>
                <a:gridCol w="2908300">
                  <a:extLst>
                    <a:ext uri="{9D8B030D-6E8A-4147-A177-3AD203B41FA5}">
                      <a16:colId xmlns:a16="http://schemas.microsoft.com/office/drawing/2014/main" val="1172643642"/>
                    </a:ext>
                  </a:extLst>
                </a:gridCol>
              </a:tblGrid>
              <a:tr h="370840">
                <a:tc>
                  <a:txBody>
                    <a:bodyPr/>
                    <a:lstStyle/>
                    <a:p>
                      <a:pPr algn="ctr"/>
                      <a:r>
                        <a:rPr lang="es-MX" b="1" dirty="0" smtClean="0">
                          <a:solidFill>
                            <a:schemeClr val="bg1"/>
                          </a:solidFill>
                        </a:rPr>
                        <a:t>Años</a:t>
                      </a:r>
                      <a:endParaRPr lang="es-MX" b="1" dirty="0">
                        <a:solidFill>
                          <a:schemeClr val="bg1"/>
                        </a:solidFill>
                      </a:endParaRPr>
                    </a:p>
                  </a:txBody>
                  <a:tcPr>
                    <a:solidFill>
                      <a:srgbClr val="2116FC"/>
                    </a:solidFill>
                  </a:tcPr>
                </a:tc>
                <a:tc>
                  <a:txBody>
                    <a:bodyPr/>
                    <a:lstStyle/>
                    <a:p>
                      <a:pPr algn="ctr"/>
                      <a:r>
                        <a:rPr lang="es-MX" b="1" dirty="0" smtClean="0">
                          <a:solidFill>
                            <a:schemeClr val="bg1"/>
                          </a:solidFill>
                        </a:rPr>
                        <a:t>Porcentaje de reducción (%)</a:t>
                      </a:r>
                      <a:endParaRPr lang="es-MX" b="1" dirty="0">
                        <a:solidFill>
                          <a:schemeClr val="bg1"/>
                        </a:solidFill>
                      </a:endParaRPr>
                    </a:p>
                  </a:txBody>
                  <a:tcPr>
                    <a:solidFill>
                      <a:srgbClr val="2116FC"/>
                    </a:solidFill>
                  </a:tcPr>
                </a:tc>
                <a:extLst>
                  <a:ext uri="{0D108BD9-81ED-4DB2-BD59-A6C34878D82A}">
                    <a16:rowId xmlns:a16="http://schemas.microsoft.com/office/drawing/2014/main" val="957043092"/>
                  </a:ext>
                </a:extLst>
              </a:tr>
              <a:tr h="370840">
                <a:tc>
                  <a:txBody>
                    <a:bodyPr/>
                    <a:lstStyle/>
                    <a:p>
                      <a:pPr algn="ctr"/>
                      <a:r>
                        <a:rPr lang="es-MX" b="1" dirty="0" smtClean="0"/>
                        <a:t>1</a:t>
                      </a:r>
                      <a:endParaRPr lang="es-MX" b="1" dirty="0"/>
                    </a:p>
                  </a:txBody>
                  <a:tcPr>
                    <a:solidFill>
                      <a:schemeClr val="accent1">
                        <a:lumMod val="40000"/>
                        <a:lumOff val="60000"/>
                      </a:schemeClr>
                    </a:solidFill>
                  </a:tcPr>
                </a:tc>
                <a:tc>
                  <a:txBody>
                    <a:bodyPr/>
                    <a:lstStyle/>
                    <a:p>
                      <a:pPr algn="ctr"/>
                      <a:r>
                        <a:rPr lang="es-MX" b="1" dirty="0" smtClean="0"/>
                        <a:t>100</a:t>
                      </a:r>
                      <a:endParaRPr lang="es-MX" b="1" dirty="0"/>
                    </a:p>
                  </a:txBody>
                  <a:tcPr>
                    <a:solidFill>
                      <a:schemeClr val="accent1">
                        <a:lumMod val="40000"/>
                        <a:lumOff val="60000"/>
                      </a:schemeClr>
                    </a:solidFill>
                  </a:tcPr>
                </a:tc>
                <a:extLst>
                  <a:ext uri="{0D108BD9-81ED-4DB2-BD59-A6C34878D82A}">
                    <a16:rowId xmlns:a16="http://schemas.microsoft.com/office/drawing/2014/main" val="3695738559"/>
                  </a:ext>
                </a:extLst>
              </a:tr>
              <a:tr h="370840">
                <a:tc>
                  <a:txBody>
                    <a:bodyPr/>
                    <a:lstStyle/>
                    <a:p>
                      <a:pPr algn="ctr"/>
                      <a:r>
                        <a:rPr lang="es-MX" b="1" dirty="0" smtClean="0"/>
                        <a:t>2</a:t>
                      </a:r>
                      <a:endParaRPr lang="es-MX" b="1" dirty="0"/>
                    </a:p>
                  </a:txBody>
                  <a:tcPr/>
                </a:tc>
                <a:tc>
                  <a:txBody>
                    <a:bodyPr/>
                    <a:lstStyle/>
                    <a:p>
                      <a:pPr algn="ctr"/>
                      <a:r>
                        <a:rPr lang="es-MX" b="1" dirty="0" smtClean="0"/>
                        <a:t>90</a:t>
                      </a:r>
                      <a:endParaRPr lang="es-MX" b="1" dirty="0"/>
                    </a:p>
                  </a:txBody>
                  <a:tcPr/>
                </a:tc>
                <a:extLst>
                  <a:ext uri="{0D108BD9-81ED-4DB2-BD59-A6C34878D82A}">
                    <a16:rowId xmlns:a16="http://schemas.microsoft.com/office/drawing/2014/main" val="3188054597"/>
                  </a:ext>
                </a:extLst>
              </a:tr>
              <a:tr h="370840">
                <a:tc>
                  <a:txBody>
                    <a:bodyPr/>
                    <a:lstStyle/>
                    <a:p>
                      <a:pPr algn="ctr"/>
                      <a:r>
                        <a:rPr lang="es-MX" b="1" dirty="0" smtClean="0"/>
                        <a:t>3</a:t>
                      </a:r>
                      <a:endParaRPr lang="es-MX" b="1" dirty="0"/>
                    </a:p>
                  </a:txBody>
                  <a:tcPr>
                    <a:solidFill>
                      <a:schemeClr val="accent1">
                        <a:lumMod val="40000"/>
                        <a:lumOff val="60000"/>
                      </a:schemeClr>
                    </a:solidFill>
                  </a:tcPr>
                </a:tc>
                <a:tc>
                  <a:txBody>
                    <a:bodyPr/>
                    <a:lstStyle/>
                    <a:p>
                      <a:pPr algn="ctr"/>
                      <a:r>
                        <a:rPr lang="es-MX" b="1" dirty="0" smtClean="0"/>
                        <a:t>80</a:t>
                      </a:r>
                      <a:endParaRPr lang="es-MX" b="1" dirty="0"/>
                    </a:p>
                  </a:txBody>
                  <a:tcPr>
                    <a:solidFill>
                      <a:schemeClr val="accent1">
                        <a:lumMod val="40000"/>
                        <a:lumOff val="60000"/>
                      </a:schemeClr>
                    </a:solidFill>
                  </a:tcPr>
                </a:tc>
                <a:extLst>
                  <a:ext uri="{0D108BD9-81ED-4DB2-BD59-A6C34878D82A}">
                    <a16:rowId xmlns:a16="http://schemas.microsoft.com/office/drawing/2014/main" val="2045021129"/>
                  </a:ext>
                </a:extLst>
              </a:tr>
              <a:tr h="370840">
                <a:tc>
                  <a:txBody>
                    <a:bodyPr/>
                    <a:lstStyle/>
                    <a:p>
                      <a:pPr algn="ctr"/>
                      <a:r>
                        <a:rPr lang="es-MX" b="1" dirty="0" smtClean="0"/>
                        <a:t>4</a:t>
                      </a:r>
                      <a:endParaRPr lang="es-MX" b="1" dirty="0"/>
                    </a:p>
                  </a:txBody>
                  <a:tcPr/>
                </a:tc>
                <a:tc>
                  <a:txBody>
                    <a:bodyPr/>
                    <a:lstStyle/>
                    <a:p>
                      <a:pPr algn="ctr"/>
                      <a:r>
                        <a:rPr lang="es-MX" b="1" dirty="0" smtClean="0"/>
                        <a:t>70</a:t>
                      </a:r>
                      <a:endParaRPr lang="es-MX" b="1" dirty="0"/>
                    </a:p>
                  </a:txBody>
                  <a:tcPr/>
                </a:tc>
                <a:extLst>
                  <a:ext uri="{0D108BD9-81ED-4DB2-BD59-A6C34878D82A}">
                    <a16:rowId xmlns:a16="http://schemas.microsoft.com/office/drawing/2014/main" val="3516398743"/>
                  </a:ext>
                </a:extLst>
              </a:tr>
              <a:tr h="370840">
                <a:tc>
                  <a:txBody>
                    <a:bodyPr/>
                    <a:lstStyle/>
                    <a:p>
                      <a:pPr algn="ctr"/>
                      <a:r>
                        <a:rPr lang="es-MX" b="1" dirty="0" smtClean="0"/>
                        <a:t>5</a:t>
                      </a:r>
                      <a:endParaRPr lang="es-MX" b="1" dirty="0"/>
                    </a:p>
                  </a:txBody>
                  <a:tcPr>
                    <a:solidFill>
                      <a:schemeClr val="accent1">
                        <a:lumMod val="40000"/>
                        <a:lumOff val="60000"/>
                      </a:schemeClr>
                    </a:solidFill>
                  </a:tcPr>
                </a:tc>
                <a:tc>
                  <a:txBody>
                    <a:bodyPr/>
                    <a:lstStyle/>
                    <a:p>
                      <a:pPr algn="ctr"/>
                      <a:r>
                        <a:rPr lang="es-MX" b="1" dirty="0" smtClean="0"/>
                        <a:t>60</a:t>
                      </a:r>
                      <a:endParaRPr lang="es-MX" b="1" dirty="0"/>
                    </a:p>
                  </a:txBody>
                  <a:tcPr>
                    <a:solidFill>
                      <a:schemeClr val="accent1">
                        <a:lumMod val="40000"/>
                        <a:lumOff val="60000"/>
                      </a:schemeClr>
                    </a:solidFill>
                  </a:tcPr>
                </a:tc>
                <a:extLst>
                  <a:ext uri="{0D108BD9-81ED-4DB2-BD59-A6C34878D82A}">
                    <a16:rowId xmlns:a16="http://schemas.microsoft.com/office/drawing/2014/main" val="629511241"/>
                  </a:ext>
                </a:extLst>
              </a:tr>
              <a:tr h="370840">
                <a:tc>
                  <a:txBody>
                    <a:bodyPr/>
                    <a:lstStyle/>
                    <a:p>
                      <a:pPr algn="ctr"/>
                      <a:r>
                        <a:rPr lang="es-MX" b="1" dirty="0" smtClean="0"/>
                        <a:t>6</a:t>
                      </a:r>
                      <a:endParaRPr lang="es-MX" b="1" dirty="0"/>
                    </a:p>
                  </a:txBody>
                  <a:tcPr/>
                </a:tc>
                <a:tc>
                  <a:txBody>
                    <a:bodyPr/>
                    <a:lstStyle/>
                    <a:p>
                      <a:pPr algn="ctr"/>
                      <a:r>
                        <a:rPr lang="es-MX" b="1" dirty="0" smtClean="0"/>
                        <a:t>50</a:t>
                      </a:r>
                      <a:endParaRPr lang="es-MX" b="1" dirty="0"/>
                    </a:p>
                  </a:txBody>
                  <a:tcPr/>
                </a:tc>
                <a:extLst>
                  <a:ext uri="{0D108BD9-81ED-4DB2-BD59-A6C34878D82A}">
                    <a16:rowId xmlns:a16="http://schemas.microsoft.com/office/drawing/2014/main" val="435368376"/>
                  </a:ext>
                </a:extLst>
              </a:tr>
              <a:tr h="370840">
                <a:tc>
                  <a:txBody>
                    <a:bodyPr/>
                    <a:lstStyle/>
                    <a:p>
                      <a:pPr algn="ctr"/>
                      <a:r>
                        <a:rPr lang="es-MX" b="1" dirty="0" smtClean="0"/>
                        <a:t>7</a:t>
                      </a:r>
                      <a:endParaRPr lang="es-MX" b="1" dirty="0"/>
                    </a:p>
                  </a:txBody>
                  <a:tcPr>
                    <a:solidFill>
                      <a:schemeClr val="accent1">
                        <a:lumMod val="40000"/>
                        <a:lumOff val="60000"/>
                      </a:schemeClr>
                    </a:solidFill>
                  </a:tcPr>
                </a:tc>
                <a:tc>
                  <a:txBody>
                    <a:bodyPr/>
                    <a:lstStyle/>
                    <a:p>
                      <a:pPr algn="ctr"/>
                      <a:r>
                        <a:rPr lang="es-MX" b="1" dirty="0" smtClean="0"/>
                        <a:t>40</a:t>
                      </a:r>
                      <a:endParaRPr lang="es-MX" b="1" dirty="0"/>
                    </a:p>
                  </a:txBody>
                  <a:tcPr>
                    <a:solidFill>
                      <a:schemeClr val="accent1">
                        <a:lumMod val="40000"/>
                        <a:lumOff val="60000"/>
                      </a:schemeClr>
                    </a:solidFill>
                  </a:tcPr>
                </a:tc>
                <a:extLst>
                  <a:ext uri="{0D108BD9-81ED-4DB2-BD59-A6C34878D82A}">
                    <a16:rowId xmlns:a16="http://schemas.microsoft.com/office/drawing/2014/main" val="435162685"/>
                  </a:ext>
                </a:extLst>
              </a:tr>
              <a:tr h="370840">
                <a:tc>
                  <a:txBody>
                    <a:bodyPr/>
                    <a:lstStyle/>
                    <a:p>
                      <a:pPr algn="ctr"/>
                      <a:r>
                        <a:rPr lang="es-MX" b="1" dirty="0" smtClean="0"/>
                        <a:t>8</a:t>
                      </a:r>
                      <a:endParaRPr lang="es-MX" b="1" dirty="0"/>
                    </a:p>
                  </a:txBody>
                  <a:tcPr/>
                </a:tc>
                <a:tc>
                  <a:txBody>
                    <a:bodyPr/>
                    <a:lstStyle/>
                    <a:p>
                      <a:pPr algn="ctr"/>
                      <a:r>
                        <a:rPr lang="es-MX" b="1" dirty="0" smtClean="0"/>
                        <a:t>30</a:t>
                      </a:r>
                      <a:endParaRPr lang="es-MX" b="1" dirty="0"/>
                    </a:p>
                  </a:txBody>
                  <a:tcPr/>
                </a:tc>
                <a:extLst>
                  <a:ext uri="{0D108BD9-81ED-4DB2-BD59-A6C34878D82A}">
                    <a16:rowId xmlns:a16="http://schemas.microsoft.com/office/drawing/2014/main" val="1317246892"/>
                  </a:ext>
                </a:extLst>
              </a:tr>
              <a:tr h="370840">
                <a:tc>
                  <a:txBody>
                    <a:bodyPr/>
                    <a:lstStyle/>
                    <a:p>
                      <a:pPr algn="ctr"/>
                      <a:r>
                        <a:rPr lang="es-MX" b="1" dirty="0" smtClean="0"/>
                        <a:t>9</a:t>
                      </a:r>
                      <a:endParaRPr lang="es-MX" b="1" dirty="0"/>
                    </a:p>
                  </a:txBody>
                  <a:tcPr>
                    <a:solidFill>
                      <a:schemeClr val="accent1">
                        <a:lumMod val="40000"/>
                        <a:lumOff val="60000"/>
                      </a:schemeClr>
                    </a:solidFill>
                  </a:tcPr>
                </a:tc>
                <a:tc>
                  <a:txBody>
                    <a:bodyPr/>
                    <a:lstStyle/>
                    <a:p>
                      <a:pPr algn="ctr"/>
                      <a:r>
                        <a:rPr lang="es-MX" b="1" dirty="0" smtClean="0"/>
                        <a:t>20</a:t>
                      </a:r>
                      <a:endParaRPr lang="es-MX" b="1" dirty="0"/>
                    </a:p>
                  </a:txBody>
                  <a:tcPr>
                    <a:solidFill>
                      <a:schemeClr val="accent1">
                        <a:lumMod val="40000"/>
                        <a:lumOff val="60000"/>
                      </a:schemeClr>
                    </a:solidFill>
                  </a:tcPr>
                </a:tc>
                <a:extLst>
                  <a:ext uri="{0D108BD9-81ED-4DB2-BD59-A6C34878D82A}">
                    <a16:rowId xmlns:a16="http://schemas.microsoft.com/office/drawing/2014/main" val="1190671485"/>
                  </a:ext>
                </a:extLst>
              </a:tr>
              <a:tr h="370840">
                <a:tc>
                  <a:txBody>
                    <a:bodyPr/>
                    <a:lstStyle/>
                    <a:p>
                      <a:pPr algn="ctr"/>
                      <a:r>
                        <a:rPr lang="es-MX" b="1" dirty="0" smtClean="0"/>
                        <a:t>10</a:t>
                      </a:r>
                      <a:endParaRPr lang="es-MX" b="1" dirty="0"/>
                    </a:p>
                  </a:txBody>
                  <a:tcPr/>
                </a:tc>
                <a:tc>
                  <a:txBody>
                    <a:bodyPr/>
                    <a:lstStyle/>
                    <a:p>
                      <a:pPr algn="ctr"/>
                      <a:r>
                        <a:rPr lang="es-MX" b="1" dirty="0" smtClean="0"/>
                        <a:t>10</a:t>
                      </a:r>
                      <a:endParaRPr lang="es-MX" b="1" dirty="0"/>
                    </a:p>
                  </a:txBody>
                  <a:tcPr/>
                </a:tc>
                <a:extLst>
                  <a:ext uri="{0D108BD9-81ED-4DB2-BD59-A6C34878D82A}">
                    <a16:rowId xmlns:a16="http://schemas.microsoft.com/office/drawing/2014/main" val="16727477"/>
                  </a:ext>
                </a:extLst>
              </a:tr>
            </a:tbl>
          </a:graphicData>
        </a:graphic>
      </p:graphicFrame>
    </p:spTree>
    <p:extLst>
      <p:ext uri="{BB962C8B-B14F-4D97-AF65-F5344CB8AC3E}">
        <p14:creationId xmlns:p14="http://schemas.microsoft.com/office/powerpoint/2010/main" val="101547602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MX" dirty="0">
                <a:latin typeface="Arial" panose="020B0604020202020204" pitchFamily="34" charset="0"/>
                <a:cs typeface="Arial" panose="020B0604020202020204" pitchFamily="34" charset="0"/>
              </a:rPr>
              <a:t>Limitante para contribuyentes que obtengan ingresos hasta $300,000.00</a:t>
            </a:r>
          </a:p>
        </p:txBody>
      </p:sp>
      <p:sp>
        <p:nvSpPr>
          <p:cNvPr id="3" name="Marcador de contenido 2"/>
          <p:cNvSpPr>
            <a:spLocks noGrp="1"/>
          </p:cNvSpPr>
          <p:nvPr>
            <p:ph idx="1"/>
          </p:nvPr>
        </p:nvSpPr>
        <p:spPr/>
        <p:txBody>
          <a:bodyPr>
            <a:normAutofit/>
          </a:bodyPr>
          <a:lstStyle/>
          <a:p>
            <a:pPr algn="just"/>
            <a:r>
              <a:rPr lang="es-MX" b="1" dirty="0" smtClean="0">
                <a:latin typeface="Arial" panose="020B0604020202020204" pitchFamily="34" charset="0"/>
                <a:cs typeface="Arial" panose="020B0604020202020204" pitchFamily="34" charset="0"/>
              </a:rPr>
              <a:t>RMF Regla 9.13</a:t>
            </a:r>
            <a:r>
              <a:rPr lang="es-MX" b="1" dirty="0">
                <a:latin typeface="Arial" panose="020B0604020202020204" pitchFamily="34" charset="0"/>
                <a:cs typeface="Arial" panose="020B0604020202020204" pitchFamily="34" charset="0"/>
              </a:rPr>
              <a:t>. </a:t>
            </a:r>
            <a:r>
              <a:rPr lang="es-MX" dirty="0">
                <a:latin typeface="Arial" panose="020B0604020202020204" pitchFamily="34" charset="0"/>
                <a:cs typeface="Arial" panose="020B0604020202020204" pitchFamily="34" charset="0"/>
              </a:rPr>
              <a:t>Conforme a lo establecido en el artículo 23, fracción II, inciso a), tercer párrafo de la LIF, los contribuyentes que además de los ingresos propios de su actividad empresarial perciban ingresos de acuerdo al artículo 111, cuarto párrafo de la Ley del ISR, podrán aplicar el porcentaje de reducción establecido en el citado artículo 23, fracción II, inciso a de la LIF, siempre que el total de los ingresos obtenidos en el ejercicio inmediato anterior, en su conjunto no hubieran excedido de la cantidad de $300,000.00 (trescientos mil pesos 00/100 M.N.).</a:t>
            </a:r>
          </a:p>
        </p:txBody>
      </p:sp>
    </p:spTree>
    <p:extLst>
      <p:ext uri="{BB962C8B-B14F-4D97-AF65-F5344CB8AC3E}">
        <p14:creationId xmlns:p14="http://schemas.microsoft.com/office/powerpoint/2010/main" val="198267463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just"/>
            <a:r>
              <a:rPr lang="es-MX" dirty="0">
                <a:latin typeface="Arial" panose="020B0604020202020204" pitchFamily="34" charset="0"/>
                <a:cs typeface="Arial" panose="020B0604020202020204" pitchFamily="34" charset="0"/>
              </a:rPr>
              <a:t>Momento a considerar para dejar de aplicar el porcentaje de reducción del 100</a:t>
            </a:r>
            <a:r>
              <a:rPr lang="es-MX" dirty="0" smtClean="0">
                <a:latin typeface="Arial" panose="020B0604020202020204" pitchFamily="34" charset="0"/>
                <a:cs typeface="Arial" panose="020B0604020202020204" pitchFamily="34" charset="0"/>
              </a:rPr>
              <a:t>%</a:t>
            </a:r>
            <a:endParaRPr lang="es-MX"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p:txBody>
          <a:bodyPr>
            <a:normAutofit/>
          </a:bodyPr>
          <a:lstStyle/>
          <a:p>
            <a:pPr algn="just"/>
            <a:r>
              <a:rPr lang="es-MX" b="1" dirty="0" smtClean="0">
                <a:latin typeface="Arial" panose="020B0604020202020204" pitchFamily="34" charset="0"/>
                <a:cs typeface="Arial" panose="020B0604020202020204" pitchFamily="34" charset="0"/>
              </a:rPr>
              <a:t>RMF Regla 3.13.5</a:t>
            </a:r>
            <a:r>
              <a:rPr lang="es-MX" b="1" dirty="0">
                <a:latin typeface="Arial" panose="020B0604020202020204" pitchFamily="34" charset="0"/>
                <a:cs typeface="Arial" panose="020B0604020202020204" pitchFamily="34" charset="0"/>
              </a:rPr>
              <a:t>. </a:t>
            </a:r>
            <a:r>
              <a:rPr lang="es-MX" dirty="0">
                <a:latin typeface="Arial" panose="020B0604020202020204" pitchFamily="34" charset="0"/>
                <a:cs typeface="Arial" panose="020B0604020202020204" pitchFamily="34" charset="0"/>
              </a:rPr>
              <a:t>Para los efectos de lo dispuesto por el artículo 23, fracción II, inciso a), penúltimo párrafo de la LIF, cuando los contribuyentes excedan en cualquier momento de un año de tributación en el RIF la cantidad de $</a:t>
            </a:r>
            <a:r>
              <a:rPr lang="es-MX" dirty="0" smtClean="0">
                <a:latin typeface="Arial" panose="020B0604020202020204" pitchFamily="34" charset="0"/>
                <a:cs typeface="Arial" panose="020B0604020202020204" pitchFamily="34" charset="0"/>
              </a:rPr>
              <a:t>300,000.00,a </a:t>
            </a:r>
            <a:r>
              <a:rPr lang="es-MX" dirty="0">
                <a:latin typeface="Arial" panose="020B0604020202020204" pitchFamily="34" charset="0"/>
                <a:cs typeface="Arial" panose="020B0604020202020204" pitchFamily="34" charset="0"/>
              </a:rPr>
              <a:t>partir del bimestre siguiente a aquél en que ello ocurra, no procederá aplicar el porcentaje de reducción del 100% sino que se aplicará el porcentaje de reducción que corresponda al número de años que lleve tributando el contribuyente en el RIF, conforme a la tabla de porcentajes establecida en la fracción II, inciso a) del citado artículo.</a:t>
            </a:r>
          </a:p>
        </p:txBody>
      </p:sp>
    </p:spTree>
    <p:extLst>
      <p:ext uri="{BB962C8B-B14F-4D97-AF65-F5344CB8AC3E}">
        <p14:creationId xmlns:p14="http://schemas.microsoft.com/office/powerpoint/2010/main" val="425208442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ítulo 1"/>
          <p:cNvSpPr>
            <a:spLocks noGrp="1"/>
          </p:cNvSpPr>
          <p:nvPr>
            <p:ph type="title"/>
          </p:nvPr>
        </p:nvSpPr>
        <p:spPr>
          <a:xfrm>
            <a:off x="2298701" y="331788"/>
            <a:ext cx="7011987" cy="627062"/>
          </a:xfrm>
        </p:spPr>
        <p:txBody>
          <a:bodyPr>
            <a:normAutofit fontScale="90000"/>
          </a:bodyPr>
          <a:lstStyle/>
          <a:p>
            <a:pPr algn="ctr"/>
            <a:r>
              <a:rPr lang="es-MX" altLang="en-US" sz="4000" b="1" dirty="0">
                <a:latin typeface="Arial" panose="020B0604020202020204" pitchFamily="34" charset="0"/>
                <a:cs typeface="Arial" panose="020B0604020202020204" pitchFamily="34" charset="0"/>
              </a:rPr>
              <a:t>Estímulos Fiscales RIF </a:t>
            </a:r>
            <a:br>
              <a:rPr lang="es-MX" altLang="en-US" sz="4000" b="1" dirty="0">
                <a:latin typeface="Arial" panose="020B0604020202020204" pitchFamily="34" charset="0"/>
                <a:cs typeface="Arial" panose="020B0604020202020204" pitchFamily="34" charset="0"/>
              </a:rPr>
            </a:br>
            <a:r>
              <a:rPr lang="es-MX" altLang="en-US" sz="4000" b="1" dirty="0">
                <a:latin typeface="Arial" panose="020B0604020202020204" pitchFamily="34" charset="0"/>
                <a:cs typeface="Arial" panose="020B0604020202020204" pitchFamily="34" charset="0"/>
              </a:rPr>
              <a:t>Público en General</a:t>
            </a:r>
            <a:br>
              <a:rPr lang="es-MX" altLang="en-US" sz="4000" b="1" dirty="0">
                <a:latin typeface="Arial" panose="020B0604020202020204" pitchFamily="34" charset="0"/>
                <a:cs typeface="Arial" panose="020B0604020202020204" pitchFamily="34" charset="0"/>
              </a:rPr>
            </a:br>
            <a:r>
              <a:rPr lang="es-MX" sz="2700" b="1" dirty="0">
                <a:latin typeface="Arial" panose="020B0604020202020204" pitchFamily="34" charset="0"/>
                <a:ea typeface="Times New Roman" panose="02020603050405020304" pitchFamily="18" charset="0"/>
                <a:cs typeface="Arial" panose="020B0604020202020204" pitchFamily="34" charset="0"/>
              </a:rPr>
              <a:t>Artículo 23 LIF 2020</a:t>
            </a:r>
            <a:endParaRPr lang="es-MX" altLang="en-US" sz="3600" b="1" dirty="0">
              <a:latin typeface="Arial" panose="020B0604020202020204" pitchFamily="34" charset="0"/>
              <a:cs typeface="Arial" panose="020B0604020202020204" pitchFamily="34" charset="0"/>
            </a:endParaRPr>
          </a:p>
        </p:txBody>
      </p:sp>
      <p:sp>
        <p:nvSpPr>
          <p:cNvPr id="79875" name="Marcador de contenido 2"/>
          <p:cNvSpPr>
            <a:spLocks noGrp="1"/>
          </p:cNvSpPr>
          <p:nvPr>
            <p:ph idx="1"/>
          </p:nvPr>
        </p:nvSpPr>
        <p:spPr>
          <a:xfrm>
            <a:off x="800100" y="1385891"/>
            <a:ext cx="10829925" cy="5262562"/>
          </a:xfrm>
        </p:spPr>
        <p:txBody>
          <a:bodyPr>
            <a:noAutofit/>
          </a:bodyPr>
          <a:lstStyle/>
          <a:p>
            <a:pPr marL="0" indent="0" algn="just">
              <a:buNone/>
            </a:pPr>
            <a:r>
              <a:rPr lang="es-MX" sz="2600" dirty="0">
                <a:latin typeface="Arial" panose="020B0604020202020204" pitchFamily="34" charset="0"/>
                <a:cs typeface="Arial" panose="020B0604020202020204" pitchFamily="34" charset="0"/>
              </a:rPr>
              <a:t>Beneficios del artículo 23 LIF: </a:t>
            </a:r>
            <a:r>
              <a:rPr lang="es-ES" sz="2400" spc="-5" dirty="0">
                <a:latin typeface="Arial"/>
                <a:cs typeface="Arial"/>
              </a:rPr>
              <a:t>% aplicables a contraprestaciones cobradas para determinar el  </a:t>
            </a:r>
            <a:r>
              <a:rPr lang="es-ES" sz="2400" spc="-20" dirty="0">
                <a:latin typeface="Arial"/>
                <a:cs typeface="Arial"/>
              </a:rPr>
              <a:t>IVA/IEPS </a:t>
            </a:r>
            <a:r>
              <a:rPr lang="es-ES" sz="2400" spc="-5" dirty="0">
                <a:latin typeface="Arial"/>
                <a:cs typeface="Arial"/>
              </a:rPr>
              <a:t>a pagar por los actos gravados realizados con el público en</a:t>
            </a:r>
            <a:r>
              <a:rPr lang="es-ES" sz="2400" spc="165" dirty="0">
                <a:latin typeface="Arial"/>
                <a:cs typeface="Arial"/>
              </a:rPr>
              <a:t> </a:t>
            </a:r>
            <a:r>
              <a:rPr lang="es-ES" sz="2400" spc="-5" dirty="0">
                <a:latin typeface="Arial"/>
                <a:cs typeface="Arial"/>
              </a:rPr>
              <a:t>General</a:t>
            </a:r>
            <a:endParaRPr lang="es-MX" sz="2600" dirty="0">
              <a:latin typeface="Arial" panose="020B0604020202020204" pitchFamily="34" charset="0"/>
              <a:ea typeface="Times New Roman" panose="02020603050405020304" pitchFamily="18" charset="0"/>
              <a:cs typeface="Arial" panose="020B0604020202020204" pitchFamily="34" charset="0"/>
            </a:endParaRPr>
          </a:p>
        </p:txBody>
      </p:sp>
      <p:pic>
        <p:nvPicPr>
          <p:cNvPr id="2" name="Imagen 1"/>
          <p:cNvPicPr>
            <a:picLocks noChangeAspect="1"/>
          </p:cNvPicPr>
          <p:nvPr/>
        </p:nvPicPr>
        <p:blipFill>
          <a:blip r:embed="rId2"/>
          <a:stretch>
            <a:fillRect/>
          </a:stretch>
        </p:blipFill>
        <p:spPr>
          <a:xfrm>
            <a:off x="932331" y="2915510"/>
            <a:ext cx="4154019" cy="3390046"/>
          </a:xfrm>
          <a:prstGeom prst="rect">
            <a:avLst/>
          </a:prstGeom>
        </p:spPr>
      </p:pic>
      <p:pic>
        <p:nvPicPr>
          <p:cNvPr id="3" name="Imagen 2"/>
          <p:cNvPicPr>
            <a:picLocks noChangeAspect="1"/>
          </p:cNvPicPr>
          <p:nvPr/>
        </p:nvPicPr>
        <p:blipFill>
          <a:blip r:embed="rId3"/>
          <a:stretch>
            <a:fillRect/>
          </a:stretch>
        </p:blipFill>
        <p:spPr>
          <a:xfrm>
            <a:off x="5672138" y="2269737"/>
            <a:ext cx="5957888" cy="4464444"/>
          </a:xfrm>
          <a:prstGeom prst="rect">
            <a:avLst/>
          </a:prstGeom>
        </p:spPr>
      </p:pic>
    </p:spTree>
    <p:extLst>
      <p:ext uri="{BB962C8B-B14F-4D97-AF65-F5344CB8AC3E}">
        <p14:creationId xmlns:p14="http://schemas.microsoft.com/office/powerpoint/2010/main" val="14648295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ítulo 1"/>
          <p:cNvSpPr>
            <a:spLocks noGrp="1"/>
          </p:cNvSpPr>
          <p:nvPr>
            <p:ph type="title"/>
          </p:nvPr>
        </p:nvSpPr>
        <p:spPr>
          <a:xfrm>
            <a:off x="2298701" y="331788"/>
            <a:ext cx="7011987" cy="627062"/>
          </a:xfrm>
        </p:spPr>
        <p:txBody>
          <a:bodyPr>
            <a:normAutofit fontScale="90000"/>
          </a:bodyPr>
          <a:lstStyle/>
          <a:p>
            <a:pPr algn="ctr"/>
            <a:r>
              <a:rPr lang="es-MX" altLang="en-US" sz="4000" b="1" dirty="0">
                <a:latin typeface="Arial" panose="020B0604020202020204" pitchFamily="34" charset="0"/>
                <a:cs typeface="Arial" panose="020B0604020202020204" pitchFamily="34" charset="0"/>
              </a:rPr>
              <a:t>Estímulos Fiscales RIF </a:t>
            </a:r>
            <a:br>
              <a:rPr lang="es-MX" altLang="en-US" sz="4000" b="1" dirty="0">
                <a:latin typeface="Arial" panose="020B0604020202020204" pitchFamily="34" charset="0"/>
                <a:cs typeface="Arial" panose="020B0604020202020204" pitchFamily="34" charset="0"/>
              </a:rPr>
            </a:br>
            <a:r>
              <a:rPr lang="es-MX" altLang="en-US" sz="4000" b="1" dirty="0">
                <a:latin typeface="Arial" panose="020B0604020202020204" pitchFamily="34" charset="0"/>
                <a:cs typeface="Arial" panose="020B0604020202020204" pitchFamily="34" charset="0"/>
              </a:rPr>
              <a:t>Público en General</a:t>
            </a:r>
            <a:br>
              <a:rPr lang="es-MX" altLang="en-US" sz="4000" b="1" dirty="0">
                <a:latin typeface="Arial" panose="020B0604020202020204" pitchFamily="34" charset="0"/>
                <a:cs typeface="Arial" panose="020B0604020202020204" pitchFamily="34" charset="0"/>
              </a:rPr>
            </a:br>
            <a:r>
              <a:rPr lang="es-MX" sz="2700" b="1" dirty="0">
                <a:latin typeface="Arial" panose="020B0604020202020204" pitchFamily="34" charset="0"/>
                <a:ea typeface="Times New Roman" panose="02020603050405020304" pitchFamily="18" charset="0"/>
                <a:cs typeface="Arial" panose="020B0604020202020204" pitchFamily="34" charset="0"/>
              </a:rPr>
              <a:t>Artículo 23 LIF 2020</a:t>
            </a:r>
            <a:endParaRPr lang="es-MX" altLang="en-US" sz="3600" b="1" dirty="0">
              <a:latin typeface="Arial" panose="020B0604020202020204" pitchFamily="34" charset="0"/>
              <a:cs typeface="Arial" panose="020B0604020202020204" pitchFamily="34" charset="0"/>
            </a:endParaRPr>
          </a:p>
        </p:txBody>
      </p:sp>
      <p:sp>
        <p:nvSpPr>
          <p:cNvPr id="79875" name="Marcador de contenido 2"/>
          <p:cNvSpPr>
            <a:spLocks noGrp="1"/>
          </p:cNvSpPr>
          <p:nvPr>
            <p:ph idx="1"/>
          </p:nvPr>
        </p:nvSpPr>
        <p:spPr>
          <a:xfrm>
            <a:off x="800100" y="1385891"/>
            <a:ext cx="10829925" cy="5262562"/>
          </a:xfrm>
        </p:spPr>
        <p:txBody>
          <a:bodyPr>
            <a:noAutofit/>
          </a:bodyPr>
          <a:lstStyle/>
          <a:p>
            <a:pPr marL="0" lvl="0" indent="0" algn="just">
              <a:buNone/>
            </a:pPr>
            <a:r>
              <a:rPr lang="es-MX" sz="2600" b="1" dirty="0">
                <a:solidFill>
                  <a:srgbClr val="0000CC"/>
                </a:solidFill>
                <a:latin typeface="Arial" panose="020B0604020202020204" pitchFamily="34" charset="0"/>
                <a:cs typeface="Arial" panose="020B0604020202020204" pitchFamily="34" charset="0"/>
              </a:rPr>
              <a:t>Puntos a considerar en materia de IVA:</a:t>
            </a:r>
          </a:p>
          <a:p>
            <a:pPr marL="12700" marR="5080" indent="0" algn="just">
              <a:spcBef>
                <a:spcPts val="105"/>
              </a:spcBef>
              <a:buNone/>
              <a:tabLst>
                <a:tab pos="355600" algn="l"/>
              </a:tabLst>
            </a:pPr>
            <a:r>
              <a:rPr lang="es-ES" sz="2600" b="1" spc="-5" dirty="0" err="1" smtClean="0">
                <a:latin typeface="Arial" panose="020B0604020202020204" pitchFamily="34" charset="0"/>
                <a:cs typeface="Arial" panose="020B0604020202020204" pitchFamily="34" charset="0"/>
              </a:rPr>
              <a:t>Acreditamiento</a:t>
            </a:r>
            <a:r>
              <a:rPr lang="es-ES" sz="2600" b="1" spc="-5" dirty="0">
                <a:latin typeface="Arial" panose="020B0604020202020204" pitchFamily="34" charset="0"/>
                <a:cs typeface="Arial" panose="020B0604020202020204" pitchFamily="34" charset="0"/>
              </a:rPr>
              <a:t>: </a:t>
            </a:r>
            <a:r>
              <a:rPr lang="es-ES" sz="2600" spc="-5" dirty="0" smtClean="0">
                <a:latin typeface="Arial" panose="020B0604020202020204" pitchFamily="34" charset="0"/>
                <a:cs typeface="Arial" panose="020B0604020202020204" pitchFamily="34" charset="0"/>
              </a:rPr>
              <a:t>Solo procede en la proporción del valor de actos por los que se expidió CFDI el traslado expreso y por separado del impuestos</a:t>
            </a:r>
            <a:r>
              <a:rPr lang="es-ES" sz="2600" dirty="0" smtClean="0">
                <a:latin typeface="Arial" panose="020B0604020202020204" pitchFamily="34" charset="0"/>
                <a:cs typeface="Arial" panose="020B0604020202020204" pitchFamily="34" charset="0"/>
              </a:rPr>
              <a:t>. </a:t>
            </a:r>
            <a:r>
              <a:rPr lang="es-ES" sz="2600" b="1" dirty="0">
                <a:solidFill>
                  <a:srgbClr val="00B050"/>
                </a:solidFill>
                <a:latin typeface="Arial" panose="020B0604020202020204" pitchFamily="34" charset="0"/>
                <a:cs typeface="Arial" panose="020B0604020202020204" pitchFamily="34" charset="0"/>
              </a:rPr>
              <a:t>NOTA: En actos gravados al 0% no conviene aplicar el estímulo, toda vez que se pierde el </a:t>
            </a:r>
            <a:r>
              <a:rPr lang="es-ES" sz="2600" b="1" dirty="0" err="1">
                <a:solidFill>
                  <a:srgbClr val="00B050"/>
                </a:solidFill>
                <a:latin typeface="Arial" panose="020B0604020202020204" pitchFamily="34" charset="0"/>
                <a:cs typeface="Arial" panose="020B0604020202020204" pitchFamily="34" charset="0"/>
              </a:rPr>
              <a:t>acreditmiento</a:t>
            </a:r>
            <a:r>
              <a:rPr lang="es-ES" sz="2600" b="1" dirty="0">
                <a:solidFill>
                  <a:srgbClr val="00B050"/>
                </a:solidFill>
                <a:latin typeface="Arial" panose="020B0604020202020204" pitchFamily="34" charset="0"/>
                <a:cs typeface="Arial" panose="020B0604020202020204" pitchFamily="34" charset="0"/>
              </a:rPr>
              <a:t>.</a:t>
            </a:r>
          </a:p>
          <a:p>
            <a:pPr marL="12700" marR="5080" indent="0" algn="just">
              <a:buNone/>
              <a:tabLst>
                <a:tab pos="355600" algn="l"/>
              </a:tabLst>
            </a:pPr>
            <a:r>
              <a:rPr lang="es-ES" sz="2600" b="1" dirty="0">
                <a:latin typeface="Arial" panose="020B0604020202020204" pitchFamily="34" charset="0"/>
                <a:cs typeface="Arial" panose="020B0604020202020204" pitchFamily="34" charset="0"/>
              </a:rPr>
              <a:t>2 o mas actos gravados (Preponderante): </a:t>
            </a:r>
            <a:r>
              <a:rPr lang="es-ES" sz="2600" dirty="0">
                <a:latin typeface="Arial" panose="020B0604020202020204" pitchFamily="34" charset="0"/>
                <a:cs typeface="Arial" panose="020B0604020202020204" pitchFamily="34" charset="0"/>
              </a:rPr>
              <a:t>Cuando las actividades del RIF </a:t>
            </a:r>
            <a:r>
              <a:rPr lang="es-ES" sz="2600" spc="-5" dirty="0">
                <a:latin typeface="Arial" panose="020B0604020202020204" pitchFamily="34" charset="0"/>
                <a:cs typeface="Arial" panose="020B0604020202020204" pitchFamily="34" charset="0"/>
              </a:rPr>
              <a:t>correspondan </a:t>
            </a:r>
            <a:r>
              <a:rPr lang="es-ES" sz="2600" dirty="0">
                <a:latin typeface="Arial" panose="020B0604020202020204" pitchFamily="34" charset="0"/>
                <a:cs typeface="Arial" panose="020B0604020202020204" pitchFamily="34" charset="0"/>
              </a:rPr>
              <a:t>a 2 o más </a:t>
            </a:r>
            <a:r>
              <a:rPr lang="es-ES" sz="2600" spc="-10" dirty="0">
                <a:latin typeface="Arial" panose="020B0604020202020204" pitchFamily="34" charset="0"/>
                <a:cs typeface="Arial" panose="020B0604020202020204" pitchFamily="34" charset="0"/>
              </a:rPr>
              <a:t>actos</a:t>
            </a:r>
            <a:r>
              <a:rPr lang="es-ES" sz="2600" dirty="0">
                <a:latin typeface="Arial" panose="020B0604020202020204" pitchFamily="34" charset="0"/>
                <a:cs typeface="Arial" panose="020B0604020202020204" pitchFamily="34" charset="0"/>
              </a:rPr>
              <a:t> </a:t>
            </a:r>
            <a:r>
              <a:rPr lang="es-ES" sz="2600" spc="-10" dirty="0">
                <a:latin typeface="Arial" panose="020B0604020202020204" pitchFamily="34" charset="0"/>
                <a:cs typeface="Arial" panose="020B0604020202020204" pitchFamily="34" charset="0"/>
              </a:rPr>
              <a:t>de </a:t>
            </a:r>
            <a:r>
              <a:rPr lang="es-ES" sz="2600" spc="-5" dirty="0">
                <a:latin typeface="Arial" panose="020B0604020202020204" pitchFamily="34" charset="0"/>
                <a:cs typeface="Arial" panose="020B0604020202020204" pitchFamily="34" charset="0"/>
              </a:rPr>
              <a:t>la </a:t>
            </a:r>
            <a:r>
              <a:rPr lang="es-ES" sz="2600" dirty="0">
                <a:latin typeface="Arial" panose="020B0604020202020204" pitchFamily="34" charset="0"/>
                <a:cs typeface="Arial" panose="020B0604020202020204" pitchFamily="34" charset="0"/>
              </a:rPr>
              <a:t>tabla </a:t>
            </a:r>
            <a:r>
              <a:rPr lang="es-ES" sz="2600" dirty="0">
                <a:uFill>
                  <a:solidFill>
                    <a:srgbClr val="000000"/>
                  </a:solidFill>
                </a:uFill>
                <a:latin typeface="Arial" panose="020B0604020202020204" pitchFamily="34" charset="0"/>
                <a:cs typeface="Arial" panose="020B0604020202020204" pitchFamily="34" charset="0"/>
              </a:rPr>
              <a:t>aplicarán</a:t>
            </a:r>
            <a:r>
              <a:rPr lang="es-ES" sz="2600" dirty="0">
                <a:latin typeface="Arial" panose="020B0604020202020204" pitchFamily="34" charset="0"/>
                <a:cs typeface="Arial" panose="020B0604020202020204" pitchFamily="34" charset="0"/>
              </a:rPr>
              <a:t> el </a:t>
            </a:r>
            <a:r>
              <a:rPr lang="es-ES" sz="2600" spc="-5" dirty="0">
                <a:latin typeface="Arial" panose="020B0604020202020204" pitchFamily="34" charset="0"/>
                <a:cs typeface="Arial" panose="020B0604020202020204" pitchFamily="34" charset="0"/>
              </a:rPr>
              <a:t>porcentaje que  corresponda </a:t>
            </a:r>
            <a:r>
              <a:rPr lang="es-ES" sz="2600" dirty="0">
                <a:latin typeface="Arial" panose="020B0604020202020204" pitchFamily="34" charset="0"/>
                <a:cs typeface="Arial" panose="020B0604020202020204" pitchFamily="34" charset="0"/>
              </a:rPr>
              <a:t>al </a:t>
            </a:r>
            <a:r>
              <a:rPr lang="es-ES" sz="2600" spc="-5" dirty="0">
                <a:uFill>
                  <a:solidFill>
                    <a:srgbClr val="000000"/>
                  </a:solidFill>
                </a:uFill>
                <a:latin typeface="Arial" panose="020B0604020202020204" pitchFamily="34" charset="0"/>
                <a:cs typeface="Arial" panose="020B0604020202020204" pitchFamily="34" charset="0"/>
              </a:rPr>
              <a:t>sector preponderante.</a:t>
            </a:r>
            <a:r>
              <a:rPr lang="es-ES" sz="2600" spc="-5" dirty="0">
                <a:latin typeface="Arial" panose="020B0604020202020204" pitchFamily="34" charset="0"/>
                <a:cs typeface="Arial" panose="020B0604020202020204" pitchFamily="34" charset="0"/>
              </a:rPr>
              <a:t> Se entiende por sector  preponderante aquél </a:t>
            </a:r>
            <a:r>
              <a:rPr lang="es-ES" sz="2600" dirty="0">
                <a:latin typeface="Arial" panose="020B0604020202020204" pitchFamily="34" charset="0"/>
                <a:cs typeface="Arial" panose="020B0604020202020204" pitchFamily="34" charset="0"/>
              </a:rPr>
              <a:t>de donde </a:t>
            </a:r>
            <a:r>
              <a:rPr lang="es-ES" sz="2600" spc="-5" dirty="0">
                <a:latin typeface="Arial" panose="020B0604020202020204" pitchFamily="34" charset="0"/>
                <a:cs typeface="Arial" panose="020B0604020202020204" pitchFamily="34" charset="0"/>
              </a:rPr>
              <a:t>provenga la mayor parte de los  </a:t>
            </a:r>
            <a:r>
              <a:rPr lang="es-ES" sz="2600" dirty="0">
                <a:latin typeface="Arial" panose="020B0604020202020204" pitchFamily="34" charset="0"/>
                <a:cs typeface="Arial" panose="020B0604020202020204" pitchFamily="34" charset="0"/>
              </a:rPr>
              <a:t>ingresos del</a:t>
            </a:r>
            <a:r>
              <a:rPr lang="es-ES" sz="2600" spc="-40" dirty="0">
                <a:latin typeface="Arial" panose="020B0604020202020204" pitchFamily="34" charset="0"/>
                <a:cs typeface="Arial" panose="020B0604020202020204" pitchFamily="34" charset="0"/>
              </a:rPr>
              <a:t> </a:t>
            </a:r>
            <a:r>
              <a:rPr lang="es-ES" sz="2600" dirty="0">
                <a:latin typeface="Arial" panose="020B0604020202020204" pitchFamily="34" charset="0"/>
                <a:cs typeface="Arial" panose="020B0604020202020204" pitchFamily="34" charset="0"/>
              </a:rPr>
              <a:t>contribuyente.</a:t>
            </a:r>
          </a:p>
          <a:p>
            <a:pPr marL="12700" marR="5080" indent="0" algn="just">
              <a:buNone/>
              <a:tabLst>
                <a:tab pos="355600" algn="l"/>
              </a:tabLst>
            </a:pPr>
            <a:r>
              <a:rPr lang="es-ES" sz="2600" b="1" spc="-5" dirty="0">
                <a:latin typeface="Arial" panose="020B0604020202020204" pitchFamily="34" charset="0"/>
                <a:cs typeface="Arial" panose="020B0604020202020204" pitchFamily="34" charset="0"/>
              </a:rPr>
              <a:t>P</a:t>
            </a:r>
            <a:r>
              <a:rPr lang="es-ES" sz="2600" b="1" dirty="0">
                <a:latin typeface="Arial" panose="020B0604020202020204" pitchFamily="34" charset="0"/>
                <a:cs typeface="Arial" panose="020B0604020202020204" pitchFamily="34" charset="0"/>
              </a:rPr>
              <a:t>ago </a:t>
            </a:r>
            <a:r>
              <a:rPr lang="es-ES" sz="2600" b="1" spc="-5" dirty="0">
                <a:latin typeface="Arial" panose="020B0604020202020204" pitchFamily="34" charset="0"/>
                <a:cs typeface="Arial" panose="020B0604020202020204" pitchFamily="34" charset="0"/>
              </a:rPr>
              <a:t>bimestral </a:t>
            </a:r>
            <a:r>
              <a:rPr lang="es-ES" sz="2600" b="1" dirty="0">
                <a:latin typeface="Arial" panose="020B0604020202020204" pitchFamily="34" charset="0"/>
                <a:cs typeface="Arial" panose="020B0604020202020204" pitchFamily="34" charset="0"/>
              </a:rPr>
              <a:t>del </a:t>
            </a:r>
            <a:r>
              <a:rPr lang="es-ES" sz="2600" b="1" spc="-50" dirty="0">
                <a:latin typeface="Arial" panose="020B0604020202020204" pitchFamily="34" charset="0"/>
                <a:cs typeface="Arial" panose="020B0604020202020204" pitchFamily="34" charset="0"/>
              </a:rPr>
              <a:t>IVA</a:t>
            </a:r>
            <a:r>
              <a:rPr lang="es-ES" sz="2600" spc="-50" dirty="0">
                <a:latin typeface="Arial" panose="020B0604020202020204" pitchFamily="34" charset="0"/>
                <a:cs typeface="Arial" panose="020B0604020202020204" pitchFamily="34" charset="0"/>
              </a:rPr>
              <a:t> </a:t>
            </a:r>
            <a:r>
              <a:rPr lang="es-ES" sz="2600" dirty="0">
                <a:uFill>
                  <a:solidFill>
                    <a:srgbClr val="000000"/>
                  </a:solidFill>
                </a:uFill>
                <a:latin typeface="Arial" panose="020B0604020202020204" pitchFamily="34" charset="0"/>
                <a:cs typeface="Arial" panose="020B0604020202020204" pitchFamily="34" charset="0"/>
              </a:rPr>
              <a:t>deberá realizarse </a:t>
            </a:r>
            <a:r>
              <a:rPr lang="es-ES" sz="2600" spc="-5" dirty="0">
                <a:uFill>
                  <a:solidFill>
                    <a:srgbClr val="000000"/>
                  </a:solidFill>
                </a:uFill>
                <a:latin typeface="Arial" panose="020B0604020202020204" pitchFamily="34" charset="0"/>
                <a:cs typeface="Arial" panose="020B0604020202020204" pitchFamily="34" charset="0"/>
              </a:rPr>
              <a:t>por los períodos</a:t>
            </a:r>
            <a:r>
              <a:rPr lang="es-ES" sz="2600" spc="-5" dirty="0">
                <a:latin typeface="Arial" panose="020B0604020202020204" pitchFamily="34" charset="0"/>
                <a:cs typeface="Arial" panose="020B0604020202020204" pitchFamily="34" charset="0"/>
              </a:rPr>
              <a:t> </a:t>
            </a:r>
            <a:r>
              <a:rPr lang="es-ES" sz="2600" dirty="0">
                <a:latin typeface="Arial" panose="020B0604020202020204" pitchFamily="34" charset="0"/>
                <a:cs typeface="Arial" panose="020B0604020202020204" pitchFamily="34" charset="0"/>
              </a:rPr>
              <a:t>y en </a:t>
            </a:r>
            <a:r>
              <a:rPr lang="es-ES" sz="2600" spc="-5" dirty="0">
                <a:latin typeface="Arial" panose="020B0604020202020204" pitchFamily="34" charset="0"/>
                <a:cs typeface="Arial" panose="020B0604020202020204" pitchFamily="34" charset="0"/>
              </a:rPr>
              <a:t>los  </a:t>
            </a:r>
            <a:r>
              <a:rPr lang="es-ES" sz="2600" dirty="0">
                <a:latin typeface="Arial" panose="020B0604020202020204" pitchFamily="34" charset="0"/>
                <a:cs typeface="Arial" panose="020B0604020202020204" pitchFamily="34" charset="0"/>
              </a:rPr>
              <a:t>plazos establecidos en los </a:t>
            </a:r>
            <a:r>
              <a:rPr lang="es-ES" sz="2600" spc="-5" dirty="0">
                <a:latin typeface="Arial" panose="020B0604020202020204" pitchFamily="34" charset="0"/>
                <a:cs typeface="Arial" panose="020B0604020202020204" pitchFamily="34" charset="0"/>
              </a:rPr>
              <a:t>artículos </a:t>
            </a:r>
            <a:r>
              <a:rPr lang="es-ES" sz="2600" dirty="0">
                <a:latin typeface="Arial" panose="020B0604020202020204" pitchFamily="34" charset="0"/>
                <a:cs typeface="Arial" panose="020B0604020202020204" pitchFamily="34" charset="0"/>
              </a:rPr>
              <a:t>5o.-E de </a:t>
            </a:r>
            <a:r>
              <a:rPr lang="es-ES" sz="2600" spc="-5" dirty="0">
                <a:latin typeface="Arial" panose="020B0604020202020204" pitchFamily="34" charset="0"/>
                <a:cs typeface="Arial" panose="020B0604020202020204" pitchFamily="34" charset="0"/>
              </a:rPr>
              <a:t>la</a:t>
            </a:r>
            <a:r>
              <a:rPr lang="es-ES" sz="2600" spc="-130" dirty="0">
                <a:latin typeface="Arial" panose="020B0604020202020204" pitchFamily="34" charset="0"/>
                <a:cs typeface="Arial" panose="020B0604020202020204" pitchFamily="34" charset="0"/>
              </a:rPr>
              <a:t> </a:t>
            </a:r>
            <a:r>
              <a:rPr lang="es-ES" sz="2600" spc="-30" dirty="0">
                <a:latin typeface="Arial" panose="020B0604020202020204" pitchFamily="34" charset="0"/>
                <a:cs typeface="Arial" panose="020B0604020202020204" pitchFamily="34" charset="0"/>
              </a:rPr>
              <a:t>LIVA.</a:t>
            </a:r>
            <a:endParaRPr lang="es-MX" sz="260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0017531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ítulo 1"/>
          <p:cNvSpPr>
            <a:spLocks noGrp="1"/>
          </p:cNvSpPr>
          <p:nvPr>
            <p:ph type="title"/>
          </p:nvPr>
        </p:nvSpPr>
        <p:spPr>
          <a:xfrm>
            <a:off x="2298701" y="331788"/>
            <a:ext cx="7011987" cy="627062"/>
          </a:xfrm>
        </p:spPr>
        <p:txBody>
          <a:bodyPr>
            <a:normAutofit fontScale="90000"/>
          </a:bodyPr>
          <a:lstStyle/>
          <a:p>
            <a:pPr algn="ctr"/>
            <a:r>
              <a:rPr lang="es-MX" altLang="en-US" sz="4000" b="1" dirty="0">
                <a:latin typeface="Arial" panose="020B0604020202020204" pitchFamily="34" charset="0"/>
                <a:cs typeface="Arial" panose="020B0604020202020204" pitchFamily="34" charset="0"/>
              </a:rPr>
              <a:t>Estímulos Fiscales RIF </a:t>
            </a:r>
            <a:br>
              <a:rPr lang="es-MX" altLang="en-US" sz="4000" b="1" dirty="0">
                <a:latin typeface="Arial" panose="020B0604020202020204" pitchFamily="34" charset="0"/>
                <a:cs typeface="Arial" panose="020B0604020202020204" pitchFamily="34" charset="0"/>
              </a:rPr>
            </a:br>
            <a:r>
              <a:rPr lang="es-MX" altLang="en-US" sz="4000" b="1" dirty="0">
                <a:latin typeface="Arial" panose="020B0604020202020204" pitchFamily="34" charset="0"/>
                <a:cs typeface="Arial" panose="020B0604020202020204" pitchFamily="34" charset="0"/>
              </a:rPr>
              <a:t>Público en General</a:t>
            </a:r>
            <a:br>
              <a:rPr lang="es-MX" altLang="en-US" sz="4000" b="1" dirty="0">
                <a:latin typeface="Arial" panose="020B0604020202020204" pitchFamily="34" charset="0"/>
                <a:cs typeface="Arial" panose="020B0604020202020204" pitchFamily="34" charset="0"/>
              </a:rPr>
            </a:br>
            <a:r>
              <a:rPr lang="es-MX" sz="2700" b="1" dirty="0">
                <a:latin typeface="Arial" panose="020B0604020202020204" pitchFamily="34" charset="0"/>
                <a:ea typeface="Times New Roman" panose="02020603050405020304" pitchFamily="18" charset="0"/>
                <a:cs typeface="Arial" panose="020B0604020202020204" pitchFamily="34" charset="0"/>
              </a:rPr>
              <a:t>Artículo 23 LIF 2020</a:t>
            </a:r>
            <a:endParaRPr lang="es-MX" altLang="en-US" sz="3600" b="1" dirty="0">
              <a:latin typeface="Arial" panose="020B0604020202020204" pitchFamily="34" charset="0"/>
              <a:cs typeface="Arial" panose="020B0604020202020204" pitchFamily="34" charset="0"/>
            </a:endParaRPr>
          </a:p>
        </p:txBody>
      </p:sp>
      <p:sp>
        <p:nvSpPr>
          <p:cNvPr id="79875" name="Marcador de contenido 2"/>
          <p:cNvSpPr>
            <a:spLocks noGrp="1"/>
          </p:cNvSpPr>
          <p:nvPr>
            <p:ph idx="1"/>
          </p:nvPr>
        </p:nvSpPr>
        <p:spPr>
          <a:xfrm>
            <a:off x="800100" y="1385891"/>
            <a:ext cx="10829925" cy="5262562"/>
          </a:xfrm>
        </p:spPr>
        <p:txBody>
          <a:bodyPr>
            <a:noAutofit/>
          </a:bodyPr>
          <a:lstStyle/>
          <a:p>
            <a:pPr marL="0" lvl="0" indent="0" algn="just">
              <a:buNone/>
            </a:pPr>
            <a:r>
              <a:rPr lang="es-MX" sz="2600" b="1" dirty="0">
                <a:solidFill>
                  <a:srgbClr val="0000CC"/>
                </a:solidFill>
                <a:latin typeface="Arial" panose="020B0604020202020204" pitchFamily="34" charset="0"/>
                <a:cs typeface="Arial" panose="020B0604020202020204" pitchFamily="34" charset="0"/>
              </a:rPr>
              <a:t>Puntos a considerar en materia de IEPS:</a:t>
            </a:r>
          </a:p>
          <a:p>
            <a:pPr marL="12700" marR="5080" indent="0" algn="just">
              <a:spcBef>
                <a:spcPts val="105"/>
              </a:spcBef>
              <a:buNone/>
              <a:tabLst>
                <a:tab pos="355600" algn="l"/>
              </a:tabLst>
            </a:pPr>
            <a:r>
              <a:rPr lang="es-ES" sz="2600" b="1" spc="-5" dirty="0">
                <a:latin typeface="Arial" panose="020B0604020202020204" pitchFamily="34" charset="0"/>
                <a:cs typeface="Arial" panose="020B0604020202020204" pitchFamily="34" charset="0"/>
              </a:rPr>
              <a:t>Pago definitivo por Importación de tabacos y bebidas.</a:t>
            </a:r>
            <a:r>
              <a:rPr lang="es-ES" sz="2600" spc="-5" dirty="0">
                <a:latin typeface="Arial" panose="020B0604020202020204" pitchFamily="34" charset="0"/>
                <a:cs typeface="Arial" panose="020B0604020202020204" pitchFamily="34" charset="0"/>
              </a:rPr>
              <a:t> RIF que ejerza esta opción, cuando hayan pagado el IEPS en la importación de tabacos labrados y bebidas saborizadas, considerarán dicho pago como definitivo, por lo que ya no pagarán el impuesto que trasladen en la enajenación de los bienes importados, siempre que dicha enajenación se efectúe con el público en general.</a:t>
            </a:r>
          </a:p>
          <a:p>
            <a:pPr marL="12700" marR="5080" indent="0" algn="just">
              <a:spcBef>
                <a:spcPts val="105"/>
              </a:spcBef>
              <a:buNone/>
              <a:tabLst>
                <a:tab pos="355600" algn="l"/>
              </a:tabLst>
            </a:pPr>
            <a:r>
              <a:rPr lang="es-ES" sz="2600" b="1" spc="-5" dirty="0" err="1">
                <a:latin typeface="Arial" panose="020B0604020202020204" pitchFamily="34" charset="0"/>
                <a:cs typeface="Arial" panose="020B0604020202020204" pitchFamily="34" charset="0"/>
              </a:rPr>
              <a:t>Acreditamiento</a:t>
            </a:r>
            <a:r>
              <a:rPr lang="es-ES" sz="2600" b="1" spc="-5" dirty="0">
                <a:latin typeface="Arial" panose="020B0604020202020204" pitchFamily="34" charset="0"/>
                <a:cs typeface="Arial" panose="020B0604020202020204" pitchFamily="34" charset="0"/>
              </a:rPr>
              <a:t>: </a:t>
            </a:r>
            <a:r>
              <a:rPr lang="es-ES" sz="2600" spc="-5" dirty="0">
                <a:latin typeface="Arial" panose="020B0604020202020204" pitchFamily="34" charset="0"/>
                <a:cs typeface="Arial" panose="020B0604020202020204" pitchFamily="34" charset="0"/>
              </a:rPr>
              <a:t>Solo procede en la proporción del valor de actos por los que se expidió CFDI el traslado expreso y por separado del </a:t>
            </a:r>
            <a:r>
              <a:rPr lang="es-ES" sz="2600" spc="-5" dirty="0" smtClean="0">
                <a:latin typeface="Arial" panose="020B0604020202020204" pitchFamily="34" charset="0"/>
                <a:cs typeface="Arial" panose="020B0604020202020204" pitchFamily="34" charset="0"/>
              </a:rPr>
              <a:t>impuestos.</a:t>
            </a:r>
            <a:endParaRPr lang="es-ES" sz="2600" spc="-5" dirty="0">
              <a:latin typeface="Arial" panose="020B0604020202020204" pitchFamily="34" charset="0"/>
              <a:cs typeface="Arial" panose="020B0604020202020204" pitchFamily="34" charset="0"/>
            </a:endParaRPr>
          </a:p>
          <a:p>
            <a:pPr marL="12700" marR="5080" indent="0" algn="just">
              <a:spcBef>
                <a:spcPts val="105"/>
              </a:spcBef>
              <a:buNone/>
              <a:tabLst>
                <a:tab pos="355600" algn="l"/>
              </a:tabLst>
            </a:pPr>
            <a:r>
              <a:rPr lang="es-ES" sz="2600" b="1" spc="-5" dirty="0">
                <a:latin typeface="Arial" panose="020B0604020202020204" pitchFamily="34" charset="0"/>
                <a:cs typeface="Arial" panose="020B0604020202020204" pitchFamily="34" charset="0"/>
              </a:rPr>
              <a:t>P</a:t>
            </a:r>
            <a:r>
              <a:rPr lang="es-ES" sz="2600" b="1" dirty="0">
                <a:latin typeface="Arial" panose="020B0604020202020204" pitchFamily="34" charset="0"/>
                <a:cs typeface="Arial" panose="020B0604020202020204" pitchFamily="34" charset="0"/>
              </a:rPr>
              <a:t>ago </a:t>
            </a:r>
            <a:r>
              <a:rPr lang="es-ES" sz="2600" b="1" spc="-5" dirty="0">
                <a:latin typeface="Arial" panose="020B0604020202020204" pitchFamily="34" charset="0"/>
                <a:cs typeface="Arial" panose="020B0604020202020204" pitchFamily="34" charset="0"/>
              </a:rPr>
              <a:t>bimestral </a:t>
            </a:r>
            <a:r>
              <a:rPr lang="es-ES" sz="2600" b="1" dirty="0">
                <a:latin typeface="Arial" panose="020B0604020202020204" pitchFamily="34" charset="0"/>
                <a:cs typeface="Arial" panose="020B0604020202020204" pitchFamily="34" charset="0"/>
              </a:rPr>
              <a:t>del </a:t>
            </a:r>
            <a:r>
              <a:rPr lang="es-ES" sz="2600" b="1" spc="-50" dirty="0">
                <a:latin typeface="Arial" panose="020B0604020202020204" pitchFamily="34" charset="0"/>
                <a:cs typeface="Arial" panose="020B0604020202020204" pitchFamily="34" charset="0"/>
              </a:rPr>
              <a:t>IEPS. </a:t>
            </a:r>
            <a:r>
              <a:rPr lang="es-ES" sz="2600" spc="-5" dirty="0">
                <a:latin typeface="Arial" panose="020B0604020202020204" pitchFamily="34" charset="0"/>
                <a:cs typeface="Arial" panose="020B0604020202020204" pitchFamily="34" charset="0"/>
              </a:rPr>
              <a:t>El pago bimestral del IEPS deberá realizarse por los períodos y en  los plazos establecidos en los artículos 5o.-D de la LIEPS.</a:t>
            </a:r>
            <a:endParaRPr lang="es-MX" sz="260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5487960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ítulo 1"/>
          <p:cNvSpPr>
            <a:spLocks noGrp="1"/>
          </p:cNvSpPr>
          <p:nvPr>
            <p:ph type="title"/>
          </p:nvPr>
        </p:nvSpPr>
        <p:spPr>
          <a:xfrm>
            <a:off x="2298701" y="331788"/>
            <a:ext cx="7011987" cy="627062"/>
          </a:xfrm>
        </p:spPr>
        <p:txBody>
          <a:bodyPr>
            <a:normAutofit fontScale="90000"/>
          </a:bodyPr>
          <a:lstStyle/>
          <a:p>
            <a:pPr algn="ctr"/>
            <a:r>
              <a:rPr lang="es-MX" altLang="en-US" sz="4000" b="1" dirty="0">
                <a:latin typeface="Arial" panose="020B0604020202020204" pitchFamily="34" charset="0"/>
                <a:cs typeface="Arial" panose="020B0604020202020204" pitchFamily="34" charset="0"/>
              </a:rPr>
              <a:t>Estímulos Fiscales RIF </a:t>
            </a:r>
            <a:br>
              <a:rPr lang="es-MX" altLang="en-US" sz="4000" b="1" dirty="0">
                <a:latin typeface="Arial" panose="020B0604020202020204" pitchFamily="34" charset="0"/>
                <a:cs typeface="Arial" panose="020B0604020202020204" pitchFamily="34" charset="0"/>
              </a:rPr>
            </a:br>
            <a:r>
              <a:rPr lang="es-MX" altLang="en-US" sz="4000" b="1" dirty="0">
                <a:latin typeface="Arial" panose="020B0604020202020204" pitchFamily="34" charset="0"/>
                <a:cs typeface="Arial" panose="020B0604020202020204" pitchFamily="34" charset="0"/>
              </a:rPr>
              <a:t>Público en General</a:t>
            </a:r>
            <a:br>
              <a:rPr lang="es-MX" altLang="en-US" sz="4000" b="1" dirty="0">
                <a:latin typeface="Arial" panose="020B0604020202020204" pitchFamily="34" charset="0"/>
                <a:cs typeface="Arial" panose="020B0604020202020204" pitchFamily="34" charset="0"/>
              </a:rPr>
            </a:br>
            <a:r>
              <a:rPr lang="es-MX" sz="2700" b="1" dirty="0">
                <a:latin typeface="Arial" panose="020B0604020202020204" pitchFamily="34" charset="0"/>
                <a:ea typeface="Times New Roman" panose="02020603050405020304" pitchFamily="18" charset="0"/>
                <a:cs typeface="Arial" panose="020B0604020202020204" pitchFamily="34" charset="0"/>
              </a:rPr>
              <a:t>Artículo 23 LIF 2020</a:t>
            </a:r>
            <a:endParaRPr lang="es-MX" altLang="en-US" sz="3600" b="1" dirty="0">
              <a:latin typeface="Arial" panose="020B0604020202020204" pitchFamily="34" charset="0"/>
              <a:cs typeface="Arial" panose="020B0604020202020204" pitchFamily="34" charset="0"/>
            </a:endParaRPr>
          </a:p>
        </p:txBody>
      </p:sp>
      <p:sp>
        <p:nvSpPr>
          <p:cNvPr id="79875" name="Marcador de contenido 2"/>
          <p:cNvSpPr>
            <a:spLocks noGrp="1"/>
          </p:cNvSpPr>
          <p:nvPr>
            <p:ph idx="1"/>
          </p:nvPr>
        </p:nvSpPr>
        <p:spPr>
          <a:xfrm>
            <a:off x="757238" y="1285875"/>
            <a:ext cx="10872787" cy="5362578"/>
          </a:xfrm>
        </p:spPr>
        <p:txBody>
          <a:bodyPr>
            <a:noAutofit/>
          </a:bodyPr>
          <a:lstStyle/>
          <a:p>
            <a:pPr marL="0" lvl="0" indent="0" algn="just">
              <a:buNone/>
            </a:pPr>
            <a:r>
              <a:rPr lang="es-MX" sz="2600" b="1" dirty="0">
                <a:solidFill>
                  <a:srgbClr val="0000CC"/>
                </a:solidFill>
                <a:latin typeface="Arial" panose="020B0604020202020204" pitchFamily="34" charset="0"/>
                <a:cs typeface="Arial" panose="020B0604020202020204" pitchFamily="34" charset="0"/>
              </a:rPr>
              <a:t>Puntos a considerar en el Estimulo fiscal:</a:t>
            </a:r>
          </a:p>
          <a:p>
            <a:pPr marL="12700" marR="5715" indent="0" algn="just">
              <a:buNone/>
              <a:tabLst>
                <a:tab pos="355600" algn="l"/>
              </a:tabLst>
            </a:pPr>
            <a:r>
              <a:rPr lang="es-ES" sz="2400" b="1" dirty="0" smtClean="0">
                <a:latin typeface="Arial"/>
                <a:cs typeface="Arial"/>
              </a:rPr>
              <a:t>No </a:t>
            </a:r>
            <a:r>
              <a:rPr lang="es-ES" sz="2400" b="1" dirty="0">
                <a:latin typeface="Arial"/>
                <a:cs typeface="Arial"/>
              </a:rPr>
              <a:t>Acumulable. </a:t>
            </a:r>
            <a:r>
              <a:rPr lang="es-ES" sz="2400" dirty="0">
                <a:latin typeface="Arial"/>
                <a:cs typeface="Arial"/>
              </a:rPr>
              <a:t>El estímulo fiscal no será ingreso acumulable para los efectos del  ISR.</a:t>
            </a:r>
          </a:p>
          <a:p>
            <a:pPr marL="12700" marR="5715" indent="0" algn="just">
              <a:buNone/>
              <a:tabLst>
                <a:tab pos="355600" algn="l"/>
              </a:tabLst>
            </a:pPr>
            <a:r>
              <a:rPr lang="es-ES" sz="2400" b="1" dirty="0">
                <a:latin typeface="Arial"/>
                <a:cs typeface="Arial"/>
              </a:rPr>
              <a:t>No aviso. </a:t>
            </a:r>
            <a:r>
              <a:rPr lang="es-ES" sz="2400" dirty="0">
                <a:latin typeface="Arial"/>
                <a:cs typeface="Arial"/>
              </a:rPr>
              <a:t>Se releva de la obligación de presentar el aviso a que se refiere el Art. 25, primer párrafo del CFF. </a:t>
            </a:r>
          </a:p>
          <a:p>
            <a:pPr marL="12700" marR="5715" indent="0" algn="just">
              <a:buNone/>
              <a:tabLst>
                <a:tab pos="355600" algn="l"/>
              </a:tabLst>
            </a:pPr>
            <a:r>
              <a:rPr lang="es-ES" sz="2400" b="1" dirty="0">
                <a:latin typeface="Arial"/>
                <a:cs typeface="Arial"/>
              </a:rPr>
              <a:t>Abandono </a:t>
            </a:r>
            <a:r>
              <a:rPr lang="es-ES" sz="2400" b="1" dirty="0" smtClean="0">
                <a:latin typeface="Arial"/>
                <a:cs typeface="Arial"/>
              </a:rPr>
              <a:t>RIF. </a:t>
            </a:r>
            <a:r>
              <a:rPr lang="es-ES" sz="2400" dirty="0">
                <a:latin typeface="Arial"/>
                <a:cs typeface="Arial"/>
              </a:rPr>
              <a:t>Quienes ejerzan la opción podrán abandonarla en cualquier  momento, debiendo calcular y pagar el IVA y IEPS conforme la LIVA  o IEPS, según se trate, a partir del bimestre en que abandonen la opción. En este caso, </a:t>
            </a:r>
            <a:r>
              <a:rPr lang="es-ES" sz="2400" b="1" dirty="0">
                <a:latin typeface="Arial"/>
                <a:cs typeface="Arial"/>
              </a:rPr>
              <a:t>no podrán volver a ejercer la opción</a:t>
            </a:r>
            <a:r>
              <a:rPr lang="es-ES" sz="2400" dirty="0">
                <a:latin typeface="Arial"/>
                <a:cs typeface="Arial"/>
              </a:rPr>
              <a:t> prevista en el  presente artículo.</a:t>
            </a:r>
          </a:p>
          <a:p>
            <a:pPr marL="12700" marR="5715" indent="0" algn="just">
              <a:buNone/>
              <a:tabLst>
                <a:tab pos="355600" algn="l"/>
              </a:tabLst>
            </a:pPr>
            <a:endParaRPr lang="es-ES" sz="2600" dirty="0">
              <a:latin typeface="Arial"/>
              <a:cs typeface="Arial"/>
            </a:endParaRPr>
          </a:p>
        </p:txBody>
      </p:sp>
    </p:spTree>
    <p:extLst>
      <p:ext uri="{BB962C8B-B14F-4D97-AF65-F5344CB8AC3E}">
        <p14:creationId xmlns:p14="http://schemas.microsoft.com/office/powerpoint/2010/main" val="670466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ítulo 1"/>
          <p:cNvSpPr>
            <a:spLocks noGrp="1"/>
          </p:cNvSpPr>
          <p:nvPr>
            <p:ph type="ctrTitle"/>
          </p:nvPr>
        </p:nvSpPr>
        <p:spPr>
          <a:xfrm>
            <a:off x="1107281" y="1398245"/>
            <a:ext cx="9958387" cy="4186238"/>
          </a:xfrm>
        </p:spPr>
        <p:txBody>
          <a:bodyPr>
            <a:normAutofit/>
          </a:bodyPr>
          <a:lstStyle/>
          <a:p>
            <a:pPr algn="ctr"/>
            <a:r>
              <a:rPr lang="es-ES_tradnl" altLang="en-US" sz="4000" b="1" dirty="0">
                <a:latin typeface="Arial" panose="020B0604020202020204" pitchFamily="34" charset="0"/>
                <a:cs typeface="Arial" panose="020B0604020202020204" pitchFamily="34" charset="0"/>
              </a:rPr>
              <a:t>LEY DEL SEGURO SOCIAL</a:t>
            </a:r>
            <a:br>
              <a:rPr lang="es-ES_tradnl" altLang="en-US" sz="4000" b="1" dirty="0">
                <a:latin typeface="Arial" panose="020B0604020202020204" pitchFamily="34" charset="0"/>
                <a:cs typeface="Arial" panose="020B0604020202020204" pitchFamily="34" charset="0"/>
              </a:rPr>
            </a:br>
            <a:r>
              <a:rPr lang="es-ES_tradnl" altLang="en-US" sz="4000" b="1" dirty="0">
                <a:latin typeface="Arial" panose="020B0604020202020204" pitchFamily="34" charset="0"/>
                <a:cs typeface="Arial" panose="020B0604020202020204" pitchFamily="34" charset="0"/>
              </a:rPr>
              <a:t/>
            </a:r>
            <a:br>
              <a:rPr lang="es-ES_tradnl" altLang="en-US" sz="4000" b="1" dirty="0">
                <a:latin typeface="Arial" panose="020B0604020202020204" pitchFamily="34" charset="0"/>
                <a:cs typeface="Arial" panose="020B0604020202020204" pitchFamily="34" charset="0"/>
              </a:rPr>
            </a:br>
            <a:r>
              <a:rPr lang="es-ES_tradnl" altLang="en-US" sz="4000" b="1" dirty="0">
                <a:latin typeface="Arial" panose="020B0604020202020204" pitchFamily="34" charset="0"/>
                <a:cs typeface="Arial" panose="020B0604020202020204" pitchFamily="34" charset="0"/>
              </a:rPr>
              <a:t/>
            </a:r>
            <a:br>
              <a:rPr lang="es-ES_tradnl" altLang="en-US" sz="4000" b="1" dirty="0">
                <a:latin typeface="Arial" panose="020B0604020202020204" pitchFamily="34" charset="0"/>
                <a:cs typeface="Arial" panose="020B0604020202020204" pitchFamily="34" charset="0"/>
              </a:rPr>
            </a:br>
            <a:r>
              <a:rPr lang="es-ES_tradnl" altLang="en-US" sz="4000" b="1" dirty="0">
                <a:latin typeface="Arial" panose="020B0604020202020204" pitchFamily="34" charset="0"/>
                <a:cs typeface="Arial" panose="020B0604020202020204" pitchFamily="34" charset="0"/>
              </a:rPr>
              <a:t/>
            </a:r>
            <a:br>
              <a:rPr lang="es-ES_tradnl" altLang="en-US" sz="4000" b="1" dirty="0">
                <a:latin typeface="Arial" panose="020B0604020202020204" pitchFamily="34" charset="0"/>
                <a:cs typeface="Arial" panose="020B0604020202020204" pitchFamily="34" charset="0"/>
              </a:rPr>
            </a:br>
            <a:endParaRPr lang="es-ES" altLang="en-US" sz="4000" dirty="0">
              <a:latin typeface="Arial" panose="020B0604020202020204" pitchFamily="34" charset="0"/>
              <a:cs typeface="Arial" panose="020B0604020202020204" pitchFamily="34" charset="0"/>
            </a:endParaRPr>
          </a:p>
        </p:txBody>
      </p:sp>
      <p:sp>
        <p:nvSpPr>
          <p:cNvPr id="2" name="Rectángulo 1"/>
          <p:cNvSpPr/>
          <p:nvPr/>
        </p:nvSpPr>
        <p:spPr>
          <a:xfrm>
            <a:off x="1143000" y="434071"/>
            <a:ext cx="9886950" cy="646331"/>
          </a:xfrm>
          <a:prstGeom prst="rect">
            <a:avLst/>
          </a:prstGeom>
        </p:spPr>
        <p:txBody>
          <a:bodyPr wrap="square">
            <a:spAutoFit/>
          </a:bodyPr>
          <a:lstStyle/>
          <a:p>
            <a:pPr algn="ctr"/>
            <a:r>
              <a:rPr lang="es-ES_tradnl" altLang="en-US" sz="3600" b="1" dirty="0">
                <a:latin typeface="Arial" panose="020B0604020202020204" pitchFamily="34" charset="0"/>
                <a:cs typeface="Arial" panose="020B0604020202020204" pitchFamily="34" charset="0"/>
              </a:rPr>
              <a:t>Régimen de Incorporación Fiscal</a:t>
            </a:r>
            <a:r>
              <a:rPr lang="es-ES_tradnl" altLang="en-US" sz="2400" b="1" dirty="0"/>
              <a:t> </a:t>
            </a:r>
            <a:endParaRPr lang="en-US" sz="2400" dirty="0"/>
          </a:p>
        </p:txBody>
      </p:sp>
    </p:spTree>
    <p:extLst>
      <p:ext uri="{BB962C8B-B14F-4D97-AF65-F5344CB8AC3E}">
        <p14:creationId xmlns:p14="http://schemas.microsoft.com/office/powerpoint/2010/main" val="642531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_tradnl" b="1" dirty="0">
                <a:latin typeface="Arial" panose="020B0604020202020204" pitchFamily="34" charset="0"/>
                <a:cs typeface="Arial" panose="020B0604020202020204" pitchFamily="34" charset="0"/>
              </a:rPr>
              <a:t>Los sujetos del subsidio </a:t>
            </a:r>
            <a:endParaRPr lang="es-MX" dirty="0"/>
          </a:p>
        </p:txBody>
      </p:sp>
      <p:sp>
        <p:nvSpPr>
          <p:cNvPr id="3" name="Marcador de contenido 2"/>
          <p:cNvSpPr>
            <a:spLocks noGrp="1"/>
          </p:cNvSpPr>
          <p:nvPr>
            <p:ph idx="1"/>
          </p:nvPr>
        </p:nvSpPr>
        <p:spPr/>
        <p:txBody>
          <a:bodyPr>
            <a:normAutofit fontScale="92500" lnSpcReduction="10000"/>
          </a:bodyPr>
          <a:lstStyle/>
          <a:p>
            <a:pPr marL="0" indent="0" algn="just">
              <a:buNone/>
            </a:pPr>
            <a:r>
              <a:rPr lang="es-MX" b="1" dirty="0" smtClean="0"/>
              <a:t>Artículo </a:t>
            </a:r>
            <a:r>
              <a:rPr lang="es-MX" b="1" dirty="0"/>
              <a:t>TERCERO</a:t>
            </a:r>
            <a:r>
              <a:rPr lang="es-MX" dirty="0"/>
              <a:t>. Podrán ser sujetos del subsidio establecido en el presente Decreto</a:t>
            </a:r>
            <a:r>
              <a:rPr lang="es-MX" dirty="0" smtClean="0"/>
              <a:t>:</a:t>
            </a:r>
          </a:p>
          <a:p>
            <a:pPr algn="just"/>
            <a:r>
              <a:rPr lang="es-MX" dirty="0" smtClean="0"/>
              <a:t>Que </a:t>
            </a:r>
            <a:r>
              <a:rPr lang="es-MX" dirty="0"/>
              <a:t>la persona física tribute en el </a:t>
            </a:r>
            <a:r>
              <a:rPr lang="es-MX" dirty="0" smtClean="0"/>
              <a:t>RIF</a:t>
            </a:r>
          </a:p>
          <a:p>
            <a:pPr algn="just"/>
            <a:r>
              <a:rPr lang="es-MX" dirty="0" smtClean="0"/>
              <a:t>Que </a:t>
            </a:r>
            <a:r>
              <a:rPr lang="es-MX" dirty="0"/>
              <a:t>no hayan cotizado al Seguro Social o aportado  al Fondo Nacional de la Vivienda para los Trabajadores, ni recibido ni recibido aportaciones en su subcuenta de vivienda en términos de la Ley del INFONAVIT, durante los 24 meses previos a la fecha de presentación de la solicitud del subsidio</a:t>
            </a:r>
            <a:r>
              <a:rPr lang="es-MX" dirty="0" smtClean="0"/>
              <a:t>.</a:t>
            </a:r>
          </a:p>
          <a:p>
            <a:pPr algn="just"/>
            <a:r>
              <a:rPr lang="es-MX" dirty="0" smtClean="0"/>
              <a:t>Que </a:t>
            </a:r>
            <a:r>
              <a:rPr lang="es-MX" dirty="0"/>
              <a:t>no cuenten con un Número de Registro Patronal asociado a su RFC </a:t>
            </a:r>
            <a:r>
              <a:rPr lang="es-MX" dirty="0" smtClean="0"/>
              <a:t>, </a:t>
            </a:r>
            <a:r>
              <a:rPr lang="es-MX" dirty="0"/>
              <a:t>de conformidad con lo establecido en el artículo 251 Fracción XI de la LSS</a:t>
            </a:r>
            <a:r>
              <a:rPr lang="es-MX" dirty="0" smtClean="0"/>
              <a:t>.</a:t>
            </a:r>
          </a:p>
          <a:p>
            <a:pPr algn="just"/>
            <a:r>
              <a:rPr lang="es-MX" dirty="0" smtClean="0"/>
              <a:t>No </a:t>
            </a:r>
            <a:r>
              <a:rPr lang="es-MX" dirty="0"/>
              <a:t>haber sido sujeto del beneficio que otorga el Decreto previo a la </a:t>
            </a:r>
            <a:r>
              <a:rPr lang="es-MX" dirty="0" smtClean="0"/>
              <a:t>solicitud</a:t>
            </a:r>
          </a:p>
          <a:p>
            <a:pPr marL="0" indent="0" algn="just">
              <a:buNone/>
            </a:pPr>
            <a:endParaRPr lang="es-MX" dirty="0"/>
          </a:p>
          <a:p>
            <a:pPr marL="0" indent="0" algn="just">
              <a:buNone/>
            </a:pPr>
            <a:endParaRPr lang="es-MX" dirty="0"/>
          </a:p>
          <a:p>
            <a:pPr algn="just"/>
            <a:endParaRPr lang="es-MX" dirty="0"/>
          </a:p>
        </p:txBody>
      </p:sp>
    </p:spTree>
    <p:extLst>
      <p:ext uri="{BB962C8B-B14F-4D97-AF65-F5344CB8AC3E}">
        <p14:creationId xmlns:p14="http://schemas.microsoft.com/office/powerpoint/2010/main" val="12101341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ítulo 1"/>
          <p:cNvSpPr>
            <a:spLocks noGrp="1"/>
          </p:cNvSpPr>
          <p:nvPr>
            <p:ph type="title"/>
          </p:nvPr>
        </p:nvSpPr>
        <p:spPr>
          <a:xfrm>
            <a:off x="928687" y="203201"/>
            <a:ext cx="10358437" cy="754062"/>
          </a:xfrm>
        </p:spPr>
        <p:txBody>
          <a:bodyPr>
            <a:noAutofit/>
          </a:bodyPr>
          <a:lstStyle/>
          <a:p>
            <a:pPr algn="ctr"/>
            <a:r>
              <a:rPr lang="es-MX" altLang="en-US" sz="3600" b="1" dirty="0">
                <a:latin typeface="Arial" panose="020B0604020202020204" pitchFamily="34" charset="0"/>
                <a:cs typeface="Arial" panose="020B0604020202020204" pitchFamily="34" charset="0"/>
              </a:rPr>
              <a:t>IMSS Otorgamiento de Subsidio</a:t>
            </a:r>
          </a:p>
        </p:txBody>
      </p:sp>
      <p:sp>
        <p:nvSpPr>
          <p:cNvPr id="79875" name="Marcador de contenido 2"/>
          <p:cNvSpPr>
            <a:spLocks noGrp="1"/>
          </p:cNvSpPr>
          <p:nvPr>
            <p:ph idx="1"/>
          </p:nvPr>
        </p:nvSpPr>
        <p:spPr>
          <a:xfrm>
            <a:off x="614364" y="957262"/>
            <a:ext cx="11101386" cy="5672137"/>
          </a:xfrm>
        </p:spPr>
        <p:txBody>
          <a:bodyPr>
            <a:normAutofit/>
          </a:bodyPr>
          <a:lstStyle/>
          <a:p>
            <a:pPr marL="0" indent="0" algn="just">
              <a:buNone/>
            </a:pPr>
            <a:r>
              <a:rPr lang="es-ES" sz="2400" b="1" dirty="0" smtClean="0">
                <a:latin typeface="Arial" panose="020B0604020202020204" pitchFamily="34" charset="0"/>
                <a:cs typeface="Arial" panose="020B0604020202020204" pitchFamily="34" charset="0"/>
              </a:rPr>
              <a:t>Para la Incorporación </a:t>
            </a:r>
            <a:r>
              <a:rPr lang="es-ES" sz="2400" b="1" dirty="0">
                <a:latin typeface="Arial" panose="020B0604020202020204" pitchFamily="34" charset="0"/>
                <a:cs typeface="Arial" panose="020B0604020202020204" pitchFamily="34" charset="0"/>
              </a:rPr>
              <a:t>voluntaria al Régimen Obligatorio</a:t>
            </a:r>
            <a:r>
              <a:rPr lang="es-ES" sz="2400" b="1" dirty="0" smtClean="0">
                <a:latin typeface="Arial" panose="020B0604020202020204" pitchFamily="34" charset="0"/>
                <a:cs typeface="Arial" panose="020B0604020202020204" pitchFamily="34" charset="0"/>
              </a:rPr>
              <a:t>:</a:t>
            </a:r>
          </a:p>
          <a:p>
            <a:pPr marL="0" indent="0" algn="just">
              <a:buNone/>
            </a:pPr>
            <a:r>
              <a:rPr lang="es-MX" sz="2400" dirty="0">
                <a:latin typeface="Arial" panose="020B0604020202020204" pitchFamily="34" charset="0"/>
                <a:cs typeface="Arial" panose="020B0604020202020204" pitchFamily="34" charset="0"/>
              </a:rPr>
              <a:t>Subsidio: se considerará como límite superior las cuotas correspondientes a un salario base de cotización de hasta tres veces el salario mínimo general vigente en el Distrito </a:t>
            </a:r>
            <a:r>
              <a:rPr lang="es-MX" sz="2400" dirty="0" smtClean="0">
                <a:latin typeface="Arial" panose="020B0604020202020204" pitchFamily="34" charset="0"/>
                <a:cs typeface="Arial" panose="020B0604020202020204" pitchFamily="34" charset="0"/>
              </a:rPr>
              <a:t>Federal</a:t>
            </a:r>
          </a:p>
          <a:p>
            <a:pPr marL="0" indent="0" algn="just">
              <a:buNone/>
            </a:pPr>
            <a:endParaRPr lang="es-MX" sz="2400" dirty="0" smtClean="0">
              <a:latin typeface="Arial" panose="020B0604020202020204" pitchFamily="34" charset="0"/>
              <a:cs typeface="Arial" panose="020B0604020202020204" pitchFamily="34" charset="0"/>
            </a:endParaRPr>
          </a:p>
          <a:p>
            <a:pPr marL="0" indent="0" algn="just">
              <a:buNone/>
            </a:pPr>
            <a:endParaRPr lang="es-MX" sz="2400" dirty="0" smtClean="0">
              <a:latin typeface="Arial" panose="020B0604020202020204" pitchFamily="34" charset="0"/>
              <a:cs typeface="Arial" panose="020B0604020202020204" pitchFamily="34" charset="0"/>
            </a:endParaRPr>
          </a:p>
          <a:p>
            <a:pPr marL="0" indent="0" algn="just">
              <a:buNone/>
            </a:pPr>
            <a:endParaRPr lang="es-MX" sz="2400" dirty="0">
              <a:latin typeface="Arial" panose="020B0604020202020204" pitchFamily="34" charset="0"/>
              <a:cs typeface="Arial" panose="020B0604020202020204" pitchFamily="34" charset="0"/>
            </a:endParaRPr>
          </a:p>
          <a:p>
            <a:pPr marL="0" indent="0" algn="just">
              <a:buNone/>
            </a:pPr>
            <a:r>
              <a:rPr lang="es-MX" sz="2400" dirty="0" smtClean="0">
                <a:latin typeface="Arial" panose="020B0604020202020204" pitchFamily="34" charset="0"/>
                <a:cs typeface="Arial" panose="020B0604020202020204" pitchFamily="34" charset="0"/>
              </a:rPr>
              <a:t>El </a:t>
            </a:r>
            <a:r>
              <a:rPr lang="es-MX" sz="2400" dirty="0">
                <a:latin typeface="Arial" panose="020B0604020202020204" pitchFamily="34" charset="0"/>
                <a:cs typeface="Arial" panose="020B0604020202020204" pitchFamily="34" charset="0"/>
              </a:rPr>
              <a:t>porcentaje se aplicará considerando como año de inicio, el correspondiente a la alta en el RIF, independientemente del mes de inscripción. </a:t>
            </a:r>
          </a:p>
          <a:p>
            <a:pPr marL="0" indent="0" algn="just">
              <a:buNone/>
            </a:pPr>
            <a:endParaRPr lang="es-MX" sz="2400" dirty="0">
              <a:latin typeface="Arial" panose="020B0604020202020204" pitchFamily="34" charset="0"/>
              <a:cs typeface="Arial" panose="020B0604020202020204" pitchFamily="34" charset="0"/>
            </a:endParaRPr>
          </a:p>
          <a:p>
            <a:pPr marL="0" indent="0" algn="just">
              <a:buNone/>
            </a:pPr>
            <a:r>
              <a:rPr lang="es-MX" sz="2400" dirty="0">
                <a:latin typeface="Arial" panose="020B0604020202020204" pitchFamily="34" charset="0"/>
                <a:cs typeface="Arial" panose="020B0604020202020204" pitchFamily="34" charset="0"/>
              </a:rPr>
              <a:t>Durante el primer año de inscripción, el subsidio se otorgará únicamente por la fracción de tiempo restante del ejercicio fiscal, en términos del artículo 11 del Código Fiscal de la Federación.</a:t>
            </a:r>
          </a:p>
          <a:p>
            <a:pPr marL="0" indent="0" algn="just">
              <a:buNone/>
            </a:pPr>
            <a:endParaRPr lang="es-MX" sz="2400" dirty="0">
              <a:latin typeface="Arial" panose="020B0604020202020204" pitchFamily="34" charset="0"/>
              <a:cs typeface="Arial" panose="020B0604020202020204" pitchFamily="34" charset="0"/>
            </a:endParaRPr>
          </a:p>
          <a:p>
            <a:pPr marL="0" indent="0" algn="just">
              <a:buNone/>
            </a:pPr>
            <a:endParaRPr lang="es-MX" sz="2400" dirty="0">
              <a:latin typeface="Arial" panose="020B0604020202020204" pitchFamily="34" charset="0"/>
              <a:cs typeface="Arial" panose="020B0604020202020204" pitchFamily="34" charset="0"/>
            </a:endParaRPr>
          </a:p>
        </p:txBody>
      </p:sp>
      <p:graphicFrame>
        <p:nvGraphicFramePr>
          <p:cNvPr id="5" name="4 Tabla"/>
          <p:cNvGraphicFramePr>
            <a:graphicFrameLocks noGrp="1"/>
          </p:cNvGraphicFramePr>
          <p:nvPr>
            <p:extLst>
              <p:ext uri="{D42A27DB-BD31-4B8C-83A1-F6EECF244321}">
                <p14:modId xmlns:p14="http://schemas.microsoft.com/office/powerpoint/2010/main" val="1606108504"/>
              </p:ext>
            </p:extLst>
          </p:nvPr>
        </p:nvGraphicFramePr>
        <p:xfrm>
          <a:off x="1811524" y="2618015"/>
          <a:ext cx="8568952" cy="1205096"/>
        </p:xfrm>
        <a:graphic>
          <a:graphicData uri="http://schemas.openxmlformats.org/drawingml/2006/table">
            <a:tbl>
              <a:tblPr firstRow="1" firstCol="1" bandRow="1"/>
              <a:tblGrid>
                <a:gridCol w="856132">
                  <a:extLst>
                    <a:ext uri="{9D8B030D-6E8A-4147-A177-3AD203B41FA5}">
                      <a16:colId xmlns:a16="http://schemas.microsoft.com/office/drawing/2014/main" val="20000"/>
                    </a:ext>
                  </a:extLst>
                </a:gridCol>
                <a:gridCol w="856132">
                  <a:extLst>
                    <a:ext uri="{9D8B030D-6E8A-4147-A177-3AD203B41FA5}">
                      <a16:colId xmlns:a16="http://schemas.microsoft.com/office/drawing/2014/main" val="20001"/>
                    </a:ext>
                  </a:extLst>
                </a:gridCol>
                <a:gridCol w="857086">
                  <a:extLst>
                    <a:ext uri="{9D8B030D-6E8A-4147-A177-3AD203B41FA5}">
                      <a16:colId xmlns:a16="http://schemas.microsoft.com/office/drawing/2014/main" val="20002"/>
                    </a:ext>
                  </a:extLst>
                </a:gridCol>
                <a:gridCol w="857086">
                  <a:extLst>
                    <a:ext uri="{9D8B030D-6E8A-4147-A177-3AD203B41FA5}">
                      <a16:colId xmlns:a16="http://schemas.microsoft.com/office/drawing/2014/main" val="20003"/>
                    </a:ext>
                  </a:extLst>
                </a:gridCol>
                <a:gridCol w="857086">
                  <a:extLst>
                    <a:ext uri="{9D8B030D-6E8A-4147-A177-3AD203B41FA5}">
                      <a16:colId xmlns:a16="http://schemas.microsoft.com/office/drawing/2014/main" val="20004"/>
                    </a:ext>
                  </a:extLst>
                </a:gridCol>
                <a:gridCol w="857086">
                  <a:extLst>
                    <a:ext uri="{9D8B030D-6E8A-4147-A177-3AD203B41FA5}">
                      <a16:colId xmlns:a16="http://schemas.microsoft.com/office/drawing/2014/main" val="20005"/>
                    </a:ext>
                  </a:extLst>
                </a:gridCol>
                <a:gridCol w="857086">
                  <a:extLst>
                    <a:ext uri="{9D8B030D-6E8A-4147-A177-3AD203B41FA5}">
                      <a16:colId xmlns:a16="http://schemas.microsoft.com/office/drawing/2014/main" val="20006"/>
                    </a:ext>
                  </a:extLst>
                </a:gridCol>
                <a:gridCol w="857086">
                  <a:extLst>
                    <a:ext uri="{9D8B030D-6E8A-4147-A177-3AD203B41FA5}">
                      <a16:colId xmlns:a16="http://schemas.microsoft.com/office/drawing/2014/main" val="20007"/>
                    </a:ext>
                  </a:extLst>
                </a:gridCol>
                <a:gridCol w="778068">
                  <a:extLst>
                    <a:ext uri="{9D8B030D-6E8A-4147-A177-3AD203B41FA5}">
                      <a16:colId xmlns:a16="http://schemas.microsoft.com/office/drawing/2014/main" val="20008"/>
                    </a:ext>
                  </a:extLst>
                </a:gridCol>
                <a:gridCol w="936104">
                  <a:extLst>
                    <a:ext uri="{9D8B030D-6E8A-4147-A177-3AD203B41FA5}">
                      <a16:colId xmlns:a16="http://schemas.microsoft.com/office/drawing/2014/main" val="20009"/>
                    </a:ext>
                  </a:extLst>
                </a:gridCol>
              </a:tblGrid>
              <a:tr h="504056">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15000"/>
                        </a:lnSpc>
                        <a:spcAft>
                          <a:spcPts val="0"/>
                        </a:spcAft>
                      </a:pPr>
                      <a:r>
                        <a:rPr lang="es-MX" sz="2000" dirty="0">
                          <a:effectLst/>
                          <a:latin typeface="Arial" panose="020B0604020202020204" pitchFamily="34" charset="0"/>
                          <a:cs typeface="Arial" panose="020B0604020202020204" pitchFamily="34" charset="0"/>
                        </a:rPr>
                        <a:t>Año 1</a:t>
                      </a:r>
                      <a:endParaRPr lang="es-MX" sz="2000" dirty="0">
                        <a:effectLst/>
                        <a:latin typeface="Arial" panose="020B0604020202020204" pitchFamily="34" charset="0"/>
                        <a:ea typeface="Calibri"/>
                        <a:cs typeface="Arial" panose="020B0604020202020204" pitchFamily="34" charset="0"/>
                      </a:endParaRPr>
                    </a:p>
                  </a:txBody>
                  <a:tcPr marL="68580" marR="68580"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2116FC"/>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15000"/>
                        </a:lnSpc>
                        <a:spcAft>
                          <a:spcPts val="0"/>
                        </a:spcAft>
                      </a:pPr>
                      <a:r>
                        <a:rPr lang="es-MX" sz="2000" dirty="0">
                          <a:effectLst/>
                          <a:latin typeface="Arial" panose="020B0604020202020204" pitchFamily="34" charset="0"/>
                          <a:cs typeface="Arial" panose="020B0604020202020204" pitchFamily="34" charset="0"/>
                        </a:rPr>
                        <a:t>Año 2</a:t>
                      </a:r>
                      <a:endParaRPr lang="es-MX" sz="2000" dirty="0">
                        <a:effectLst/>
                        <a:latin typeface="Arial" panose="020B0604020202020204" pitchFamily="34" charset="0"/>
                        <a:ea typeface="Calibri"/>
                        <a:cs typeface="Arial" panose="020B0604020202020204" pitchFamily="34" charset="0"/>
                      </a:endParaRPr>
                    </a:p>
                  </a:txBody>
                  <a:tcPr marL="68580" marR="68580"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2116FC"/>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15000"/>
                        </a:lnSpc>
                        <a:spcAft>
                          <a:spcPts val="0"/>
                        </a:spcAft>
                      </a:pPr>
                      <a:r>
                        <a:rPr lang="es-MX" sz="2000" dirty="0">
                          <a:effectLst/>
                          <a:latin typeface="Arial" panose="020B0604020202020204" pitchFamily="34" charset="0"/>
                          <a:cs typeface="Arial" panose="020B0604020202020204" pitchFamily="34" charset="0"/>
                        </a:rPr>
                        <a:t>Año 3</a:t>
                      </a:r>
                      <a:endParaRPr lang="es-MX" sz="2000" dirty="0">
                        <a:effectLst/>
                        <a:latin typeface="Arial" panose="020B0604020202020204" pitchFamily="34" charset="0"/>
                        <a:ea typeface="Calibri"/>
                        <a:cs typeface="Arial" panose="020B0604020202020204" pitchFamily="34" charset="0"/>
                      </a:endParaRPr>
                    </a:p>
                  </a:txBody>
                  <a:tcPr marL="68580" marR="68580"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2116FC"/>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15000"/>
                        </a:lnSpc>
                        <a:spcAft>
                          <a:spcPts val="0"/>
                        </a:spcAft>
                      </a:pPr>
                      <a:r>
                        <a:rPr lang="es-MX" sz="2000" dirty="0">
                          <a:effectLst/>
                          <a:latin typeface="Arial" panose="020B0604020202020204" pitchFamily="34" charset="0"/>
                          <a:cs typeface="Arial" panose="020B0604020202020204" pitchFamily="34" charset="0"/>
                        </a:rPr>
                        <a:t>Año 4</a:t>
                      </a:r>
                      <a:endParaRPr lang="es-MX" sz="2000" dirty="0">
                        <a:effectLst/>
                        <a:latin typeface="Arial" panose="020B0604020202020204" pitchFamily="34" charset="0"/>
                        <a:ea typeface="Calibri"/>
                        <a:cs typeface="Arial" panose="020B0604020202020204" pitchFamily="34" charset="0"/>
                      </a:endParaRPr>
                    </a:p>
                  </a:txBody>
                  <a:tcPr marL="68580" marR="68580"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2116FC"/>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15000"/>
                        </a:lnSpc>
                        <a:spcAft>
                          <a:spcPts val="0"/>
                        </a:spcAft>
                      </a:pPr>
                      <a:r>
                        <a:rPr lang="es-MX" sz="2000" dirty="0">
                          <a:effectLst/>
                          <a:latin typeface="Arial" panose="020B0604020202020204" pitchFamily="34" charset="0"/>
                          <a:cs typeface="Arial" panose="020B0604020202020204" pitchFamily="34" charset="0"/>
                        </a:rPr>
                        <a:t>Año 5</a:t>
                      </a:r>
                      <a:endParaRPr lang="es-MX" sz="2000" dirty="0">
                        <a:effectLst/>
                        <a:latin typeface="Arial" panose="020B0604020202020204" pitchFamily="34" charset="0"/>
                        <a:ea typeface="Calibri"/>
                        <a:cs typeface="Arial" panose="020B0604020202020204" pitchFamily="34" charset="0"/>
                      </a:endParaRPr>
                    </a:p>
                  </a:txBody>
                  <a:tcPr marL="68580" marR="68580"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2116FC"/>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15000"/>
                        </a:lnSpc>
                        <a:spcAft>
                          <a:spcPts val="0"/>
                        </a:spcAft>
                      </a:pPr>
                      <a:r>
                        <a:rPr lang="es-MX" sz="2000" dirty="0">
                          <a:effectLst/>
                          <a:latin typeface="Arial" panose="020B0604020202020204" pitchFamily="34" charset="0"/>
                          <a:cs typeface="Arial" panose="020B0604020202020204" pitchFamily="34" charset="0"/>
                        </a:rPr>
                        <a:t>Año 6</a:t>
                      </a:r>
                      <a:endParaRPr lang="es-MX" sz="2000" dirty="0">
                        <a:effectLst/>
                        <a:latin typeface="Arial" panose="020B0604020202020204" pitchFamily="34" charset="0"/>
                        <a:ea typeface="Calibri"/>
                        <a:cs typeface="Arial" panose="020B0604020202020204" pitchFamily="34" charset="0"/>
                      </a:endParaRPr>
                    </a:p>
                  </a:txBody>
                  <a:tcPr marL="68580" marR="68580"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2116FC"/>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15000"/>
                        </a:lnSpc>
                        <a:spcAft>
                          <a:spcPts val="0"/>
                        </a:spcAft>
                      </a:pPr>
                      <a:r>
                        <a:rPr lang="es-MX" sz="2000" dirty="0">
                          <a:effectLst/>
                          <a:latin typeface="Arial" panose="020B0604020202020204" pitchFamily="34" charset="0"/>
                          <a:cs typeface="Arial" panose="020B0604020202020204" pitchFamily="34" charset="0"/>
                        </a:rPr>
                        <a:t>Año 7</a:t>
                      </a:r>
                      <a:endParaRPr lang="es-MX" sz="2000" dirty="0">
                        <a:effectLst/>
                        <a:latin typeface="Arial" panose="020B0604020202020204" pitchFamily="34" charset="0"/>
                        <a:ea typeface="Calibri"/>
                        <a:cs typeface="Arial" panose="020B0604020202020204" pitchFamily="34" charset="0"/>
                      </a:endParaRPr>
                    </a:p>
                  </a:txBody>
                  <a:tcPr marL="68580" marR="68580"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2116FC"/>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15000"/>
                        </a:lnSpc>
                        <a:spcAft>
                          <a:spcPts val="0"/>
                        </a:spcAft>
                      </a:pPr>
                      <a:r>
                        <a:rPr lang="es-MX" sz="2000" dirty="0">
                          <a:effectLst/>
                          <a:latin typeface="Arial" panose="020B0604020202020204" pitchFamily="34" charset="0"/>
                          <a:cs typeface="Arial" panose="020B0604020202020204" pitchFamily="34" charset="0"/>
                        </a:rPr>
                        <a:t>Año 8</a:t>
                      </a:r>
                      <a:endParaRPr lang="es-MX" sz="2000" dirty="0">
                        <a:effectLst/>
                        <a:latin typeface="Arial" panose="020B0604020202020204" pitchFamily="34" charset="0"/>
                        <a:ea typeface="Calibri"/>
                        <a:cs typeface="Arial" panose="020B0604020202020204" pitchFamily="34" charset="0"/>
                      </a:endParaRPr>
                    </a:p>
                  </a:txBody>
                  <a:tcPr marL="68580" marR="68580"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2116FC"/>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15000"/>
                        </a:lnSpc>
                        <a:spcAft>
                          <a:spcPts val="0"/>
                        </a:spcAft>
                      </a:pPr>
                      <a:r>
                        <a:rPr lang="es-MX" sz="2000" dirty="0">
                          <a:effectLst/>
                          <a:latin typeface="Arial" panose="020B0604020202020204" pitchFamily="34" charset="0"/>
                          <a:cs typeface="Arial" panose="020B0604020202020204" pitchFamily="34" charset="0"/>
                        </a:rPr>
                        <a:t>Año 9</a:t>
                      </a:r>
                      <a:endParaRPr lang="es-MX" sz="2000" dirty="0">
                        <a:effectLst/>
                        <a:latin typeface="Arial" panose="020B0604020202020204" pitchFamily="34" charset="0"/>
                        <a:ea typeface="Calibri"/>
                        <a:cs typeface="Arial" panose="020B0604020202020204" pitchFamily="34" charset="0"/>
                      </a:endParaRPr>
                    </a:p>
                  </a:txBody>
                  <a:tcPr marL="68580" marR="68580"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2116FC"/>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15000"/>
                        </a:lnSpc>
                        <a:spcAft>
                          <a:spcPts val="0"/>
                        </a:spcAft>
                      </a:pPr>
                      <a:r>
                        <a:rPr lang="es-MX" sz="2000" dirty="0">
                          <a:effectLst/>
                          <a:latin typeface="Arial" panose="020B0604020202020204" pitchFamily="34" charset="0"/>
                          <a:cs typeface="Arial" panose="020B0604020202020204" pitchFamily="34" charset="0"/>
                        </a:rPr>
                        <a:t>Año 10</a:t>
                      </a:r>
                      <a:endParaRPr lang="es-MX" sz="2000" dirty="0">
                        <a:effectLst/>
                        <a:latin typeface="Arial" panose="020B0604020202020204" pitchFamily="34" charset="0"/>
                        <a:ea typeface="Calibri"/>
                        <a:cs typeface="Arial" panose="020B0604020202020204" pitchFamily="34" charset="0"/>
                      </a:endParaRPr>
                    </a:p>
                  </a:txBody>
                  <a:tcPr marL="68580" marR="68580"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2116FC"/>
                    </a:solidFill>
                  </a:tcPr>
                </a:tc>
                <a:extLst>
                  <a:ext uri="{0D108BD9-81ED-4DB2-BD59-A6C34878D82A}">
                    <a16:rowId xmlns:a16="http://schemas.microsoft.com/office/drawing/2014/main" val="10000"/>
                  </a:ext>
                </a:extLst>
              </a:tr>
              <a:tr h="504056">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15000"/>
                        </a:lnSpc>
                        <a:spcAft>
                          <a:spcPts val="0"/>
                        </a:spcAft>
                      </a:pPr>
                      <a:r>
                        <a:rPr lang="es-MX" sz="2000" dirty="0">
                          <a:effectLst/>
                          <a:latin typeface="Arial" panose="020B0604020202020204" pitchFamily="34" charset="0"/>
                          <a:cs typeface="Arial" panose="020B0604020202020204" pitchFamily="34" charset="0"/>
                        </a:rPr>
                        <a:t>50%</a:t>
                      </a:r>
                      <a:endParaRPr lang="es-MX" sz="2000" dirty="0">
                        <a:effectLst/>
                        <a:latin typeface="Arial" panose="020B0604020202020204" pitchFamily="34" charset="0"/>
                        <a:ea typeface="Calibri"/>
                        <a:cs typeface="Arial" panose="020B0604020202020204" pitchFamily="34" charset="0"/>
                      </a:endParaRPr>
                    </a:p>
                  </a:txBody>
                  <a:tcPr marL="68580" marR="68580" marT="0"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2116FC"/>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15000"/>
                        </a:lnSpc>
                        <a:spcAft>
                          <a:spcPts val="0"/>
                        </a:spcAft>
                      </a:pPr>
                      <a:r>
                        <a:rPr lang="es-MX" sz="2000" dirty="0">
                          <a:solidFill>
                            <a:schemeClr val="bg1"/>
                          </a:solidFill>
                          <a:effectLst/>
                          <a:latin typeface="Arial" panose="020B0604020202020204" pitchFamily="34" charset="0"/>
                          <a:cs typeface="Arial" panose="020B0604020202020204" pitchFamily="34" charset="0"/>
                        </a:rPr>
                        <a:t>50%</a:t>
                      </a:r>
                      <a:endParaRPr lang="es-MX" sz="2000" dirty="0">
                        <a:solidFill>
                          <a:schemeClr val="bg1"/>
                        </a:solidFill>
                        <a:effectLst/>
                        <a:latin typeface="Arial" panose="020B0604020202020204" pitchFamily="34" charset="0"/>
                        <a:ea typeface="Calibri"/>
                        <a:cs typeface="Arial" panose="020B0604020202020204" pitchFamily="34" charset="0"/>
                      </a:endParaRPr>
                    </a:p>
                  </a:txBody>
                  <a:tcPr marL="68580" marR="68580" marT="0"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2116FC"/>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15000"/>
                        </a:lnSpc>
                        <a:spcAft>
                          <a:spcPts val="0"/>
                        </a:spcAft>
                      </a:pPr>
                      <a:r>
                        <a:rPr lang="es-MX" sz="2000" dirty="0">
                          <a:solidFill>
                            <a:schemeClr val="bg1"/>
                          </a:solidFill>
                          <a:effectLst/>
                          <a:latin typeface="Arial" panose="020B0604020202020204" pitchFamily="34" charset="0"/>
                          <a:cs typeface="Arial" panose="020B0604020202020204" pitchFamily="34" charset="0"/>
                        </a:rPr>
                        <a:t>40%</a:t>
                      </a:r>
                      <a:endParaRPr lang="es-MX" sz="2000" dirty="0">
                        <a:solidFill>
                          <a:schemeClr val="bg1"/>
                        </a:solidFill>
                        <a:effectLst/>
                        <a:latin typeface="Arial" panose="020B0604020202020204" pitchFamily="34" charset="0"/>
                        <a:ea typeface="Calibri"/>
                        <a:cs typeface="Arial" panose="020B0604020202020204" pitchFamily="34" charset="0"/>
                      </a:endParaRPr>
                    </a:p>
                  </a:txBody>
                  <a:tcPr marL="68580" marR="68580" marT="0"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2116FC"/>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15000"/>
                        </a:lnSpc>
                        <a:spcAft>
                          <a:spcPts val="0"/>
                        </a:spcAft>
                      </a:pPr>
                      <a:r>
                        <a:rPr lang="es-MX" sz="2000" dirty="0">
                          <a:solidFill>
                            <a:schemeClr val="bg1"/>
                          </a:solidFill>
                          <a:effectLst/>
                          <a:latin typeface="Arial" panose="020B0604020202020204" pitchFamily="34" charset="0"/>
                          <a:cs typeface="Arial" panose="020B0604020202020204" pitchFamily="34" charset="0"/>
                        </a:rPr>
                        <a:t>40%</a:t>
                      </a:r>
                      <a:endParaRPr lang="es-MX" sz="2000" dirty="0">
                        <a:solidFill>
                          <a:schemeClr val="bg1"/>
                        </a:solidFill>
                        <a:effectLst/>
                        <a:latin typeface="Arial" panose="020B0604020202020204" pitchFamily="34" charset="0"/>
                        <a:ea typeface="Calibri"/>
                        <a:cs typeface="Arial" panose="020B0604020202020204" pitchFamily="34" charset="0"/>
                      </a:endParaRPr>
                    </a:p>
                  </a:txBody>
                  <a:tcPr marL="68580" marR="68580" marT="0"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2116FC"/>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15000"/>
                        </a:lnSpc>
                        <a:spcAft>
                          <a:spcPts val="0"/>
                        </a:spcAft>
                      </a:pPr>
                      <a:r>
                        <a:rPr lang="es-MX" sz="2000" dirty="0">
                          <a:solidFill>
                            <a:schemeClr val="bg1"/>
                          </a:solidFill>
                          <a:effectLst/>
                          <a:latin typeface="Arial" panose="020B0604020202020204" pitchFamily="34" charset="0"/>
                          <a:cs typeface="Arial" panose="020B0604020202020204" pitchFamily="34" charset="0"/>
                        </a:rPr>
                        <a:t>30%</a:t>
                      </a:r>
                      <a:endParaRPr lang="es-MX" sz="2000" dirty="0">
                        <a:solidFill>
                          <a:schemeClr val="bg1"/>
                        </a:solidFill>
                        <a:effectLst/>
                        <a:latin typeface="Arial" panose="020B0604020202020204" pitchFamily="34" charset="0"/>
                        <a:ea typeface="Calibri"/>
                        <a:cs typeface="Arial" panose="020B0604020202020204" pitchFamily="34" charset="0"/>
                      </a:endParaRPr>
                    </a:p>
                  </a:txBody>
                  <a:tcPr marL="68580" marR="68580" marT="0"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2116FC"/>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15000"/>
                        </a:lnSpc>
                        <a:spcAft>
                          <a:spcPts val="0"/>
                        </a:spcAft>
                      </a:pPr>
                      <a:r>
                        <a:rPr lang="es-MX" sz="2000" dirty="0">
                          <a:solidFill>
                            <a:schemeClr val="bg1"/>
                          </a:solidFill>
                          <a:effectLst/>
                          <a:latin typeface="Arial" panose="020B0604020202020204" pitchFamily="34" charset="0"/>
                          <a:cs typeface="Arial" panose="020B0604020202020204" pitchFamily="34" charset="0"/>
                        </a:rPr>
                        <a:t>30%</a:t>
                      </a:r>
                      <a:endParaRPr lang="es-MX" sz="2000" dirty="0">
                        <a:solidFill>
                          <a:schemeClr val="bg1"/>
                        </a:solidFill>
                        <a:effectLst/>
                        <a:latin typeface="Arial" panose="020B0604020202020204" pitchFamily="34" charset="0"/>
                        <a:ea typeface="Calibri"/>
                        <a:cs typeface="Arial" panose="020B0604020202020204" pitchFamily="34" charset="0"/>
                      </a:endParaRPr>
                    </a:p>
                  </a:txBody>
                  <a:tcPr marL="68580" marR="68580" marT="0"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2116FC"/>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15000"/>
                        </a:lnSpc>
                        <a:spcAft>
                          <a:spcPts val="0"/>
                        </a:spcAft>
                      </a:pPr>
                      <a:r>
                        <a:rPr lang="es-MX" sz="2000" dirty="0">
                          <a:solidFill>
                            <a:schemeClr val="bg1"/>
                          </a:solidFill>
                          <a:effectLst/>
                          <a:latin typeface="Arial" panose="020B0604020202020204" pitchFamily="34" charset="0"/>
                          <a:cs typeface="Arial" panose="020B0604020202020204" pitchFamily="34" charset="0"/>
                        </a:rPr>
                        <a:t>20%</a:t>
                      </a:r>
                      <a:endParaRPr lang="es-MX" sz="2000" dirty="0">
                        <a:solidFill>
                          <a:schemeClr val="bg1"/>
                        </a:solidFill>
                        <a:effectLst/>
                        <a:latin typeface="Arial" panose="020B0604020202020204" pitchFamily="34" charset="0"/>
                        <a:ea typeface="Calibri"/>
                        <a:cs typeface="Arial" panose="020B0604020202020204" pitchFamily="34" charset="0"/>
                      </a:endParaRPr>
                    </a:p>
                  </a:txBody>
                  <a:tcPr marL="68580" marR="68580" marT="0"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2116FC"/>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15000"/>
                        </a:lnSpc>
                        <a:spcAft>
                          <a:spcPts val="0"/>
                        </a:spcAft>
                      </a:pPr>
                      <a:r>
                        <a:rPr lang="es-MX" sz="2000" dirty="0">
                          <a:solidFill>
                            <a:schemeClr val="bg1"/>
                          </a:solidFill>
                          <a:effectLst/>
                          <a:latin typeface="Arial" panose="020B0604020202020204" pitchFamily="34" charset="0"/>
                          <a:cs typeface="Arial" panose="020B0604020202020204" pitchFamily="34" charset="0"/>
                        </a:rPr>
                        <a:t>20%</a:t>
                      </a:r>
                      <a:endParaRPr lang="es-MX" sz="2000" dirty="0">
                        <a:solidFill>
                          <a:schemeClr val="bg1"/>
                        </a:solidFill>
                        <a:effectLst/>
                        <a:latin typeface="Arial" panose="020B0604020202020204" pitchFamily="34" charset="0"/>
                        <a:ea typeface="Calibri"/>
                        <a:cs typeface="Arial" panose="020B0604020202020204" pitchFamily="34" charset="0"/>
                      </a:endParaRPr>
                    </a:p>
                  </a:txBody>
                  <a:tcPr marL="68580" marR="68580" marT="0"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2116FC"/>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15000"/>
                        </a:lnSpc>
                        <a:spcAft>
                          <a:spcPts val="0"/>
                        </a:spcAft>
                      </a:pPr>
                      <a:r>
                        <a:rPr lang="es-MX" sz="2000" dirty="0">
                          <a:solidFill>
                            <a:schemeClr val="bg1"/>
                          </a:solidFill>
                          <a:effectLst/>
                          <a:latin typeface="Arial" panose="020B0604020202020204" pitchFamily="34" charset="0"/>
                          <a:cs typeface="Arial" panose="020B0604020202020204" pitchFamily="34" charset="0"/>
                        </a:rPr>
                        <a:t>10%</a:t>
                      </a:r>
                      <a:endParaRPr lang="es-MX" sz="2000" dirty="0">
                        <a:solidFill>
                          <a:schemeClr val="bg1"/>
                        </a:solidFill>
                        <a:effectLst/>
                        <a:latin typeface="Arial" panose="020B0604020202020204" pitchFamily="34" charset="0"/>
                        <a:ea typeface="Calibri"/>
                        <a:cs typeface="Arial" panose="020B0604020202020204" pitchFamily="34" charset="0"/>
                      </a:endParaRPr>
                    </a:p>
                  </a:txBody>
                  <a:tcPr marL="68580" marR="68580" marT="0"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2116FC"/>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15000"/>
                        </a:lnSpc>
                        <a:spcAft>
                          <a:spcPts val="0"/>
                        </a:spcAft>
                      </a:pPr>
                      <a:r>
                        <a:rPr lang="es-MX" sz="2000" dirty="0">
                          <a:solidFill>
                            <a:schemeClr val="bg1"/>
                          </a:solidFill>
                          <a:effectLst/>
                          <a:latin typeface="Arial" panose="020B0604020202020204" pitchFamily="34" charset="0"/>
                          <a:cs typeface="Arial" panose="020B0604020202020204" pitchFamily="34" charset="0"/>
                        </a:rPr>
                        <a:t>10%</a:t>
                      </a:r>
                      <a:endParaRPr lang="es-MX" sz="2000" dirty="0">
                        <a:solidFill>
                          <a:schemeClr val="bg1"/>
                        </a:solidFill>
                        <a:effectLst/>
                        <a:latin typeface="Arial" panose="020B0604020202020204" pitchFamily="34" charset="0"/>
                        <a:ea typeface="Calibri"/>
                        <a:cs typeface="Arial" panose="020B0604020202020204" pitchFamily="34" charset="0"/>
                      </a:endParaRPr>
                    </a:p>
                  </a:txBody>
                  <a:tcPr marL="68580" marR="68580" marT="0"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2116FC"/>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517438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dirty="0">
                <a:latin typeface="Arial" panose="020B0604020202020204" pitchFamily="34" charset="0"/>
                <a:cs typeface="Arial" panose="020B0604020202020204" pitchFamily="34" charset="0"/>
              </a:rPr>
              <a:t>Causas de terminación del </a:t>
            </a:r>
            <a:r>
              <a:rPr lang="es-MX" dirty="0" smtClean="0">
                <a:latin typeface="Arial" panose="020B0604020202020204" pitchFamily="34" charset="0"/>
                <a:cs typeface="Arial" panose="020B0604020202020204" pitchFamily="34" charset="0"/>
              </a:rPr>
              <a:t>beneficio</a:t>
            </a:r>
            <a:endParaRPr lang="es-MX" dirty="0"/>
          </a:p>
        </p:txBody>
      </p:sp>
      <p:sp>
        <p:nvSpPr>
          <p:cNvPr id="3" name="Marcador de contenido 2"/>
          <p:cNvSpPr>
            <a:spLocks noGrp="1"/>
          </p:cNvSpPr>
          <p:nvPr>
            <p:ph idx="1"/>
          </p:nvPr>
        </p:nvSpPr>
        <p:spPr/>
        <p:txBody>
          <a:bodyPr>
            <a:normAutofit fontScale="92500" lnSpcReduction="10000"/>
          </a:bodyPr>
          <a:lstStyle/>
          <a:p>
            <a:pPr marL="0" indent="0" algn="just">
              <a:spcBef>
                <a:spcPct val="20000"/>
              </a:spcBef>
              <a:buNone/>
            </a:pPr>
            <a:endParaRPr lang="es-MX" dirty="0">
              <a:latin typeface="Arial" panose="020B0604020202020204" pitchFamily="34" charset="0"/>
              <a:cs typeface="Arial" panose="020B0604020202020204" pitchFamily="34" charset="0"/>
            </a:endParaRPr>
          </a:p>
          <a:p>
            <a:pPr marL="0" indent="0" algn="just">
              <a:spcBef>
                <a:spcPct val="20000"/>
              </a:spcBef>
              <a:buNone/>
            </a:pPr>
            <a:r>
              <a:rPr lang="es-MX" dirty="0">
                <a:latin typeface="Arial" panose="020B0604020202020204" pitchFamily="34" charset="0"/>
                <a:cs typeface="Arial" panose="020B0604020202020204" pitchFamily="34" charset="0"/>
              </a:rPr>
              <a:t>Cuando los sujetos del beneficio dejen de tributar en el RIF.</a:t>
            </a:r>
          </a:p>
          <a:p>
            <a:pPr marL="0" indent="0" algn="just">
              <a:spcBef>
                <a:spcPct val="20000"/>
              </a:spcBef>
              <a:buNone/>
            </a:pPr>
            <a:endParaRPr lang="es-MX" dirty="0">
              <a:latin typeface="Arial" panose="020B0604020202020204" pitchFamily="34" charset="0"/>
              <a:cs typeface="Arial" panose="020B0604020202020204" pitchFamily="34" charset="0"/>
            </a:endParaRPr>
          </a:p>
          <a:p>
            <a:pPr marL="0" indent="0" algn="just">
              <a:spcBef>
                <a:spcPct val="20000"/>
              </a:spcBef>
              <a:buNone/>
            </a:pPr>
            <a:r>
              <a:rPr lang="es-MX" dirty="0">
                <a:latin typeface="Arial" panose="020B0604020202020204" pitchFamily="34" charset="0"/>
                <a:cs typeface="Arial" panose="020B0604020202020204" pitchFamily="34" charset="0"/>
              </a:rPr>
              <a:t>Cuando los patrones realicen un ajuste al salario de los trabajadores a la baja o incurra en alguna simulación u omisión que impacte el cumplimiento de las obligaciones.</a:t>
            </a:r>
          </a:p>
          <a:p>
            <a:pPr marL="0" indent="0" algn="just">
              <a:spcBef>
                <a:spcPct val="20000"/>
              </a:spcBef>
              <a:buNone/>
            </a:pPr>
            <a:endParaRPr lang="es-MX" dirty="0">
              <a:latin typeface="Arial" panose="020B0604020202020204" pitchFamily="34" charset="0"/>
              <a:cs typeface="Arial" panose="020B0604020202020204" pitchFamily="34" charset="0"/>
            </a:endParaRPr>
          </a:p>
          <a:p>
            <a:pPr marL="0" indent="0" algn="just">
              <a:spcBef>
                <a:spcPct val="20000"/>
              </a:spcBef>
              <a:buNone/>
            </a:pPr>
            <a:r>
              <a:rPr lang="es-MX" dirty="0">
                <a:latin typeface="Arial" panose="020B0604020202020204" pitchFamily="34" charset="0"/>
                <a:cs typeface="Arial" panose="020B0604020202020204" pitchFamily="34" charset="0"/>
              </a:rPr>
              <a:t>Cuando el patrón deje de cubrir los pagos de las contribuciones dentro de los periodos establecidos.</a:t>
            </a:r>
          </a:p>
          <a:p>
            <a:pPr marL="0" indent="0" algn="just">
              <a:spcBef>
                <a:spcPct val="20000"/>
              </a:spcBef>
              <a:buNone/>
            </a:pPr>
            <a:endParaRPr lang="es-MX" dirty="0">
              <a:latin typeface="Arial" panose="020B0604020202020204" pitchFamily="34" charset="0"/>
              <a:cs typeface="Arial" panose="020B0604020202020204" pitchFamily="34" charset="0"/>
            </a:endParaRPr>
          </a:p>
          <a:p>
            <a:pPr marL="0" indent="0" algn="just">
              <a:spcBef>
                <a:spcPct val="20000"/>
              </a:spcBef>
              <a:buNone/>
            </a:pPr>
            <a:r>
              <a:rPr lang="es-MX" dirty="0">
                <a:latin typeface="Arial" panose="020B0604020202020204" pitchFamily="34" charset="0"/>
                <a:cs typeface="Arial" panose="020B0604020202020204" pitchFamily="34" charset="0"/>
              </a:rPr>
              <a:t>Por el transcurso de los 10 años de su incorporación al RIF.</a:t>
            </a:r>
          </a:p>
          <a:p>
            <a:endParaRPr lang="es-MX" dirty="0"/>
          </a:p>
        </p:txBody>
      </p:sp>
    </p:spTree>
    <p:extLst>
      <p:ext uri="{BB962C8B-B14F-4D97-AF65-F5344CB8AC3E}">
        <p14:creationId xmlns:p14="http://schemas.microsoft.com/office/powerpoint/2010/main" val="374130159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arcador de texto 7"/>
          <p:cNvSpPr>
            <a:spLocks noGrp="1"/>
          </p:cNvSpPr>
          <p:nvPr>
            <p:ph type="body" idx="1"/>
          </p:nvPr>
        </p:nvSpPr>
        <p:spPr/>
        <p:txBody>
          <a:bodyPr>
            <a:normAutofit/>
          </a:bodyPr>
          <a:lstStyle/>
          <a:p>
            <a:pPr algn="ctr"/>
            <a:r>
              <a:rPr lang="es-MX" sz="2800" b="1" dirty="0" smtClean="0">
                <a:solidFill>
                  <a:srgbClr val="2116FC"/>
                </a:solidFill>
              </a:rPr>
              <a:t>C.P. Sergio Carlos Hernández Nolasco</a:t>
            </a:r>
          </a:p>
          <a:p>
            <a:pPr algn="ctr"/>
            <a:r>
              <a:rPr lang="es-MX" sz="2800" b="1" dirty="0">
                <a:solidFill>
                  <a:srgbClr val="2116FC"/>
                </a:solidFill>
              </a:rPr>
              <a:t>s</a:t>
            </a:r>
            <a:r>
              <a:rPr lang="es-MX" sz="2800" b="1" dirty="0" smtClean="0">
                <a:solidFill>
                  <a:srgbClr val="2116FC"/>
                </a:solidFill>
              </a:rPr>
              <a:t>ergio.hn@versacf.com</a:t>
            </a:r>
          </a:p>
          <a:p>
            <a:pPr algn="ctr"/>
            <a:r>
              <a:rPr lang="es-MX" sz="2800" b="1" dirty="0" smtClean="0">
                <a:solidFill>
                  <a:srgbClr val="2116FC"/>
                </a:solidFill>
              </a:rPr>
              <a:t>55 76 18 17 73</a:t>
            </a:r>
          </a:p>
          <a:p>
            <a:endParaRPr lang="es-MX" dirty="0"/>
          </a:p>
        </p:txBody>
      </p:sp>
      <p:pic>
        <p:nvPicPr>
          <p:cNvPr id="6" name="Marcador de contenido 5"/>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3501231" y="273051"/>
            <a:ext cx="5176838" cy="4316412"/>
          </a:xfrm>
        </p:spPr>
      </p:pic>
    </p:spTree>
    <p:extLst>
      <p:ext uri="{BB962C8B-B14F-4D97-AF65-F5344CB8AC3E}">
        <p14:creationId xmlns:p14="http://schemas.microsoft.com/office/powerpoint/2010/main" val="294024448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1414</TotalTime>
  <Words>11481</Words>
  <Application>Microsoft Office PowerPoint</Application>
  <PresentationFormat>Panorámica</PresentationFormat>
  <Paragraphs>601</Paragraphs>
  <Slides>99</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99</vt:i4>
      </vt:variant>
    </vt:vector>
  </HeadingPairs>
  <TitlesOfParts>
    <vt:vector size="106" baseType="lpstr">
      <vt:lpstr>Arial</vt:lpstr>
      <vt:lpstr>Calibri</vt:lpstr>
      <vt:lpstr>Calibri Light</vt:lpstr>
      <vt:lpstr>Tahoma</vt:lpstr>
      <vt:lpstr>Times New Roman</vt:lpstr>
      <vt:lpstr>Wingdings</vt:lpstr>
      <vt:lpstr>Tema de Office</vt:lpstr>
      <vt:lpstr> Régimen de Incorporación Fiscal RIF  2021</vt:lpstr>
      <vt:lpstr>ISR PF  Régimen de Incorporación Fiscal</vt:lpstr>
      <vt:lpstr>ISR PF  Régimen de Incorporación Fiscal</vt:lpstr>
      <vt:lpstr>ISR PF Régimen de Incorporación Fiscal</vt:lpstr>
      <vt:lpstr>Antecedentes y Generalidades</vt:lpstr>
      <vt:lpstr>Beneficios del RIF</vt:lpstr>
      <vt:lpstr>Sujetos del RIF  2021</vt:lpstr>
      <vt:lpstr>Ingresos  LISR Art. 111 Primer párrafo </vt:lpstr>
      <vt:lpstr>Ingresos LISR Art. 111 Primer Párrafo</vt:lpstr>
      <vt:lpstr>Ingresos  LISR Art. 111 Segundo párrafo </vt:lpstr>
      <vt:lpstr>Ingresos  LISR Art. 111 Segundo párrafo </vt:lpstr>
      <vt:lpstr>Ingresos  LISR Art. 111 Tercer párrafo </vt:lpstr>
      <vt:lpstr>RMF Regla 3.13.12</vt:lpstr>
      <vt:lpstr>Ingresos que “únicamente” LISR Art. 111 Primer y Cuarto Párrafos</vt:lpstr>
      <vt:lpstr>Negocios que pueden tributar en el RIF</vt:lpstr>
      <vt:lpstr>No pueden tributar en el  RIF  2021</vt:lpstr>
      <vt:lpstr>No podrán optar por Tributar  en el RIF  (DOF 18 Nov 2015) LISR Art. 111 Quinto Párrafo</vt:lpstr>
      <vt:lpstr>No podrán optar por Tributar  en el RIF  (DOF 18 Nov 2015) LISR Art. 111 Quinto Párrafo</vt:lpstr>
      <vt:lpstr>No podrán optar por Tributar  en el RIF  (DOF 18 Nov 2015) LISR Art. 111 Quinto Párrafo</vt:lpstr>
      <vt:lpstr>No podrán optar por Tributar  en el RIF  (DOF 18 Nov 2015) LISR Art. 111 Quinto Párrafo</vt:lpstr>
      <vt:lpstr>No podrán optar por Tributar  en el RIF RMF Regla 2.5.9. </vt:lpstr>
      <vt:lpstr>No podrán optar por Tributar  en el RIF  (DOF 18 Nov 2015) LISR Art. 111 Quinto Párrafo</vt:lpstr>
      <vt:lpstr>No podrán optar por Tributar  en el RIF  (DOF 18 Nov 2015) LISR Art. 111 Quinto Párrafo</vt:lpstr>
      <vt:lpstr>No podrán optar por Tributar  en el RIF  LISR Art. 111 Quinto Párrafo</vt:lpstr>
      <vt:lpstr>Ingresos por RIF y Plataformas de Internet LISR Art. 111 Cuarto Párrafo y 113-A</vt:lpstr>
      <vt:lpstr>Ingresos por RIF y Plataformas de Internet LISR Art. 111 Primer y Cuarto Párrafos</vt:lpstr>
      <vt:lpstr>Determinación de la Utilidad Fiscal RIF  2021</vt:lpstr>
      <vt:lpstr>Pagos Bimestrales Definitivos Cálculo y Entero del Impuesto LISR Art. 111 Sexto Párrafo</vt:lpstr>
      <vt:lpstr>Reducción de ISR LISR Artículo 111 Antepenúltimo Párrafo</vt:lpstr>
      <vt:lpstr>Presentación de PowerPoint</vt:lpstr>
      <vt:lpstr>Reducción de ISR y Suspensión LISR Artículo 111 Penúltimo Párrafo y RMF</vt:lpstr>
      <vt:lpstr>Uso de Mis cuentas</vt:lpstr>
      <vt:lpstr>Base del Impuesto Bimestral a Flujo de Efectivo LISR Art. 111 Sexto y Séptimo Párrafos</vt:lpstr>
      <vt:lpstr>Pagos Bimestrales Definitivos Cálculo y Entero del Impuesto LISR Artículo 111 Sexto Párrafo</vt:lpstr>
      <vt:lpstr>Cálculo Pagos Bimestrales Definitivos </vt:lpstr>
      <vt:lpstr>Opción Pagos Bimestrales Provisionales Coeficiente de Utilidad LISR Artículo 111 Último Párrafo</vt:lpstr>
      <vt:lpstr>Opción Pagos Bimestrales Provisionales Coeficiente de Utilidad LISR Artículo 111 Último Párrafo y RMF </vt:lpstr>
      <vt:lpstr>Opción Pagos Bimestrales Provisionales Coeficiente de Utilidad LISR Artículo 111 Último Párrafo y RMF </vt:lpstr>
      <vt:lpstr>Opción Pagos Bimestrales Provisionales Coeficiente de Utilidad LISR Artículo 111 Último Párrafo y RMF Regla 3.13.16</vt:lpstr>
      <vt:lpstr>Cálculo y Declaración Anual de ISR  Opción Pagos Bimestrales Provisionales Coeficiente de Utilidad LISR Artículo 111 Último Párrafo y RMF Regla 3.13.17</vt:lpstr>
      <vt:lpstr>Declaración de Pagos Bimestrales  Definitivos o Provisionales</vt:lpstr>
      <vt:lpstr>Declaración de Pagos Bimestrales  Definitivos o Provisionales</vt:lpstr>
      <vt:lpstr>Opción Pagos Bimestrales Provisionales Coeficiente de Utilidad LISR Artículo 111 Último Párrafo y RMF Regla 3.13.18</vt:lpstr>
      <vt:lpstr>Pérdidas Fiscales RIF  2021</vt:lpstr>
      <vt:lpstr>Base de ISR / Deducciones superiores a Ingresos LISR Artículo 111 Séptimo párrafo</vt:lpstr>
      <vt:lpstr>Base del ISR / Deducciones superiores a Ingresos LISR Artículo 111 Séptimo párrafo</vt:lpstr>
      <vt:lpstr>PTU RIF  2021</vt:lpstr>
      <vt:lpstr>Base de PTU</vt:lpstr>
      <vt:lpstr>Base de PTU y Fecha de Pago  LISR Artículo 111 Octavo Párrafo</vt:lpstr>
      <vt:lpstr>Fecha de presentación Declaración Anual y pago PTU</vt:lpstr>
      <vt:lpstr>Fecha de presentación Declaración Anual y pago PTU</vt:lpstr>
      <vt:lpstr>Obligaciones   RIF  2021</vt:lpstr>
      <vt:lpstr>Obligación del RIF LISR Artículo 112</vt:lpstr>
      <vt:lpstr>Obligación del RIF LISR Artículo 112</vt:lpstr>
      <vt:lpstr>Obligación del RIF Capítulo 2.8. Contabilidad, declaraciones y avisos Sección 2.8.1. Disposiciones generales</vt:lpstr>
      <vt:lpstr>Obligación del RIF Capítulo 2.8. Contabilidad, declaraciones y avisos Sección 2.8.1. Disposiciones generales</vt:lpstr>
      <vt:lpstr>Obligación del RIF Capítulo 2.8. Contabilidad, declaraciones y avisos Sección 2.8.1. Disposiciones generales</vt:lpstr>
      <vt:lpstr>Obligación del RIF LISR Artículo 112</vt:lpstr>
      <vt:lpstr>Obligación del RIF LISR Artículo 112</vt:lpstr>
      <vt:lpstr>Obligación del RIF LISR Artículo 112</vt:lpstr>
      <vt:lpstr>Obligación del RIF</vt:lpstr>
      <vt:lpstr>Obligación del RIF</vt:lpstr>
      <vt:lpstr>Obligación del RIF</vt:lpstr>
      <vt:lpstr>Obligación del RIF</vt:lpstr>
      <vt:lpstr>Salida de Régimen RIF  2021</vt:lpstr>
      <vt:lpstr>Salida del RIF LISR Artículo 112 Antepenúltimo Párrafo</vt:lpstr>
      <vt:lpstr>Salida del RIF</vt:lpstr>
      <vt:lpstr>Salida del RIF  LISR Artículo 112 Antepenúltimo Párrafo</vt:lpstr>
      <vt:lpstr>Salida del RIF LISR Artículo 111 Penúltimo Párrafo</vt:lpstr>
      <vt:lpstr>Salida del RIF LISR Artículo 112 Fr VIII</vt:lpstr>
      <vt:lpstr>Salida del RIF LISR Artículo 112 Fr VIII</vt:lpstr>
      <vt:lpstr>Salida del RIF LISR Artículo 112 penúltimo párrafo</vt:lpstr>
      <vt:lpstr>Salida del RIF LISR Artículo 112 tercer párrafo</vt:lpstr>
      <vt:lpstr>Salida del RIF Procedimiento de salida</vt:lpstr>
      <vt:lpstr>Presentación de PowerPoint</vt:lpstr>
      <vt:lpstr>Enajenación de la Negociación RIF  2021</vt:lpstr>
      <vt:lpstr>RIF Enajenación de la Negociación Artículo 113 LISR</vt:lpstr>
      <vt:lpstr>RIF Enajenación de la Negociación Artículo 113 LISR</vt:lpstr>
      <vt:lpstr>Expedición de CFDI RIF  2021</vt:lpstr>
      <vt:lpstr>Expedición de Comprobantes  Público en General y Comprobante Global</vt:lpstr>
      <vt:lpstr>Expedición de Comprobantes en Operaciones con el Público en General</vt:lpstr>
      <vt:lpstr>Expedición de Comprobantes en Operaciones con el Público en General</vt:lpstr>
      <vt:lpstr>Expedición de Comprobantes en Operaciones con el Público en General</vt:lpstr>
      <vt:lpstr>Presentación de PowerPoint</vt:lpstr>
      <vt:lpstr>Presentación de PowerPoint</vt:lpstr>
      <vt:lpstr>ESTÍMULOS FISCALES IVA y IEPS RIF  LIF 2020</vt:lpstr>
      <vt:lpstr>LIF Artículo 23</vt:lpstr>
      <vt:lpstr>Tabla de porcentaje de reducción IVA e IEPS por ventas con público en general</vt:lpstr>
      <vt:lpstr>Limitante para contribuyentes que obtengan ingresos hasta $300,000.00</vt:lpstr>
      <vt:lpstr>Momento a considerar para dejar de aplicar el porcentaje de reducción del 100%</vt:lpstr>
      <vt:lpstr>Estímulos Fiscales RIF  Público en General Artículo 23 LIF 2020</vt:lpstr>
      <vt:lpstr>Estímulos Fiscales RIF  Público en General Artículo 23 LIF 2020</vt:lpstr>
      <vt:lpstr>Estímulos Fiscales RIF  Público en General Artículo 23 LIF 2020</vt:lpstr>
      <vt:lpstr>Estímulos Fiscales RIF  Público en General Artículo 23 LIF 2020</vt:lpstr>
      <vt:lpstr>LEY DEL SEGURO SOCIAL    </vt:lpstr>
      <vt:lpstr>Los sujetos del subsidio </vt:lpstr>
      <vt:lpstr>IMSS Otorgamiento de Subsidio</vt:lpstr>
      <vt:lpstr>Causas de terminación del beneficio</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Régimen de Incorporación Fiscal RIF  2020</dc:title>
  <dc:creator>Sergio Carlos Hernandez Nolasco</dc:creator>
  <cp:lastModifiedBy>Sergio Carlos Hernandez Nolasco</cp:lastModifiedBy>
  <cp:revision>101</cp:revision>
  <dcterms:created xsi:type="dcterms:W3CDTF">2020-12-14T03:20:24Z</dcterms:created>
  <dcterms:modified xsi:type="dcterms:W3CDTF">2021-01-26T22:29:24Z</dcterms:modified>
</cp:coreProperties>
</file>